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0104100" cy="15081250"/>
  <p:notesSz cx="20104100" cy="15081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72" y="-19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675187"/>
            <a:ext cx="17088486" cy="3167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8445500"/>
            <a:ext cx="14072870" cy="37703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468687"/>
            <a:ext cx="8745284" cy="9953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468687"/>
            <a:ext cx="8745284" cy="9953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100" cy="15078075"/>
          </a:xfrm>
          <a:custGeom>
            <a:avLst/>
            <a:gdLst/>
            <a:ahLst/>
            <a:cxnLst/>
            <a:rect l="l" t="t" r="r" b="b"/>
            <a:pathLst>
              <a:path w="20104100" h="15078075">
                <a:moveTo>
                  <a:pt x="0" y="15078075"/>
                </a:moveTo>
                <a:lnTo>
                  <a:pt x="20104100" y="15078075"/>
                </a:lnTo>
              </a:path>
              <a:path w="20104100" h="15078075">
                <a:moveTo>
                  <a:pt x="0" y="1"/>
                </a:moveTo>
                <a:lnTo>
                  <a:pt x="0" y="15078075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20104100" cy="15078075"/>
          </a:xfrm>
          <a:custGeom>
            <a:avLst/>
            <a:gdLst/>
            <a:ahLst/>
            <a:cxnLst/>
            <a:rect l="l" t="t" r="r" b="b"/>
            <a:pathLst>
              <a:path w="20104100" h="15078075">
                <a:moveTo>
                  <a:pt x="0" y="15078075"/>
                </a:moveTo>
                <a:lnTo>
                  <a:pt x="20104100" y="15078075"/>
                </a:lnTo>
                <a:lnTo>
                  <a:pt x="20104100" y="0"/>
                </a:lnTo>
                <a:lnTo>
                  <a:pt x="0" y="0"/>
                </a:lnTo>
                <a:lnTo>
                  <a:pt x="0" y="15078075"/>
                </a:lnTo>
                <a:close/>
              </a:path>
            </a:pathLst>
          </a:custGeom>
          <a:solidFill>
            <a:srgbClr val="EAE0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20104100" cy="2002789"/>
          </a:xfrm>
          <a:custGeom>
            <a:avLst/>
            <a:gdLst/>
            <a:ahLst/>
            <a:cxnLst/>
            <a:rect l="l" t="t" r="r" b="b"/>
            <a:pathLst>
              <a:path w="20104100" h="2002789">
                <a:moveTo>
                  <a:pt x="0" y="2002731"/>
                </a:moveTo>
                <a:lnTo>
                  <a:pt x="20104100" y="2002731"/>
                </a:lnTo>
                <a:lnTo>
                  <a:pt x="20104100" y="0"/>
                </a:lnTo>
                <a:lnTo>
                  <a:pt x="0" y="0"/>
                </a:lnTo>
                <a:lnTo>
                  <a:pt x="0" y="2002731"/>
                </a:lnTo>
                <a:close/>
              </a:path>
            </a:pathLst>
          </a:custGeom>
          <a:solidFill>
            <a:srgbClr val="006C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32104" y="2412840"/>
            <a:ext cx="4664075" cy="12247245"/>
          </a:xfrm>
          <a:custGeom>
            <a:avLst/>
            <a:gdLst/>
            <a:ahLst/>
            <a:cxnLst/>
            <a:rect l="l" t="t" r="r" b="b"/>
            <a:pathLst>
              <a:path w="4664075" h="12247244">
                <a:moveTo>
                  <a:pt x="4233553" y="0"/>
                </a:moveTo>
                <a:lnTo>
                  <a:pt x="430469" y="0"/>
                </a:lnTo>
                <a:lnTo>
                  <a:pt x="408316" y="560"/>
                </a:lnTo>
                <a:lnTo>
                  <a:pt x="364910" y="4959"/>
                </a:lnTo>
                <a:lnTo>
                  <a:pt x="322884" y="13551"/>
                </a:lnTo>
                <a:lnTo>
                  <a:pt x="282455" y="26120"/>
                </a:lnTo>
                <a:lnTo>
                  <a:pt x="243838" y="42448"/>
                </a:lnTo>
                <a:lnTo>
                  <a:pt x="207250" y="62319"/>
                </a:lnTo>
                <a:lnTo>
                  <a:pt x="172908" y="85517"/>
                </a:lnTo>
                <a:lnTo>
                  <a:pt x="141027" y="111826"/>
                </a:lnTo>
                <a:lnTo>
                  <a:pt x="111824" y="141029"/>
                </a:lnTo>
                <a:lnTo>
                  <a:pt x="85515" y="172910"/>
                </a:lnTo>
                <a:lnTo>
                  <a:pt x="62317" y="207253"/>
                </a:lnTo>
                <a:lnTo>
                  <a:pt x="42447" y="243840"/>
                </a:lnTo>
                <a:lnTo>
                  <a:pt x="26119" y="282457"/>
                </a:lnTo>
                <a:lnTo>
                  <a:pt x="13551" y="322886"/>
                </a:lnTo>
                <a:lnTo>
                  <a:pt x="4959" y="364912"/>
                </a:lnTo>
                <a:lnTo>
                  <a:pt x="560" y="408317"/>
                </a:lnTo>
                <a:lnTo>
                  <a:pt x="0" y="430469"/>
                </a:lnTo>
                <a:lnTo>
                  <a:pt x="0" y="11816278"/>
                </a:lnTo>
                <a:lnTo>
                  <a:pt x="2222" y="11860292"/>
                </a:lnTo>
                <a:lnTo>
                  <a:pt x="8745" y="11903034"/>
                </a:lnTo>
                <a:lnTo>
                  <a:pt x="19352" y="11944288"/>
                </a:lnTo>
                <a:lnTo>
                  <a:pt x="33826" y="11983838"/>
                </a:lnTo>
                <a:lnTo>
                  <a:pt x="51953" y="12021467"/>
                </a:lnTo>
                <a:lnTo>
                  <a:pt x="73514" y="12056960"/>
                </a:lnTo>
                <a:lnTo>
                  <a:pt x="98294" y="12090099"/>
                </a:lnTo>
                <a:lnTo>
                  <a:pt x="126077" y="12120668"/>
                </a:lnTo>
                <a:lnTo>
                  <a:pt x="156646" y="12148451"/>
                </a:lnTo>
                <a:lnTo>
                  <a:pt x="189785" y="12173231"/>
                </a:lnTo>
                <a:lnTo>
                  <a:pt x="225277" y="12194793"/>
                </a:lnTo>
                <a:lnTo>
                  <a:pt x="262906" y="12212920"/>
                </a:lnTo>
                <a:lnTo>
                  <a:pt x="302457" y="12227395"/>
                </a:lnTo>
                <a:lnTo>
                  <a:pt x="343711" y="12238002"/>
                </a:lnTo>
                <a:lnTo>
                  <a:pt x="386454" y="12244525"/>
                </a:lnTo>
                <a:lnTo>
                  <a:pt x="430469" y="12246747"/>
                </a:lnTo>
                <a:lnTo>
                  <a:pt x="4233553" y="12246747"/>
                </a:lnTo>
                <a:lnTo>
                  <a:pt x="4277557" y="12244525"/>
                </a:lnTo>
                <a:lnTo>
                  <a:pt x="4320290" y="12238002"/>
                </a:lnTo>
                <a:lnTo>
                  <a:pt x="4361537" y="12227395"/>
                </a:lnTo>
                <a:lnTo>
                  <a:pt x="4401080" y="12212920"/>
                </a:lnTo>
                <a:lnTo>
                  <a:pt x="4438704" y="12194793"/>
                </a:lnTo>
                <a:lnTo>
                  <a:pt x="4474191" y="12173231"/>
                </a:lnTo>
                <a:lnTo>
                  <a:pt x="4507326" y="12148451"/>
                </a:lnTo>
                <a:lnTo>
                  <a:pt x="4537892" y="12120668"/>
                </a:lnTo>
                <a:lnTo>
                  <a:pt x="4565673" y="12090099"/>
                </a:lnTo>
                <a:lnTo>
                  <a:pt x="4590452" y="12056960"/>
                </a:lnTo>
                <a:lnTo>
                  <a:pt x="4612012" y="12021467"/>
                </a:lnTo>
                <a:lnTo>
                  <a:pt x="4630138" y="11983838"/>
                </a:lnTo>
                <a:lnTo>
                  <a:pt x="4644612" y="11944288"/>
                </a:lnTo>
                <a:lnTo>
                  <a:pt x="4655219" y="11903034"/>
                </a:lnTo>
                <a:lnTo>
                  <a:pt x="4661742" y="11860292"/>
                </a:lnTo>
                <a:lnTo>
                  <a:pt x="4663965" y="11816278"/>
                </a:lnTo>
                <a:lnTo>
                  <a:pt x="4663965" y="430469"/>
                </a:lnTo>
                <a:lnTo>
                  <a:pt x="4661742" y="386455"/>
                </a:lnTo>
                <a:lnTo>
                  <a:pt x="4655219" y="343713"/>
                </a:lnTo>
                <a:lnTo>
                  <a:pt x="4644612" y="302459"/>
                </a:lnTo>
                <a:lnTo>
                  <a:pt x="4630138" y="262909"/>
                </a:lnTo>
                <a:lnTo>
                  <a:pt x="4612012" y="225279"/>
                </a:lnTo>
                <a:lnTo>
                  <a:pt x="4590452" y="189787"/>
                </a:lnTo>
                <a:lnTo>
                  <a:pt x="4565673" y="156648"/>
                </a:lnTo>
                <a:lnTo>
                  <a:pt x="4537892" y="126079"/>
                </a:lnTo>
                <a:lnTo>
                  <a:pt x="4507326" y="98296"/>
                </a:lnTo>
                <a:lnTo>
                  <a:pt x="4474191" y="73516"/>
                </a:lnTo>
                <a:lnTo>
                  <a:pt x="4438704" y="51954"/>
                </a:lnTo>
                <a:lnTo>
                  <a:pt x="4401080" y="33827"/>
                </a:lnTo>
                <a:lnTo>
                  <a:pt x="4361537" y="19352"/>
                </a:lnTo>
                <a:lnTo>
                  <a:pt x="4320290" y="8745"/>
                </a:lnTo>
                <a:lnTo>
                  <a:pt x="4277557" y="2222"/>
                </a:lnTo>
                <a:lnTo>
                  <a:pt x="4233553" y="0"/>
                </a:lnTo>
                <a:close/>
              </a:path>
            </a:pathLst>
          </a:custGeom>
          <a:solidFill>
            <a:srgbClr val="61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32104" y="2412840"/>
            <a:ext cx="4664075" cy="12247245"/>
          </a:xfrm>
          <a:custGeom>
            <a:avLst/>
            <a:gdLst/>
            <a:ahLst/>
            <a:cxnLst/>
            <a:rect l="l" t="t" r="r" b="b"/>
            <a:pathLst>
              <a:path w="4664075" h="12247244">
                <a:moveTo>
                  <a:pt x="0" y="430469"/>
                </a:moveTo>
                <a:lnTo>
                  <a:pt x="2222" y="386455"/>
                </a:lnTo>
                <a:lnTo>
                  <a:pt x="8745" y="343713"/>
                </a:lnTo>
                <a:lnTo>
                  <a:pt x="19352" y="302459"/>
                </a:lnTo>
                <a:lnTo>
                  <a:pt x="33826" y="262909"/>
                </a:lnTo>
                <a:lnTo>
                  <a:pt x="51953" y="225279"/>
                </a:lnTo>
                <a:lnTo>
                  <a:pt x="73514" y="189787"/>
                </a:lnTo>
                <a:lnTo>
                  <a:pt x="98294" y="156648"/>
                </a:lnTo>
                <a:lnTo>
                  <a:pt x="126077" y="126079"/>
                </a:lnTo>
                <a:lnTo>
                  <a:pt x="156646" y="98296"/>
                </a:lnTo>
                <a:lnTo>
                  <a:pt x="189785" y="73516"/>
                </a:lnTo>
                <a:lnTo>
                  <a:pt x="225277" y="51954"/>
                </a:lnTo>
                <a:lnTo>
                  <a:pt x="262906" y="33827"/>
                </a:lnTo>
                <a:lnTo>
                  <a:pt x="302457" y="19352"/>
                </a:lnTo>
                <a:lnTo>
                  <a:pt x="343711" y="8745"/>
                </a:lnTo>
                <a:lnTo>
                  <a:pt x="386454" y="2222"/>
                </a:lnTo>
                <a:lnTo>
                  <a:pt x="430469" y="0"/>
                </a:lnTo>
                <a:lnTo>
                  <a:pt x="4233553" y="0"/>
                </a:lnTo>
                <a:lnTo>
                  <a:pt x="4277557" y="2222"/>
                </a:lnTo>
                <a:lnTo>
                  <a:pt x="4320290" y="8745"/>
                </a:lnTo>
                <a:lnTo>
                  <a:pt x="4361537" y="19352"/>
                </a:lnTo>
                <a:lnTo>
                  <a:pt x="4401080" y="33827"/>
                </a:lnTo>
                <a:lnTo>
                  <a:pt x="4438704" y="51954"/>
                </a:lnTo>
                <a:lnTo>
                  <a:pt x="4474191" y="73516"/>
                </a:lnTo>
                <a:lnTo>
                  <a:pt x="4507326" y="98296"/>
                </a:lnTo>
                <a:lnTo>
                  <a:pt x="4537892" y="126079"/>
                </a:lnTo>
                <a:lnTo>
                  <a:pt x="4565673" y="156648"/>
                </a:lnTo>
                <a:lnTo>
                  <a:pt x="4590452" y="189787"/>
                </a:lnTo>
                <a:lnTo>
                  <a:pt x="4612012" y="225279"/>
                </a:lnTo>
                <a:lnTo>
                  <a:pt x="4630138" y="262909"/>
                </a:lnTo>
                <a:lnTo>
                  <a:pt x="4644612" y="302459"/>
                </a:lnTo>
                <a:lnTo>
                  <a:pt x="4655219" y="343713"/>
                </a:lnTo>
                <a:lnTo>
                  <a:pt x="4661742" y="386455"/>
                </a:lnTo>
                <a:lnTo>
                  <a:pt x="4663965" y="430469"/>
                </a:lnTo>
                <a:lnTo>
                  <a:pt x="4663965" y="11816278"/>
                </a:lnTo>
                <a:lnTo>
                  <a:pt x="4661742" y="11860292"/>
                </a:lnTo>
                <a:lnTo>
                  <a:pt x="4655219" y="11903034"/>
                </a:lnTo>
                <a:lnTo>
                  <a:pt x="4644612" y="11944288"/>
                </a:lnTo>
                <a:lnTo>
                  <a:pt x="4630138" y="11983838"/>
                </a:lnTo>
                <a:lnTo>
                  <a:pt x="4612012" y="12021467"/>
                </a:lnTo>
                <a:lnTo>
                  <a:pt x="4590452" y="12056960"/>
                </a:lnTo>
                <a:lnTo>
                  <a:pt x="4565673" y="12090099"/>
                </a:lnTo>
                <a:lnTo>
                  <a:pt x="4537892" y="12120668"/>
                </a:lnTo>
                <a:lnTo>
                  <a:pt x="4507326" y="12148451"/>
                </a:lnTo>
                <a:lnTo>
                  <a:pt x="4474191" y="12173231"/>
                </a:lnTo>
                <a:lnTo>
                  <a:pt x="4438704" y="12194793"/>
                </a:lnTo>
                <a:lnTo>
                  <a:pt x="4401080" y="12212920"/>
                </a:lnTo>
                <a:lnTo>
                  <a:pt x="4361537" y="12227395"/>
                </a:lnTo>
                <a:lnTo>
                  <a:pt x="4320290" y="12238002"/>
                </a:lnTo>
                <a:lnTo>
                  <a:pt x="4277557" y="12244525"/>
                </a:lnTo>
                <a:lnTo>
                  <a:pt x="4233553" y="12246747"/>
                </a:lnTo>
                <a:lnTo>
                  <a:pt x="430469" y="12246747"/>
                </a:lnTo>
                <a:lnTo>
                  <a:pt x="386454" y="12244525"/>
                </a:lnTo>
                <a:lnTo>
                  <a:pt x="343711" y="12238002"/>
                </a:lnTo>
                <a:lnTo>
                  <a:pt x="302457" y="12227395"/>
                </a:lnTo>
                <a:lnTo>
                  <a:pt x="262906" y="12212920"/>
                </a:lnTo>
                <a:lnTo>
                  <a:pt x="225277" y="12194793"/>
                </a:lnTo>
                <a:lnTo>
                  <a:pt x="189785" y="12173231"/>
                </a:lnTo>
                <a:lnTo>
                  <a:pt x="156646" y="12148451"/>
                </a:lnTo>
                <a:lnTo>
                  <a:pt x="126077" y="12120668"/>
                </a:lnTo>
                <a:lnTo>
                  <a:pt x="98294" y="12090099"/>
                </a:lnTo>
                <a:lnTo>
                  <a:pt x="73514" y="12056960"/>
                </a:lnTo>
                <a:lnTo>
                  <a:pt x="51953" y="12021467"/>
                </a:lnTo>
                <a:lnTo>
                  <a:pt x="33826" y="11983838"/>
                </a:lnTo>
                <a:lnTo>
                  <a:pt x="19352" y="11944288"/>
                </a:lnTo>
                <a:lnTo>
                  <a:pt x="8745" y="11903034"/>
                </a:lnTo>
                <a:lnTo>
                  <a:pt x="2222" y="11860292"/>
                </a:lnTo>
                <a:lnTo>
                  <a:pt x="0" y="11816278"/>
                </a:lnTo>
                <a:lnTo>
                  <a:pt x="0" y="430469"/>
                </a:lnTo>
                <a:close/>
              </a:path>
            </a:pathLst>
          </a:custGeom>
          <a:ln w="11867">
            <a:solidFill>
              <a:srgbClr val="0018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5190812" y="2408652"/>
            <a:ext cx="4664075" cy="11012805"/>
          </a:xfrm>
          <a:custGeom>
            <a:avLst/>
            <a:gdLst/>
            <a:ahLst/>
            <a:cxnLst/>
            <a:rect l="l" t="t" r="r" b="b"/>
            <a:pathLst>
              <a:path w="4664075" h="11012805">
                <a:moveTo>
                  <a:pt x="4233320" y="0"/>
                </a:moveTo>
                <a:lnTo>
                  <a:pt x="430411" y="0"/>
                </a:lnTo>
                <a:lnTo>
                  <a:pt x="408264" y="560"/>
                </a:lnTo>
                <a:lnTo>
                  <a:pt x="364868" y="4959"/>
                </a:lnTo>
                <a:lnTo>
                  <a:pt x="322851" y="13551"/>
                </a:lnTo>
                <a:lnTo>
                  <a:pt x="282429" y="26119"/>
                </a:lnTo>
                <a:lnTo>
                  <a:pt x="243819" y="42446"/>
                </a:lnTo>
                <a:lnTo>
                  <a:pt x="207236" y="62316"/>
                </a:lnTo>
                <a:lnTo>
                  <a:pt x="172898" y="85513"/>
                </a:lnTo>
                <a:lnTo>
                  <a:pt x="141020" y="111820"/>
                </a:lnTo>
                <a:lnTo>
                  <a:pt x="111820" y="141020"/>
                </a:lnTo>
                <a:lnTo>
                  <a:pt x="85513" y="172898"/>
                </a:lnTo>
                <a:lnTo>
                  <a:pt x="62316" y="207236"/>
                </a:lnTo>
                <a:lnTo>
                  <a:pt x="42446" y="243819"/>
                </a:lnTo>
                <a:lnTo>
                  <a:pt x="26119" y="282429"/>
                </a:lnTo>
                <a:lnTo>
                  <a:pt x="13551" y="322851"/>
                </a:lnTo>
                <a:lnTo>
                  <a:pt x="4959" y="364868"/>
                </a:lnTo>
                <a:lnTo>
                  <a:pt x="560" y="408264"/>
                </a:lnTo>
                <a:lnTo>
                  <a:pt x="0" y="430411"/>
                </a:lnTo>
                <a:lnTo>
                  <a:pt x="0" y="10582167"/>
                </a:lnTo>
                <a:lnTo>
                  <a:pt x="2222" y="10626171"/>
                </a:lnTo>
                <a:lnTo>
                  <a:pt x="8745" y="10668904"/>
                </a:lnTo>
                <a:lnTo>
                  <a:pt x="19352" y="10710151"/>
                </a:lnTo>
                <a:lnTo>
                  <a:pt x="33826" y="10749694"/>
                </a:lnTo>
                <a:lnTo>
                  <a:pt x="51952" y="10787318"/>
                </a:lnTo>
                <a:lnTo>
                  <a:pt x="73512" y="10822806"/>
                </a:lnTo>
                <a:lnTo>
                  <a:pt x="98291" y="10855941"/>
                </a:lnTo>
                <a:lnTo>
                  <a:pt x="126072" y="10886507"/>
                </a:lnTo>
                <a:lnTo>
                  <a:pt x="156638" y="10914287"/>
                </a:lnTo>
                <a:lnTo>
                  <a:pt x="189773" y="10939066"/>
                </a:lnTo>
                <a:lnTo>
                  <a:pt x="225261" y="10960626"/>
                </a:lnTo>
                <a:lnTo>
                  <a:pt x="262884" y="10978752"/>
                </a:lnTo>
                <a:lnTo>
                  <a:pt x="302428" y="10993227"/>
                </a:lnTo>
                <a:lnTo>
                  <a:pt x="343674" y="11003834"/>
                </a:lnTo>
                <a:lnTo>
                  <a:pt x="386407" y="11010357"/>
                </a:lnTo>
                <a:lnTo>
                  <a:pt x="430411" y="11012579"/>
                </a:lnTo>
                <a:lnTo>
                  <a:pt x="4233320" y="11012579"/>
                </a:lnTo>
                <a:lnTo>
                  <a:pt x="4277324" y="11010357"/>
                </a:lnTo>
                <a:lnTo>
                  <a:pt x="4320057" y="11003834"/>
                </a:lnTo>
                <a:lnTo>
                  <a:pt x="4361304" y="10993227"/>
                </a:lnTo>
                <a:lnTo>
                  <a:pt x="4400847" y="10978752"/>
                </a:lnTo>
                <a:lnTo>
                  <a:pt x="4438471" y="10960626"/>
                </a:lnTo>
                <a:lnTo>
                  <a:pt x="4473959" y="10939066"/>
                </a:lnTo>
                <a:lnTo>
                  <a:pt x="4507094" y="10914287"/>
                </a:lnTo>
                <a:lnTo>
                  <a:pt x="4537660" y="10886507"/>
                </a:lnTo>
                <a:lnTo>
                  <a:pt x="4565440" y="10855941"/>
                </a:lnTo>
                <a:lnTo>
                  <a:pt x="4590219" y="10822806"/>
                </a:lnTo>
                <a:lnTo>
                  <a:pt x="4611779" y="10787318"/>
                </a:lnTo>
                <a:lnTo>
                  <a:pt x="4629905" y="10749694"/>
                </a:lnTo>
                <a:lnTo>
                  <a:pt x="4644380" y="10710151"/>
                </a:lnTo>
                <a:lnTo>
                  <a:pt x="4654987" y="10668904"/>
                </a:lnTo>
                <a:lnTo>
                  <a:pt x="4661510" y="10626171"/>
                </a:lnTo>
                <a:lnTo>
                  <a:pt x="4663732" y="10582167"/>
                </a:lnTo>
                <a:lnTo>
                  <a:pt x="4663732" y="430411"/>
                </a:lnTo>
                <a:lnTo>
                  <a:pt x="4661510" y="386407"/>
                </a:lnTo>
                <a:lnTo>
                  <a:pt x="4654987" y="343674"/>
                </a:lnTo>
                <a:lnTo>
                  <a:pt x="4644380" y="302428"/>
                </a:lnTo>
                <a:lnTo>
                  <a:pt x="4629905" y="262884"/>
                </a:lnTo>
                <a:lnTo>
                  <a:pt x="4611779" y="225261"/>
                </a:lnTo>
                <a:lnTo>
                  <a:pt x="4590219" y="189773"/>
                </a:lnTo>
                <a:lnTo>
                  <a:pt x="4565440" y="156638"/>
                </a:lnTo>
                <a:lnTo>
                  <a:pt x="4537660" y="126072"/>
                </a:lnTo>
                <a:lnTo>
                  <a:pt x="4507094" y="98291"/>
                </a:lnTo>
                <a:lnTo>
                  <a:pt x="4473959" y="73512"/>
                </a:lnTo>
                <a:lnTo>
                  <a:pt x="4438471" y="51952"/>
                </a:lnTo>
                <a:lnTo>
                  <a:pt x="4400847" y="33826"/>
                </a:lnTo>
                <a:lnTo>
                  <a:pt x="4361304" y="19352"/>
                </a:lnTo>
                <a:lnTo>
                  <a:pt x="4320057" y="8745"/>
                </a:lnTo>
                <a:lnTo>
                  <a:pt x="4277324" y="2222"/>
                </a:lnTo>
                <a:lnTo>
                  <a:pt x="4233320" y="0"/>
                </a:lnTo>
                <a:close/>
              </a:path>
            </a:pathLst>
          </a:custGeom>
          <a:solidFill>
            <a:srgbClr val="61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5190812" y="2408652"/>
            <a:ext cx="4664075" cy="11012805"/>
          </a:xfrm>
          <a:custGeom>
            <a:avLst/>
            <a:gdLst/>
            <a:ahLst/>
            <a:cxnLst/>
            <a:rect l="l" t="t" r="r" b="b"/>
            <a:pathLst>
              <a:path w="4664075" h="11012805">
                <a:moveTo>
                  <a:pt x="0" y="430411"/>
                </a:moveTo>
                <a:lnTo>
                  <a:pt x="2222" y="386407"/>
                </a:lnTo>
                <a:lnTo>
                  <a:pt x="8745" y="343674"/>
                </a:lnTo>
                <a:lnTo>
                  <a:pt x="19352" y="302428"/>
                </a:lnTo>
                <a:lnTo>
                  <a:pt x="33826" y="262884"/>
                </a:lnTo>
                <a:lnTo>
                  <a:pt x="51952" y="225261"/>
                </a:lnTo>
                <a:lnTo>
                  <a:pt x="73512" y="189773"/>
                </a:lnTo>
                <a:lnTo>
                  <a:pt x="98291" y="156638"/>
                </a:lnTo>
                <a:lnTo>
                  <a:pt x="126072" y="126072"/>
                </a:lnTo>
                <a:lnTo>
                  <a:pt x="156638" y="98291"/>
                </a:lnTo>
                <a:lnTo>
                  <a:pt x="189773" y="73512"/>
                </a:lnTo>
                <a:lnTo>
                  <a:pt x="225261" y="51952"/>
                </a:lnTo>
                <a:lnTo>
                  <a:pt x="262884" y="33826"/>
                </a:lnTo>
                <a:lnTo>
                  <a:pt x="302428" y="19352"/>
                </a:lnTo>
                <a:lnTo>
                  <a:pt x="343674" y="8745"/>
                </a:lnTo>
                <a:lnTo>
                  <a:pt x="386407" y="2222"/>
                </a:lnTo>
                <a:lnTo>
                  <a:pt x="430411" y="0"/>
                </a:lnTo>
                <a:lnTo>
                  <a:pt x="4233320" y="0"/>
                </a:lnTo>
                <a:lnTo>
                  <a:pt x="4277324" y="2222"/>
                </a:lnTo>
                <a:lnTo>
                  <a:pt x="4320057" y="8745"/>
                </a:lnTo>
                <a:lnTo>
                  <a:pt x="4361304" y="19352"/>
                </a:lnTo>
                <a:lnTo>
                  <a:pt x="4400847" y="33826"/>
                </a:lnTo>
                <a:lnTo>
                  <a:pt x="4438471" y="51952"/>
                </a:lnTo>
                <a:lnTo>
                  <a:pt x="4473959" y="73512"/>
                </a:lnTo>
                <a:lnTo>
                  <a:pt x="4507094" y="98291"/>
                </a:lnTo>
                <a:lnTo>
                  <a:pt x="4537660" y="126072"/>
                </a:lnTo>
                <a:lnTo>
                  <a:pt x="4565440" y="156638"/>
                </a:lnTo>
                <a:lnTo>
                  <a:pt x="4590219" y="189773"/>
                </a:lnTo>
                <a:lnTo>
                  <a:pt x="4611779" y="225261"/>
                </a:lnTo>
                <a:lnTo>
                  <a:pt x="4629905" y="262884"/>
                </a:lnTo>
                <a:lnTo>
                  <a:pt x="4644380" y="302428"/>
                </a:lnTo>
                <a:lnTo>
                  <a:pt x="4654987" y="343674"/>
                </a:lnTo>
                <a:lnTo>
                  <a:pt x="4661510" y="386407"/>
                </a:lnTo>
                <a:lnTo>
                  <a:pt x="4663732" y="430411"/>
                </a:lnTo>
                <a:lnTo>
                  <a:pt x="4663732" y="10582167"/>
                </a:lnTo>
                <a:lnTo>
                  <a:pt x="4661510" y="10626171"/>
                </a:lnTo>
                <a:lnTo>
                  <a:pt x="4654987" y="10668904"/>
                </a:lnTo>
                <a:lnTo>
                  <a:pt x="4644380" y="10710151"/>
                </a:lnTo>
                <a:lnTo>
                  <a:pt x="4629905" y="10749694"/>
                </a:lnTo>
                <a:lnTo>
                  <a:pt x="4611779" y="10787318"/>
                </a:lnTo>
                <a:lnTo>
                  <a:pt x="4590219" y="10822806"/>
                </a:lnTo>
                <a:lnTo>
                  <a:pt x="4565440" y="10855941"/>
                </a:lnTo>
                <a:lnTo>
                  <a:pt x="4537660" y="10886507"/>
                </a:lnTo>
                <a:lnTo>
                  <a:pt x="4507094" y="10914287"/>
                </a:lnTo>
                <a:lnTo>
                  <a:pt x="4473959" y="10939066"/>
                </a:lnTo>
                <a:lnTo>
                  <a:pt x="4438471" y="10960626"/>
                </a:lnTo>
                <a:lnTo>
                  <a:pt x="4400847" y="10978752"/>
                </a:lnTo>
                <a:lnTo>
                  <a:pt x="4361304" y="10993227"/>
                </a:lnTo>
                <a:lnTo>
                  <a:pt x="4320057" y="11003834"/>
                </a:lnTo>
                <a:lnTo>
                  <a:pt x="4277324" y="11010357"/>
                </a:lnTo>
                <a:lnTo>
                  <a:pt x="4233320" y="11012579"/>
                </a:lnTo>
                <a:lnTo>
                  <a:pt x="430411" y="11012579"/>
                </a:lnTo>
                <a:lnTo>
                  <a:pt x="386407" y="11010357"/>
                </a:lnTo>
                <a:lnTo>
                  <a:pt x="343674" y="11003834"/>
                </a:lnTo>
                <a:lnTo>
                  <a:pt x="302428" y="10993227"/>
                </a:lnTo>
                <a:lnTo>
                  <a:pt x="262884" y="10978752"/>
                </a:lnTo>
                <a:lnTo>
                  <a:pt x="225261" y="10960626"/>
                </a:lnTo>
                <a:lnTo>
                  <a:pt x="189773" y="10939066"/>
                </a:lnTo>
                <a:lnTo>
                  <a:pt x="156638" y="10914287"/>
                </a:lnTo>
                <a:lnTo>
                  <a:pt x="126072" y="10886507"/>
                </a:lnTo>
                <a:lnTo>
                  <a:pt x="98291" y="10855941"/>
                </a:lnTo>
                <a:lnTo>
                  <a:pt x="73512" y="10822806"/>
                </a:lnTo>
                <a:lnTo>
                  <a:pt x="51952" y="10787318"/>
                </a:lnTo>
                <a:lnTo>
                  <a:pt x="33826" y="10749694"/>
                </a:lnTo>
                <a:lnTo>
                  <a:pt x="19352" y="10710151"/>
                </a:lnTo>
                <a:lnTo>
                  <a:pt x="8745" y="10668904"/>
                </a:lnTo>
                <a:lnTo>
                  <a:pt x="2222" y="10626171"/>
                </a:lnTo>
                <a:lnTo>
                  <a:pt x="0" y="10582167"/>
                </a:lnTo>
                <a:lnTo>
                  <a:pt x="0" y="430411"/>
                </a:lnTo>
                <a:close/>
              </a:path>
            </a:pathLst>
          </a:custGeom>
          <a:ln w="11867">
            <a:solidFill>
              <a:srgbClr val="0018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5145742" y="2408652"/>
            <a:ext cx="9815195" cy="12247245"/>
          </a:xfrm>
          <a:custGeom>
            <a:avLst/>
            <a:gdLst/>
            <a:ahLst/>
            <a:cxnLst/>
            <a:rect l="l" t="t" r="r" b="b"/>
            <a:pathLst>
              <a:path w="9815194" h="12247244">
                <a:moveTo>
                  <a:pt x="9365800" y="0"/>
                </a:moveTo>
                <a:lnTo>
                  <a:pt x="448910" y="0"/>
                </a:lnTo>
                <a:lnTo>
                  <a:pt x="427159" y="517"/>
                </a:lnTo>
                <a:lnTo>
                  <a:pt x="384484" y="4588"/>
                </a:lnTo>
                <a:lnTo>
                  <a:pt x="343066" y="12549"/>
                </a:lnTo>
                <a:lnTo>
                  <a:pt x="303092" y="24213"/>
                </a:lnTo>
                <a:lnTo>
                  <a:pt x="264751" y="39391"/>
                </a:lnTo>
                <a:lnTo>
                  <a:pt x="228232" y="57894"/>
                </a:lnTo>
                <a:lnTo>
                  <a:pt x="193722" y="79536"/>
                </a:lnTo>
                <a:lnTo>
                  <a:pt x="161409" y="104128"/>
                </a:lnTo>
                <a:lnTo>
                  <a:pt x="131482" y="131482"/>
                </a:lnTo>
                <a:lnTo>
                  <a:pt x="104128" y="161409"/>
                </a:lnTo>
                <a:lnTo>
                  <a:pt x="79536" y="193722"/>
                </a:lnTo>
                <a:lnTo>
                  <a:pt x="57894" y="228232"/>
                </a:lnTo>
                <a:lnTo>
                  <a:pt x="39391" y="264751"/>
                </a:lnTo>
                <a:lnTo>
                  <a:pt x="24213" y="303092"/>
                </a:lnTo>
                <a:lnTo>
                  <a:pt x="12549" y="343066"/>
                </a:lnTo>
                <a:lnTo>
                  <a:pt x="4588" y="384484"/>
                </a:lnTo>
                <a:lnTo>
                  <a:pt x="517" y="427159"/>
                </a:lnTo>
                <a:lnTo>
                  <a:pt x="0" y="448910"/>
                </a:lnTo>
                <a:lnTo>
                  <a:pt x="0" y="11797837"/>
                </a:lnTo>
                <a:lnTo>
                  <a:pt x="2054" y="11841070"/>
                </a:lnTo>
                <a:lnTo>
                  <a:pt x="8094" y="11883141"/>
                </a:lnTo>
                <a:lnTo>
                  <a:pt x="17930" y="11923861"/>
                </a:lnTo>
                <a:lnTo>
                  <a:pt x="31374" y="11963041"/>
                </a:lnTo>
                <a:lnTo>
                  <a:pt x="48239" y="12000495"/>
                </a:lnTo>
                <a:lnTo>
                  <a:pt x="68335" y="12036033"/>
                </a:lnTo>
                <a:lnTo>
                  <a:pt x="91475" y="12069468"/>
                </a:lnTo>
                <a:lnTo>
                  <a:pt x="117472" y="12100611"/>
                </a:lnTo>
                <a:lnTo>
                  <a:pt x="146135" y="12129275"/>
                </a:lnTo>
                <a:lnTo>
                  <a:pt x="177279" y="12155272"/>
                </a:lnTo>
                <a:lnTo>
                  <a:pt x="210714" y="12178412"/>
                </a:lnTo>
                <a:lnTo>
                  <a:pt x="246252" y="12198508"/>
                </a:lnTo>
                <a:lnTo>
                  <a:pt x="283706" y="12215373"/>
                </a:lnTo>
                <a:lnTo>
                  <a:pt x="322886" y="12228817"/>
                </a:lnTo>
                <a:lnTo>
                  <a:pt x="363606" y="12238653"/>
                </a:lnTo>
                <a:lnTo>
                  <a:pt x="405676" y="12244692"/>
                </a:lnTo>
                <a:lnTo>
                  <a:pt x="448910" y="12246747"/>
                </a:lnTo>
                <a:lnTo>
                  <a:pt x="9365800" y="12246747"/>
                </a:lnTo>
                <a:lnTo>
                  <a:pt x="9409033" y="12244692"/>
                </a:lnTo>
                <a:lnTo>
                  <a:pt x="9451103" y="12238653"/>
                </a:lnTo>
                <a:lnTo>
                  <a:pt x="9491823" y="12228817"/>
                </a:lnTo>
                <a:lnTo>
                  <a:pt x="9531003" y="12215373"/>
                </a:lnTo>
                <a:lnTo>
                  <a:pt x="9568457" y="12198508"/>
                </a:lnTo>
                <a:lnTo>
                  <a:pt x="9603995" y="12178412"/>
                </a:lnTo>
                <a:lnTo>
                  <a:pt x="9637430" y="12155272"/>
                </a:lnTo>
                <a:lnTo>
                  <a:pt x="9668574" y="12129275"/>
                </a:lnTo>
                <a:lnTo>
                  <a:pt x="9697238" y="12100611"/>
                </a:lnTo>
                <a:lnTo>
                  <a:pt x="9723234" y="12069468"/>
                </a:lnTo>
                <a:lnTo>
                  <a:pt x="9746374" y="12036033"/>
                </a:lnTo>
                <a:lnTo>
                  <a:pt x="9766471" y="12000495"/>
                </a:lnTo>
                <a:lnTo>
                  <a:pt x="9783335" y="11963041"/>
                </a:lnTo>
                <a:lnTo>
                  <a:pt x="9796779" y="11923861"/>
                </a:lnTo>
                <a:lnTo>
                  <a:pt x="9806615" y="11883141"/>
                </a:lnTo>
                <a:lnTo>
                  <a:pt x="9812655" y="11841070"/>
                </a:lnTo>
                <a:lnTo>
                  <a:pt x="9814710" y="11797837"/>
                </a:lnTo>
                <a:lnTo>
                  <a:pt x="9814710" y="448910"/>
                </a:lnTo>
                <a:lnTo>
                  <a:pt x="9812655" y="405676"/>
                </a:lnTo>
                <a:lnTo>
                  <a:pt x="9806615" y="363606"/>
                </a:lnTo>
                <a:lnTo>
                  <a:pt x="9796779" y="322886"/>
                </a:lnTo>
                <a:lnTo>
                  <a:pt x="9783335" y="283706"/>
                </a:lnTo>
                <a:lnTo>
                  <a:pt x="9766471" y="246252"/>
                </a:lnTo>
                <a:lnTo>
                  <a:pt x="9746374" y="210714"/>
                </a:lnTo>
                <a:lnTo>
                  <a:pt x="9723234" y="177279"/>
                </a:lnTo>
                <a:lnTo>
                  <a:pt x="9697238" y="146135"/>
                </a:lnTo>
                <a:lnTo>
                  <a:pt x="9668574" y="117472"/>
                </a:lnTo>
                <a:lnTo>
                  <a:pt x="9637430" y="91475"/>
                </a:lnTo>
                <a:lnTo>
                  <a:pt x="9603995" y="68335"/>
                </a:lnTo>
                <a:lnTo>
                  <a:pt x="9568457" y="48239"/>
                </a:lnTo>
                <a:lnTo>
                  <a:pt x="9531003" y="31374"/>
                </a:lnTo>
                <a:lnTo>
                  <a:pt x="9491823" y="17930"/>
                </a:lnTo>
                <a:lnTo>
                  <a:pt x="9451103" y="8094"/>
                </a:lnTo>
                <a:lnTo>
                  <a:pt x="9409033" y="2054"/>
                </a:lnTo>
                <a:lnTo>
                  <a:pt x="9365800" y="0"/>
                </a:lnTo>
                <a:close/>
              </a:path>
            </a:pathLst>
          </a:custGeom>
          <a:solidFill>
            <a:srgbClr val="61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5145742" y="2408652"/>
            <a:ext cx="9815195" cy="12247245"/>
          </a:xfrm>
          <a:custGeom>
            <a:avLst/>
            <a:gdLst/>
            <a:ahLst/>
            <a:cxnLst/>
            <a:rect l="l" t="t" r="r" b="b"/>
            <a:pathLst>
              <a:path w="9815194" h="12247244">
                <a:moveTo>
                  <a:pt x="0" y="448910"/>
                </a:moveTo>
                <a:lnTo>
                  <a:pt x="2054" y="405676"/>
                </a:lnTo>
                <a:lnTo>
                  <a:pt x="8094" y="363606"/>
                </a:lnTo>
                <a:lnTo>
                  <a:pt x="17930" y="322886"/>
                </a:lnTo>
                <a:lnTo>
                  <a:pt x="31374" y="283706"/>
                </a:lnTo>
                <a:lnTo>
                  <a:pt x="48239" y="246252"/>
                </a:lnTo>
                <a:lnTo>
                  <a:pt x="68335" y="210714"/>
                </a:lnTo>
                <a:lnTo>
                  <a:pt x="91475" y="177279"/>
                </a:lnTo>
                <a:lnTo>
                  <a:pt x="117472" y="146135"/>
                </a:lnTo>
                <a:lnTo>
                  <a:pt x="146135" y="117472"/>
                </a:lnTo>
                <a:lnTo>
                  <a:pt x="177279" y="91475"/>
                </a:lnTo>
                <a:lnTo>
                  <a:pt x="210714" y="68335"/>
                </a:lnTo>
                <a:lnTo>
                  <a:pt x="246252" y="48239"/>
                </a:lnTo>
                <a:lnTo>
                  <a:pt x="283706" y="31374"/>
                </a:lnTo>
                <a:lnTo>
                  <a:pt x="322886" y="17930"/>
                </a:lnTo>
                <a:lnTo>
                  <a:pt x="363606" y="8094"/>
                </a:lnTo>
                <a:lnTo>
                  <a:pt x="405676" y="2054"/>
                </a:lnTo>
                <a:lnTo>
                  <a:pt x="448910" y="0"/>
                </a:lnTo>
                <a:lnTo>
                  <a:pt x="9365800" y="0"/>
                </a:lnTo>
                <a:lnTo>
                  <a:pt x="9409033" y="2054"/>
                </a:lnTo>
                <a:lnTo>
                  <a:pt x="9451103" y="8094"/>
                </a:lnTo>
                <a:lnTo>
                  <a:pt x="9491823" y="17930"/>
                </a:lnTo>
                <a:lnTo>
                  <a:pt x="9531003" y="31374"/>
                </a:lnTo>
                <a:lnTo>
                  <a:pt x="9568457" y="48239"/>
                </a:lnTo>
                <a:lnTo>
                  <a:pt x="9603995" y="68335"/>
                </a:lnTo>
                <a:lnTo>
                  <a:pt x="9637430" y="91475"/>
                </a:lnTo>
                <a:lnTo>
                  <a:pt x="9668574" y="117472"/>
                </a:lnTo>
                <a:lnTo>
                  <a:pt x="9697238" y="146135"/>
                </a:lnTo>
                <a:lnTo>
                  <a:pt x="9723234" y="177279"/>
                </a:lnTo>
                <a:lnTo>
                  <a:pt x="9746374" y="210714"/>
                </a:lnTo>
                <a:lnTo>
                  <a:pt x="9766471" y="246252"/>
                </a:lnTo>
                <a:lnTo>
                  <a:pt x="9783335" y="283706"/>
                </a:lnTo>
                <a:lnTo>
                  <a:pt x="9796779" y="322886"/>
                </a:lnTo>
                <a:lnTo>
                  <a:pt x="9806615" y="363606"/>
                </a:lnTo>
                <a:lnTo>
                  <a:pt x="9812655" y="405676"/>
                </a:lnTo>
                <a:lnTo>
                  <a:pt x="9814710" y="448910"/>
                </a:lnTo>
                <a:lnTo>
                  <a:pt x="9814710" y="11797837"/>
                </a:lnTo>
                <a:lnTo>
                  <a:pt x="9812655" y="11841070"/>
                </a:lnTo>
                <a:lnTo>
                  <a:pt x="9806615" y="11883141"/>
                </a:lnTo>
                <a:lnTo>
                  <a:pt x="9796779" y="11923861"/>
                </a:lnTo>
                <a:lnTo>
                  <a:pt x="9783335" y="11963041"/>
                </a:lnTo>
                <a:lnTo>
                  <a:pt x="9766471" y="12000495"/>
                </a:lnTo>
                <a:lnTo>
                  <a:pt x="9746374" y="12036033"/>
                </a:lnTo>
                <a:lnTo>
                  <a:pt x="9723234" y="12069468"/>
                </a:lnTo>
                <a:lnTo>
                  <a:pt x="9697238" y="12100611"/>
                </a:lnTo>
                <a:lnTo>
                  <a:pt x="9668574" y="12129275"/>
                </a:lnTo>
                <a:lnTo>
                  <a:pt x="9637430" y="12155272"/>
                </a:lnTo>
                <a:lnTo>
                  <a:pt x="9603995" y="12178412"/>
                </a:lnTo>
                <a:lnTo>
                  <a:pt x="9568457" y="12198508"/>
                </a:lnTo>
                <a:lnTo>
                  <a:pt x="9531003" y="12215373"/>
                </a:lnTo>
                <a:lnTo>
                  <a:pt x="9491823" y="12228817"/>
                </a:lnTo>
                <a:lnTo>
                  <a:pt x="9451103" y="12238653"/>
                </a:lnTo>
                <a:lnTo>
                  <a:pt x="9409033" y="12244692"/>
                </a:lnTo>
                <a:lnTo>
                  <a:pt x="9365800" y="12246747"/>
                </a:lnTo>
                <a:lnTo>
                  <a:pt x="448910" y="12246747"/>
                </a:lnTo>
                <a:lnTo>
                  <a:pt x="405676" y="12244692"/>
                </a:lnTo>
                <a:lnTo>
                  <a:pt x="363606" y="12238653"/>
                </a:lnTo>
                <a:lnTo>
                  <a:pt x="322886" y="12228817"/>
                </a:lnTo>
                <a:lnTo>
                  <a:pt x="283706" y="12215373"/>
                </a:lnTo>
                <a:lnTo>
                  <a:pt x="246252" y="12198508"/>
                </a:lnTo>
                <a:lnTo>
                  <a:pt x="210714" y="12178412"/>
                </a:lnTo>
                <a:lnTo>
                  <a:pt x="177279" y="12155272"/>
                </a:lnTo>
                <a:lnTo>
                  <a:pt x="146135" y="12129275"/>
                </a:lnTo>
                <a:lnTo>
                  <a:pt x="117472" y="12100611"/>
                </a:lnTo>
                <a:lnTo>
                  <a:pt x="91475" y="12069468"/>
                </a:lnTo>
                <a:lnTo>
                  <a:pt x="68335" y="12036033"/>
                </a:lnTo>
                <a:lnTo>
                  <a:pt x="48239" y="12000495"/>
                </a:lnTo>
                <a:lnTo>
                  <a:pt x="31374" y="11963041"/>
                </a:lnTo>
                <a:lnTo>
                  <a:pt x="17930" y="11923861"/>
                </a:lnTo>
                <a:lnTo>
                  <a:pt x="8094" y="11883141"/>
                </a:lnTo>
                <a:lnTo>
                  <a:pt x="2054" y="11841070"/>
                </a:lnTo>
                <a:lnTo>
                  <a:pt x="0" y="11797837"/>
                </a:lnTo>
                <a:lnTo>
                  <a:pt x="0" y="448910"/>
                </a:lnTo>
                <a:close/>
              </a:path>
            </a:pathLst>
          </a:custGeom>
          <a:ln w="11867">
            <a:solidFill>
              <a:srgbClr val="0018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0" y="1931529"/>
            <a:ext cx="20104100" cy="2115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6782735" y="13720350"/>
            <a:ext cx="3071459" cy="96611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6067223" y="0"/>
            <a:ext cx="3786970" cy="11594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603250"/>
            <a:ext cx="18093690" cy="2413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468687"/>
            <a:ext cx="18093690" cy="9953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4025563"/>
            <a:ext cx="6433312" cy="754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4025563"/>
            <a:ext cx="4623943" cy="754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4025563"/>
            <a:ext cx="4623943" cy="754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4287" y="2454582"/>
            <a:ext cx="4473575" cy="25981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35" algn="ctr">
              <a:lnSpc>
                <a:spcPct val="100000"/>
              </a:lnSpc>
            </a:pPr>
            <a:r>
              <a:rPr sz="1700" b="1" u="sng" spc="-10" dirty="0">
                <a:solidFill>
                  <a:srgbClr val="2C3E70"/>
                </a:solidFill>
                <a:latin typeface="Calibri"/>
                <a:cs typeface="Calibri"/>
              </a:rPr>
              <a:t>Introduction</a:t>
            </a:r>
            <a:endParaRPr sz="17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15"/>
              </a:spcBef>
            </a:pPr>
            <a:endParaRPr lang="en-US" sz="1150" spc="-5" dirty="0" smtClean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515"/>
              </a:spcBef>
            </a:pPr>
            <a:r>
              <a:rPr sz="1200" spc="-5" dirty="0" smtClean="0">
                <a:latin typeface="Trebuchet MS"/>
                <a:cs typeface="Trebuchet MS"/>
              </a:rPr>
              <a:t>Epidermal </a:t>
            </a:r>
            <a:r>
              <a:rPr sz="1200" spc="-10" dirty="0">
                <a:latin typeface="Trebuchet MS"/>
                <a:cs typeface="Trebuchet MS"/>
              </a:rPr>
              <a:t>inclusion cysts (epidermoid cysts) </a:t>
            </a:r>
            <a:r>
              <a:rPr sz="1200" spc="-5" dirty="0">
                <a:latin typeface="Trebuchet MS"/>
                <a:cs typeface="Trebuchet MS"/>
              </a:rPr>
              <a:t>occur from </a:t>
            </a:r>
            <a:r>
              <a:rPr sz="1200" spc="-10" dirty="0">
                <a:latin typeface="Trebuchet MS"/>
                <a:cs typeface="Trebuchet MS"/>
              </a:rPr>
              <a:t>penetration  </a:t>
            </a:r>
            <a:r>
              <a:rPr sz="1200" spc="-5" dirty="0">
                <a:latin typeface="Trebuchet MS"/>
                <a:cs typeface="Trebuchet MS"/>
              </a:rPr>
              <a:t>of </a:t>
            </a:r>
            <a:r>
              <a:rPr sz="1200" spc="-10" dirty="0">
                <a:latin typeface="Trebuchet MS"/>
                <a:cs typeface="Trebuchet MS"/>
              </a:rPr>
              <a:t>epidermal cells into underlying dermal </a:t>
            </a:r>
            <a:r>
              <a:rPr sz="1200" spc="-5" dirty="0">
                <a:latin typeface="Trebuchet MS"/>
                <a:cs typeface="Trebuchet MS"/>
              </a:rPr>
              <a:t>tissue </a:t>
            </a:r>
            <a:r>
              <a:rPr sz="1200" spc="-10" dirty="0">
                <a:latin typeface="Trebuchet MS"/>
                <a:cs typeface="Trebuchet MS"/>
              </a:rPr>
              <a:t>(1-6). </a:t>
            </a:r>
            <a:r>
              <a:rPr sz="1200" spc="-5" dirty="0">
                <a:latin typeface="Trebuchet MS"/>
                <a:cs typeface="Trebuchet MS"/>
              </a:rPr>
              <a:t>They are  most </a:t>
            </a:r>
            <a:r>
              <a:rPr sz="1200" spc="-10" dirty="0">
                <a:latin typeface="Trebuchet MS"/>
                <a:cs typeface="Trebuchet MS"/>
              </a:rPr>
              <a:t>commonly </a:t>
            </a:r>
            <a:r>
              <a:rPr sz="1200" spc="-5" dirty="0">
                <a:latin typeface="Trebuchet MS"/>
                <a:cs typeface="Trebuchet MS"/>
              </a:rPr>
              <a:t>found on </a:t>
            </a:r>
            <a:r>
              <a:rPr sz="1200" spc="-10" dirty="0">
                <a:latin typeface="Trebuchet MS"/>
                <a:cs typeface="Trebuchet MS"/>
              </a:rPr>
              <a:t>the </a:t>
            </a:r>
            <a:r>
              <a:rPr sz="1200" spc="-5" dirty="0">
                <a:latin typeface="Trebuchet MS"/>
                <a:cs typeface="Trebuchet MS"/>
              </a:rPr>
              <a:t>scalp, face, </a:t>
            </a:r>
            <a:r>
              <a:rPr sz="1200" spc="-10" dirty="0">
                <a:latin typeface="Trebuchet MS"/>
                <a:cs typeface="Trebuchet MS"/>
              </a:rPr>
              <a:t>neck and back with </a:t>
            </a:r>
            <a:r>
              <a:rPr sz="1200" spc="-5" dirty="0">
                <a:latin typeface="Trebuchet MS"/>
                <a:cs typeface="Trebuchet MS"/>
              </a:rPr>
              <a:t>a  reported </a:t>
            </a:r>
            <a:r>
              <a:rPr sz="1200" spc="-10" dirty="0">
                <a:latin typeface="Trebuchet MS"/>
                <a:cs typeface="Trebuchet MS"/>
              </a:rPr>
              <a:t>incidence </a:t>
            </a:r>
            <a:r>
              <a:rPr sz="1200" spc="-5" dirty="0">
                <a:latin typeface="Trebuchet MS"/>
                <a:cs typeface="Trebuchet MS"/>
              </a:rPr>
              <a:t>of </a:t>
            </a:r>
            <a:r>
              <a:rPr sz="1200" spc="-10" dirty="0">
                <a:latin typeface="Trebuchet MS"/>
                <a:cs typeface="Trebuchet MS"/>
              </a:rPr>
              <a:t>10% </a:t>
            </a:r>
            <a:r>
              <a:rPr sz="1200" spc="-5" dirty="0">
                <a:latin typeface="Trebuchet MS"/>
                <a:cs typeface="Trebuchet MS"/>
              </a:rPr>
              <a:t>on </a:t>
            </a:r>
            <a:r>
              <a:rPr sz="1200" spc="-10" dirty="0">
                <a:latin typeface="Trebuchet MS"/>
                <a:cs typeface="Trebuchet MS"/>
              </a:rPr>
              <a:t>the extremities (4). </a:t>
            </a:r>
            <a:r>
              <a:rPr sz="1200" spc="-5" dirty="0">
                <a:latin typeface="Trebuchet MS"/>
                <a:cs typeface="Trebuchet MS"/>
              </a:rPr>
              <a:t>They generally  range </a:t>
            </a:r>
            <a:r>
              <a:rPr sz="1200" spc="-10" dirty="0">
                <a:latin typeface="Trebuchet MS"/>
                <a:cs typeface="Trebuchet MS"/>
              </a:rPr>
              <a:t>in </a:t>
            </a:r>
            <a:r>
              <a:rPr sz="1200" spc="-5" dirty="0">
                <a:latin typeface="Trebuchet MS"/>
                <a:cs typeface="Trebuchet MS"/>
              </a:rPr>
              <a:t>size from </a:t>
            </a:r>
            <a:r>
              <a:rPr sz="1200" spc="-10" dirty="0">
                <a:latin typeface="Trebuchet MS"/>
                <a:cs typeface="Trebuchet MS"/>
              </a:rPr>
              <a:t>0.2 to </a:t>
            </a:r>
            <a:r>
              <a:rPr sz="1200" spc="-5" dirty="0">
                <a:latin typeface="Trebuchet MS"/>
                <a:cs typeface="Trebuchet MS"/>
              </a:rPr>
              <a:t>5 </a:t>
            </a:r>
            <a:r>
              <a:rPr sz="1200" spc="-10" dirty="0">
                <a:latin typeface="Trebuchet MS"/>
                <a:cs typeface="Trebuchet MS"/>
              </a:rPr>
              <a:t>cm and can be </a:t>
            </a:r>
            <a:r>
              <a:rPr sz="1200" spc="-5" dirty="0">
                <a:latin typeface="Trebuchet MS"/>
                <a:cs typeface="Trebuchet MS"/>
              </a:rPr>
              <a:t>solitary or multiple  </a:t>
            </a:r>
            <a:r>
              <a:rPr sz="1200" spc="-5" dirty="0" smtClean="0">
                <a:latin typeface="Trebuchet MS"/>
                <a:cs typeface="Trebuchet MS"/>
              </a:rPr>
              <a:t>masses.</a:t>
            </a:r>
            <a:r>
              <a:rPr lang="en-US" sz="1200" spc="-5" dirty="0" smtClean="0">
                <a:latin typeface="Trebuchet MS"/>
                <a:cs typeface="Trebuchet MS"/>
              </a:rPr>
              <a:t> </a:t>
            </a:r>
            <a:r>
              <a:rPr sz="1200" spc="-5" dirty="0" smtClean="0">
                <a:latin typeface="Trebuchet MS"/>
                <a:cs typeface="Trebuchet MS"/>
              </a:rPr>
              <a:t>Epidermoid </a:t>
            </a:r>
            <a:r>
              <a:rPr sz="1200" spc="-5" dirty="0">
                <a:latin typeface="Trebuchet MS"/>
                <a:cs typeface="Trebuchet MS"/>
              </a:rPr>
              <a:t>cysts </a:t>
            </a:r>
            <a:r>
              <a:rPr sz="1200" spc="-10" dirty="0">
                <a:latin typeface="Trebuchet MS"/>
                <a:cs typeface="Trebuchet MS"/>
              </a:rPr>
              <a:t>are typically unilateral, although bilateral  inclusion cysts have been reported, and they can be </a:t>
            </a:r>
            <a:r>
              <a:rPr sz="1200" spc="-5" dirty="0">
                <a:latin typeface="Trebuchet MS"/>
                <a:cs typeface="Trebuchet MS"/>
              </a:rPr>
              <a:t>of </a:t>
            </a:r>
            <a:r>
              <a:rPr sz="1200" spc="-10" dirty="0">
                <a:latin typeface="Trebuchet MS"/>
                <a:cs typeface="Trebuchet MS"/>
              </a:rPr>
              <a:t>traumatic </a:t>
            </a:r>
            <a:r>
              <a:rPr sz="1200" spc="-5" dirty="0">
                <a:latin typeface="Trebuchet MS"/>
                <a:cs typeface="Trebuchet MS"/>
              </a:rPr>
              <a:t>or  </a:t>
            </a:r>
            <a:r>
              <a:rPr sz="1200" spc="-10" dirty="0">
                <a:latin typeface="Trebuchet MS"/>
                <a:cs typeface="Trebuchet MS"/>
              </a:rPr>
              <a:t>non-traumatic etiology (2,5,6). Iatrogenic causes </a:t>
            </a:r>
            <a:r>
              <a:rPr sz="1200" spc="-5" dirty="0">
                <a:latin typeface="Trebuchet MS"/>
                <a:cs typeface="Trebuchet MS"/>
              </a:rPr>
              <a:t>occur </a:t>
            </a:r>
            <a:r>
              <a:rPr sz="1200" spc="-10" dirty="0">
                <a:latin typeface="Trebuchet MS"/>
                <a:cs typeface="Trebuchet MS"/>
              </a:rPr>
              <a:t>in the  setting </a:t>
            </a:r>
            <a:r>
              <a:rPr sz="1200" spc="-5" dirty="0">
                <a:latin typeface="Trebuchet MS"/>
                <a:cs typeface="Trebuchet MS"/>
              </a:rPr>
              <a:t>of </a:t>
            </a:r>
            <a:r>
              <a:rPr sz="1200" spc="-10" dirty="0">
                <a:latin typeface="Trebuchet MS"/>
                <a:cs typeface="Trebuchet MS"/>
              </a:rPr>
              <a:t>improper wound-edge </a:t>
            </a:r>
            <a:r>
              <a:rPr sz="1200" spc="-5" dirty="0">
                <a:latin typeface="Trebuchet MS"/>
                <a:cs typeface="Trebuchet MS"/>
              </a:rPr>
              <a:t>eversion </a:t>
            </a:r>
            <a:r>
              <a:rPr sz="1200" spc="-10" dirty="0">
                <a:latin typeface="Trebuchet MS"/>
                <a:cs typeface="Trebuchet MS"/>
              </a:rPr>
              <a:t>upon </a:t>
            </a:r>
            <a:r>
              <a:rPr sz="1200" spc="-5" dirty="0">
                <a:latin typeface="Trebuchet MS"/>
                <a:cs typeface="Trebuchet MS"/>
              </a:rPr>
              <a:t>skin </a:t>
            </a:r>
            <a:r>
              <a:rPr sz="1200" spc="-10" dirty="0">
                <a:latin typeface="Trebuchet MS"/>
                <a:cs typeface="Trebuchet MS"/>
              </a:rPr>
              <a:t>closure </a:t>
            </a:r>
            <a:r>
              <a:rPr sz="1200" spc="-5" dirty="0">
                <a:latin typeface="Trebuchet MS"/>
                <a:cs typeface="Trebuchet MS"/>
              </a:rPr>
              <a:t>or </a:t>
            </a:r>
            <a:r>
              <a:rPr sz="1200" spc="-10" dirty="0">
                <a:latin typeface="Trebuchet MS"/>
                <a:cs typeface="Trebuchet MS"/>
              </a:rPr>
              <a:t>if  epidermal cells are driven into the wound during any surgical  procedure</a:t>
            </a:r>
            <a:r>
              <a:rPr sz="1200" spc="-70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(2).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88463" y="2454582"/>
            <a:ext cx="4469765" cy="48218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3970" algn="ctr">
              <a:lnSpc>
                <a:spcPct val="100000"/>
              </a:lnSpc>
            </a:pPr>
            <a:r>
              <a:rPr sz="1700" b="1" u="sng" spc="-10" dirty="0">
                <a:solidFill>
                  <a:srgbClr val="2C3E70"/>
                </a:solidFill>
                <a:latin typeface="Calibri"/>
                <a:cs typeface="Calibri"/>
              </a:rPr>
              <a:t>Discussion</a:t>
            </a:r>
            <a:endParaRPr sz="1700" dirty="0">
              <a:latin typeface="Calibri"/>
              <a:cs typeface="Calibri"/>
            </a:endParaRPr>
          </a:p>
          <a:p>
            <a:pPr marL="12700" marR="102235" algn="just">
              <a:lnSpc>
                <a:spcPct val="100000"/>
              </a:lnSpc>
              <a:spcBef>
                <a:spcPts val="515"/>
              </a:spcBef>
            </a:pPr>
            <a:r>
              <a:rPr sz="1150" spc="-5" dirty="0">
                <a:latin typeface="Trebuchet MS"/>
                <a:cs typeface="Trebuchet MS"/>
              </a:rPr>
              <a:t>First </a:t>
            </a:r>
            <a:r>
              <a:rPr sz="1150" spc="-10" dirty="0">
                <a:latin typeface="Trebuchet MS"/>
                <a:cs typeface="Trebuchet MS"/>
              </a:rPr>
              <a:t>described by </a:t>
            </a:r>
            <a:r>
              <a:rPr sz="1150" spc="-20" dirty="0">
                <a:latin typeface="Trebuchet MS"/>
                <a:cs typeface="Trebuchet MS"/>
              </a:rPr>
              <a:t>Wernher </a:t>
            </a:r>
            <a:r>
              <a:rPr sz="1150" spc="-10" dirty="0">
                <a:latin typeface="Trebuchet MS"/>
                <a:cs typeface="Trebuchet MS"/>
              </a:rPr>
              <a:t>in 1855, epidermal inclusion cysts have  been </a:t>
            </a:r>
            <a:r>
              <a:rPr sz="1150" spc="-5" dirty="0">
                <a:latin typeface="Trebuchet MS"/>
                <a:cs typeface="Trebuchet MS"/>
              </a:rPr>
              <a:t>generally </a:t>
            </a:r>
            <a:r>
              <a:rPr sz="1150" spc="-10" dirty="0">
                <a:latin typeface="Trebuchet MS"/>
                <a:cs typeface="Trebuchet MS"/>
              </a:rPr>
              <a:t>noted to </a:t>
            </a:r>
            <a:r>
              <a:rPr sz="1150" spc="-5" dirty="0">
                <a:latin typeface="Trebuchet MS"/>
                <a:cs typeface="Trebuchet MS"/>
              </a:rPr>
              <a:t>occur on </a:t>
            </a:r>
            <a:r>
              <a:rPr sz="1150" spc="-10" dirty="0">
                <a:latin typeface="Trebuchet MS"/>
                <a:cs typeface="Trebuchet MS"/>
              </a:rPr>
              <a:t>the plantar-lateral aspect </a:t>
            </a:r>
            <a:r>
              <a:rPr sz="1150" spc="-5" dirty="0">
                <a:latin typeface="Trebuchet MS"/>
                <a:cs typeface="Trebuchet MS"/>
              </a:rPr>
              <a:t>of </a:t>
            </a:r>
            <a:r>
              <a:rPr sz="1150" spc="-10" dirty="0">
                <a:latin typeface="Trebuchet MS"/>
                <a:cs typeface="Trebuchet MS"/>
              </a:rPr>
              <a:t>the  </a:t>
            </a:r>
            <a:r>
              <a:rPr sz="1150" spc="-5" dirty="0">
                <a:latin typeface="Trebuchet MS"/>
                <a:cs typeface="Trebuchet MS"/>
              </a:rPr>
              <a:t>foot </a:t>
            </a:r>
            <a:r>
              <a:rPr sz="1150" spc="-10" dirty="0">
                <a:latin typeface="Trebuchet MS"/>
                <a:cs typeface="Trebuchet MS"/>
              </a:rPr>
              <a:t>with peak incidence between the ages </a:t>
            </a:r>
            <a:r>
              <a:rPr sz="1150" spc="-5" dirty="0">
                <a:latin typeface="Trebuchet MS"/>
                <a:cs typeface="Trebuchet MS"/>
              </a:rPr>
              <a:t>of </a:t>
            </a:r>
            <a:r>
              <a:rPr sz="1150" spc="-10" dirty="0">
                <a:latin typeface="Trebuchet MS"/>
                <a:cs typeface="Trebuchet MS"/>
              </a:rPr>
              <a:t>20-35</a:t>
            </a:r>
            <a:r>
              <a:rPr sz="1150" spc="60" dirty="0">
                <a:latin typeface="Trebuchet MS"/>
                <a:cs typeface="Trebuchet MS"/>
              </a:rPr>
              <a:t> </a:t>
            </a:r>
            <a:r>
              <a:rPr sz="1150" spc="-10" dirty="0">
                <a:latin typeface="Trebuchet MS"/>
                <a:cs typeface="Trebuchet MS"/>
              </a:rPr>
              <a:t>(8,10).</a:t>
            </a:r>
            <a:endParaRPr sz="1150" dirty="0">
              <a:latin typeface="Trebuchet MS"/>
              <a:cs typeface="Trebuchet MS"/>
            </a:endParaRPr>
          </a:p>
          <a:p>
            <a:pPr marL="12700" marR="7620">
              <a:lnSpc>
                <a:spcPts val="1370"/>
              </a:lnSpc>
              <a:spcBef>
                <a:spcPts val="45"/>
              </a:spcBef>
            </a:pPr>
            <a:r>
              <a:rPr sz="1150" spc="-5" dirty="0">
                <a:latin typeface="Trebuchet MS"/>
                <a:cs typeface="Trebuchet MS"/>
              </a:rPr>
              <a:t>Epidermal </a:t>
            </a:r>
            <a:r>
              <a:rPr sz="1150" spc="-10" dirty="0">
                <a:latin typeface="Trebuchet MS"/>
                <a:cs typeface="Trebuchet MS"/>
              </a:rPr>
              <a:t>inclusion cysts are the </a:t>
            </a:r>
            <a:r>
              <a:rPr sz="1150" dirty="0">
                <a:latin typeface="Trebuchet MS"/>
                <a:cs typeface="Trebuchet MS"/>
              </a:rPr>
              <a:t>5</a:t>
            </a:r>
            <a:r>
              <a:rPr sz="1125" baseline="25925" dirty="0">
                <a:latin typeface="Trebuchet MS"/>
                <a:cs typeface="Trebuchet MS"/>
              </a:rPr>
              <a:t>th </a:t>
            </a:r>
            <a:r>
              <a:rPr sz="1150" spc="-5" dirty="0">
                <a:latin typeface="Trebuchet MS"/>
                <a:cs typeface="Trebuchet MS"/>
              </a:rPr>
              <a:t>most </a:t>
            </a:r>
            <a:r>
              <a:rPr sz="1150" spc="-10" dirty="0">
                <a:latin typeface="Trebuchet MS"/>
                <a:cs typeface="Trebuchet MS"/>
              </a:rPr>
              <a:t>common pedal </a:t>
            </a:r>
            <a:r>
              <a:rPr sz="1150" spc="-5" dirty="0">
                <a:latin typeface="Trebuchet MS"/>
                <a:cs typeface="Trebuchet MS"/>
              </a:rPr>
              <a:t>soft </a:t>
            </a:r>
            <a:r>
              <a:rPr sz="1150" spc="-10" dirty="0">
                <a:latin typeface="Trebuchet MS"/>
                <a:cs typeface="Trebuchet MS"/>
              </a:rPr>
              <a:t>tissue  </a:t>
            </a:r>
            <a:r>
              <a:rPr sz="1150" spc="-5" dirty="0">
                <a:latin typeface="Trebuchet MS"/>
                <a:cs typeface="Trebuchet MS"/>
              </a:rPr>
              <a:t>lesion </a:t>
            </a:r>
            <a:r>
              <a:rPr sz="1150" spc="-10" dirty="0">
                <a:latin typeface="Trebuchet MS"/>
                <a:cs typeface="Trebuchet MS"/>
              </a:rPr>
              <a:t>and account </a:t>
            </a:r>
            <a:r>
              <a:rPr sz="1150" spc="-5" dirty="0">
                <a:latin typeface="Trebuchet MS"/>
                <a:cs typeface="Trebuchet MS"/>
              </a:rPr>
              <a:t>for </a:t>
            </a:r>
            <a:r>
              <a:rPr sz="1150" spc="-10" dirty="0">
                <a:latin typeface="Trebuchet MS"/>
                <a:cs typeface="Trebuchet MS"/>
              </a:rPr>
              <a:t>3.2% </a:t>
            </a:r>
            <a:r>
              <a:rPr sz="1150" spc="-5" dirty="0">
                <a:latin typeface="Trebuchet MS"/>
                <a:cs typeface="Trebuchet MS"/>
              </a:rPr>
              <a:t>of all soft tissue masses of </a:t>
            </a:r>
            <a:r>
              <a:rPr sz="1150" spc="-10" dirty="0">
                <a:latin typeface="Trebuchet MS"/>
                <a:cs typeface="Trebuchet MS"/>
              </a:rPr>
              <a:t>the </a:t>
            </a:r>
            <a:r>
              <a:rPr sz="1150" spc="-5" dirty="0">
                <a:latin typeface="Trebuchet MS"/>
                <a:cs typeface="Trebuchet MS"/>
              </a:rPr>
              <a:t>foot  </a:t>
            </a:r>
            <a:r>
              <a:rPr sz="1150" spc="-10" dirty="0">
                <a:latin typeface="Trebuchet MS"/>
                <a:cs typeface="Trebuchet MS"/>
              </a:rPr>
              <a:t>(11). </a:t>
            </a:r>
            <a:r>
              <a:rPr sz="1150" spc="-5" dirty="0">
                <a:latin typeface="Trebuchet MS"/>
                <a:cs typeface="Trebuchet MS"/>
              </a:rPr>
              <a:t>Although </a:t>
            </a:r>
            <a:r>
              <a:rPr sz="1150" spc="-10" dirty="0">
                <a:latin typeface="Trebuchet MS"/>
                <a:cs typeface="Trebuchet MS"/>
              </a:rPr>
              <a:t>typically </a:t>
            </a:r>
            <a:r>
              <a:rPr sz="1150" spc="-5" dirty="0">
                <a:latin typeface="Trebuchet MS"/>
                <a:cs typeface="Trebuchet MS"/>
              </a:rPr>
              <a:t>sporadic </a:t>
            </a:r>
            <a:r>
              <a:rPr sz="1150" spc="-10" dirty="0">
                <a:latin typeface="Trebuchet MS"/>
                <a:cs typeface="Trebuchet MS"/>
              </a:rPr>
              <a:t>in nature, they have been </a:t>
            </a:r>
            <a:r>
              <a:rPr sz="1150" spc="-5" dirty="0">
                <a:latin typeface="Trebuchet MS"/>
                <a:cs typeface="Trebuchet MS"/>
              </a:rPr>
              <a:t>noted </a:t>
            </a:r>
            <a:r>
              <a:rPr sz="1150" spc="-10" dirty="0">
                <a:latin typeface="Trebuchet MS"/>
                <a:cs typeface="Trebuchet MS"/>
              </a:rPr>
              <a:t>to  </a:t>
            </a:r>
            <a:r>
              <a:rPr sz="1150" spc="-5" dirty="0">
                <a:latin typeface="Trebuchet MS"/>
                <a:cs typeface="Trebuchet MS"/>
              </a:rPr>
              <a:t>occur </a:t>
            </a:r>
            <a:r>
              <a:rPr sz="1150" spc="-10" dirty="0">
                <a:latin typeface="Trebuchet MS"/>
                <a:cs typeface="Trebuchet MS"/>
              </a:rPr>
              <a:t>in patients with </a:t>
            </a:r>
            <a:r>
              <a:rPr sz="1150" spc="-5" dirty="0">
                <a:latin typeface="Trebuchet MS"/>
                <a:cs typeface="Trebuchet MS"/>
              </a:rPr>
              <a:t>a </a:t>
            </a:r>
            <a:r>
              <a:rPr sz="1150" spc="-10" dirty="0">
                <a:latin typeface="Trebuchet MS"/>
                <a:cs typeface="Trebuchet MS"/>
              </a:rPr>
              <a:t>family history </a:t>
            </a:r>
            <a:r>
              <a:rPr sz="1150" spc="-5" dirty="0">
                <a:latin typeface="Trebuchet MS"/>
                <a:cs typeface="Trebuchet MS"/>
              </a:rPr>
              <a:t>of </a:t>
            </a:r>
            <a:r>
              <a:rPr sz="1150" spc="-10" dirty="0">
                <a:latin typeface="Trebuchet MS"/>
                <a:cs typeface="Trebuchet MS"/>
              </a:rPr>
              <a:t>polyposis, </a:t>
            </a:r>
            <a:r>
              <a:rPr sz="1150" spc="-5" dirty="0">
                <a:latin typeface="Trebuchet MS"/>
                <a:cs typeface="Trebuchet MS"/>
              </a:rPr>
              <a:t>fibrous </a:t>
            </a:r>
            <a:r>
              <a:rPr sz="1150" spc="-10" dirty="0">
                <a:latin typeface="Trebuchet MS"/>
                <a:cs typeface="Trebuchet MS"/>
              </a:rPr>
              <a:t>tissue  </a:t>
            </a:r>
            <a:r>
              <a:rPr sz="1150" spc="-5" dirty="0">
                <a:latin typeface="Trebuchet MS"/>
                <a:cs typeface="Trebuchet MS"/>
              </a:rPr>
              <a:t>tumors, osteomatosis and </a:t>
            </a:r>
            <a:r>
              <a:rPr sz="1150" spc="-15" dirty="0">
                <a:latin typeface="Trebuchet MS"/>
                <a:cs typeface="Trebuchet MS"/>
              </a:rPr>
              <a:t>Gardner’s </a:t>
            </a:r>
            <a:r>
              <a:rPr sz="1150" spc="-5" dirty="0">
                <a:latin typeface="Trebuchet MS"/>
                <a:cs typeface="Trebuchet MS"/>
              </a:rPr>
              <a:t>syndrome. Malignant  </a:t>
            </a:r>
            <a:r>
              <a:rPr sz="1150" spc="-10" dirty="0">
                <a:latin typeface="Trebuchet MS"/>
                <a:cs typeface="Trebuchet MS"/>
              </a:rPr>
              <a:t>transformation </a:t>
            </a:r>
            <a:r>
              <a:rPr sz="1150" spc="-5" dirty="0">
                <a:latin typeface="Trebuchet MS"/>
                <a:cs typeface="Trebuchet MS"/>
              </a:rPr>
              <a:t>is rare, ranging from </a:t>
            </a:r>
            <a:r>
              <a:rPr sz="1150" spc="-10" dirty="0">
                <a:latin typeface="Trebuchet MS"/>
                <a:cs typeface="Trebuchet MS"/>
              </a:rPr>
              <a:t>0.33% </a:t>
            </a:r>
            <a:r>
              <a:rPr sz="1150" spc="-5" dirty="0">
                <a:latin typeface="Trebuchet MS"/>
                <a:cs typeface="Trebuchet MS"/>
              </a:rPr>
              <a:t>- </a:t>
            </a:r>
            <a:r>
              <a:rPr sz="1150" spc="-10" dirty="0">
                <a:latin typeface="Trebuchet MS"/>
                <a:cs typeface="Trebuchet MS"/>
              </a:rPr>
              <a:t>9.2%, and usually leads  to the </a:t>
            </a:r>
            <a:r>
              <a:rPr sz="1150" spc="-5" dirty="0">
                <a:latin typeface="Trebuchet MS"/>
                <a:cs typeface="Trebuchet MS"/>
              </a:rPr>
              <a:t>formation of squamous </a:t>
            </a:r>
            <a:r>
              <a:rPr sz="1150" spc="-10" dirty="0">
                <a:latin typeface="Trebuchet MS"/>
                <a:cs typeface="Trebuchet MS"/>
              </a:rPr>
              <a:t>cell carcinoma</a:t>
            </a:r>
            <a:r>
              <a:rPr sz="1150" spc="-5" dirty="0">
                <a:latin typeface="Trebuchet MS"/>
                <a:cs typeface="Trebuchet MS"/>
              </a:rPr>
              <a:t> </a:t>
            </a:r>
            <a:r>
              <a:rPr sz="1150" spc="-10" dirty="0">
                <a:latin typeface="Trebuchet MS"/>
                <a:cs typeface="Trebuchet MS"/>
              </a:rPr>
              <a:t>(4</a:t>
            </a:r>
            <a:r>
              <a:rPr sz="1150" spc="-10" dirty="0" smtClean="0">
                <a:latin typeface="Trebuchet MS"/>
                <a:cs typeface="Trebuchet MS"/>
              </a:rPr>
              <a:t>).</a:t>
            </a:r>
            <a:endParaRPr lang="en-US" sz="1150" spc="-10" dirty="0">
              <a:latin typeface="Trebuchet MS"/>
              <a:cs typeface="Trebuchet MS"/>
            </a:endParaRPr>
          </a:p>
          <a:p>
            <a:pPr marL="12700" marR="7620">
              <a:lnSpc>
                <a:spcPts val="1370"/>
              </a:lnSpc>
              <a:spcBef>
                <a:spcPts val="45"/>
              </a:spcBef>
            </a:pPr>
            <a:endParaRPr lang="en-US" sz="1150" spc="-10" dirty="0" smtClean="0">
              <a:latin typeface="Trebuchet MS"/>
              <a:cs typeface="Trebuchet MS"/>
            </a:endParaRPr>
          </a:p>
          <a:p>
            <a:pPr marL="12700" marR="7620">
              <a:lnSpc>
                <a:spcPts val="1370"/>
              </a:lnSpc>
              <a:spcBef>
                <a:spcPts val="45"/>
              </a:spcBef>
            </a:pPr>
            <a:r>
              <a:rPr sz="1150" spc="-15" dirty="0" smtClean="0">
                <a:latin typeface="Trebuchet MS"/>
                <a:cs typeface="Trebuchet MS"/>
              </a:rPr>
              <a:t>With </a:t>
            </a:r>
            <a:r>
              <a:rPr sz="1150" spc="-10" dirty="0">
                <a:latin typeface="Trebuchet MS"/>
                <a:cs typeface="Trebuchet MS"/>
              </a:rPr>
              <a:t>the cyst presented above, repeated trauma </a:t>
            </a:r>
            <a:r>
              <a:rPr sz="1150" spc="-5" dirty="0">
                <a:latin typeface="Trebuchet MS"/>
                <a:cs typeface="Trebuchet MS"/>
              </a:rPr>
              <a:t>from </a:t>
            </a:r>
            <a:r>
              <a:rPr sz="1150" spc="-10" dirty="0">
                <a:latin typeface="Trebuchet MS"/>
                <a:cs typeface="Trebuchet MS"/>
              </a:rPr>
              <a:t>daily  ambulation lead to rupture into the adjacent </a:t>
            </a:r>
            <a:r>
              <a:rPr sz="1150" spc="-5" dirty="0">
                <a:latin typeface="Trebuchet MS"/>
                <a:cs typeface="Trebuchet MS"/>
              </a:rPr>
              <a:t>soft </a:t>
            </a:r>
            <a:r>
              <a:rPr sz="1150" spc="-10" dirty="0">
                <a:latin typeface="Trebuchet MS"/>
                <a:cs typeface="Trebuchet MS"/>
              </a:rPr>
              <a:t>tissue which  elicited significant inflammation and the </a:t>
            </a:r>
            <a:r>
              <a:rPr sz="1150" spc="-5" dirty="0">
                <a:latin typeface="Trebuchet MS"/>
                <a:cs typeface="Trebuchet MS"/>
              </a:rPr>
              <a:t>formation of foreign </a:t>
            </a:r>
            <a:r>
              <a:rPr sz="1150" spc="-10" dirty="0">
                <a:latin typeface="Trebuchet MS"/>
                <a:cs typeface="Trebuchet MS"/>
              </a:rPr>
              <a:t>body  giant cells. In this case the </a:t>
            </a:r>
            <a:r>
              <a:rPr sz="1150" spc="-5" dirty="0">
                <a:latin typeface="Trebuchet MS"/>
                <a:cs typeface="Trebuchet MS"/>
              </a:rPr>
              <a:t>lesion grew such </a:t>
            </a:r>
            <a:r>
              <a:rPr sz="1150" spc="-10" dirty="0">
                <a:latin typeface="Trebuchet MS"/>
                <a:cs typeface="Trebuchet MS"/>
              </a:rPr>
              <a:t>that </a:t>
            </a:r>
            <a:r>
              <a:rPr sz="1150" spc="-5" dirty="0">
                <a:latin typeface="Trebuchet MS"/>
                <a:cs typeface="Trebuchet MS"/>
              </a:rPr>
              <a:t>it </a:t>
            </a:r>
            <a:r>
              <a:rPr sz="1150" spc="-10" dirty="0">
                <a:latin typeface="Trebuchet MS"/>
                <a:cs typeface="Trebuchet MS"/>
              </a:rPr>
              <a:t>completely  encompassed the </a:t>
            </a:r>
            <a:r>
              <a:rPr sz="1150" dirty="0">
                <a:latin typeface="Trebuchet MS"/>
                <a:cs typeface="Trebuchet MS"/>
              </a:rPr>
              <a:t>3</a:t>
            </a:r>
            <a:r>
              <a:rPr sz="1125" baseline="25925" dirty="0">
                <a:latin typeface="Trebuchet MS"/>
                <a:cs typeface="Trebuchet MS"/>
              </a:rPr>
              <a:t>rd </a:t>
            </a:r>
            <a:r>
              <a:rPr sz="1150" spc="-10" dirty="0">
                <a:latin typeface="Trebuchet MS"/>
                <a:cs typeface="Trebuchet MS"/>
              </a:rPr>
              <a:t>common digital nerve as well as its distal  branches </a:t>
            </a:r>
            <a:r>
              <a:rPr sz="1150" spc="-5" dirty="0">
                <a:latin typeface="Trebuchet MS"/>
                <a:cs typeface="Trebuchet MS"/>
              </a:rPr>
              <a:t>requiring </a:t>
            </a:r>
            <a:r>
              <a:rPr sz="1150" spc="-10" dirty="0">
                <a:latin typeface="Trebuchet MS"/>
                <a:cs typeface="Trebuchet MS"/>
              </a:rPr>
              <a:t>complete excision </a:t>
            </a:r>
            <a:r>
              <a:rPr sz="1150" spc="-5" dirty="0">
                <a:latin typeface="Trebuchet MS"/>
                <a:cs typeface="Trebuchet MS"/>
              </a:rPr>
              <a:t>of </a:t>
            </a:r>
            <a:r>
              <a:rPr sz="1150" spc="-10" dirty="0">
                <a:latin typeface="Trebuchet MS"/>
                <a:cs typeface="Trebuchet MS"/>
              </a:rPr>
              <a:t>the nerve in </a:t>
            </a:r>
            <a:r>
              <a:rPr sz="1150" spc="-5" dirty="0">
                <a:latin typeface="Trebuchet MS"/>
                <a:cs typeface="Trebuchet MS"/>
              </a:rPr>
              <a:t>order </a:t>
            </a:r>
            <a:r>
              <a:rPr sz="1150" spc="-10" dirty="0">
                <a:latin typeface="Trebuchet MS"/>
                <a:cs typeface="Trebuchet MS"/>
              </a:rPr>
              <a:t>to  </a:t>
            </a:r>
            <a:r>
              <a:rPr sz="1150" spc="-5" dirty="0">
                <a:latin typeface="Trebuchet MS"/>
                <a:cs typeface="Trebuchet MS"/>
              </a:rPr>
              <a:t>remove </a:t>
            </a:r>
            <a:r>
              <a:rPr sz="1150" spc="-10" dirty="0">
                <a:latin typeface="Trebuchet MS"/>
                <a:cs typeface="Trebuchet MS"/>
              </a:rPr>
              <a:t>the </a:t>
            </a:r>
            <a:r>
              <a:rPr sz="1150" spc="-5" dirty="0">
                <a:latin typeface="Trebuchet MS"/>
                <a:cs typeface="Trebuchet MS"/>
              </a:rPr>
              <a:t>lesion </a:t>
            </a:r>
            <a:r>
              <a:rPr sz="1150" spc="-10" dirty="0">
                <a:latin typeface="Trebuchet MS"/>
                <a:cs typeface="Trebuchet MS"/>
              </a:rPr>
              <a:t>in its </a:t>
            </a:r>
            <a:r>
              <a:rPr sz="1150" spc="-25" dirty="0">
                <a:latin typeface="Trebuchet MS"/>
                <a:cs typeface="Trebuchet MS"/>
              </a:rPr>
              <a:t>entirety. </a:t>
            </a:r>
            <a:r>
              <a:rPr sz="1150" spc="-5" dirty="0">
                <a:latin typeface="Trebuchet MS"/>
                <a:cs typeface="Trebuchet MS"/>
              </a:rPr>
              <a:t>This </a:t>
            </a:r>
            <a:r>
              <a:rPr sz="1150" spc="-10" dirty="0">
                <a:latin typeface="Trebuchet MS"/>
                <a:cs typeface="Trebuchet MS"/>
              </a:rPr>
              <a:t>case was </a:t>
            </a:r>
            <a:r>
              <a:rPr sz="1150" spc="-5" dirty="0">
                <a:latin typeface="Trebuchet MS"/>
                <a:cs typeface="Trebuchet MS"/>
              </a:rPr>
              <a:t>novel </a:t>
            </a:r>
            <a:r>
              <a:rPr sz="1150" spc="-10" dirty="0">
                <a:latin typeface="Trebuchet MS"/>
                <a:cs typeface="Trebuchet MS"/>
              </a:rPr>
              <a:t>in that the  </a:t>
            </a:r>
            <a:r>
              <a:rPr sz="1150" spc="-5" dirty="0">
                <a:latin typeface="Trebuchet MS"/>
                <a:cs typeface="Trebuchet MS"/>
              </a:rPr>
              <a:t>size of </a:t>
            </a:r>
            <a:r>
              <a:rPr sz="1150" spc="-10" dirty="0">
                <a:latin typeface="Trebuchet MS"/>
                <a:cs typeface="Trebuchet MS"/>
              </a:rPr>
              <a:t>the </a:t>
            </a:r>
            <a:r>
              <a:rPr sz="1150" spc="-5" dirty="0">
                <a:latin typeface="Trebuchet MS"/>
                <a:cs typeface="Trebuchet MS"/>
              </a:rPr>
              <a:t>lesion required </a:t>
            </a:r>
            <a:r>
              <a:rPr sz="1150" spc="-10" dirty="0">
                <a:latin typeface="Trebuchet MS"/>
                <a:cs typeface="Trebuchet MS"/>
              </a:rPr>
              <a:t>the use </a:t>
            </a:r>
            <a:r>
              <a:rPr sz="1150" spc="-5" dirty="0">
                <a:latin typeface="Trebuchet MS"/>
                <a:cs typeface="Trebuchet MS"/>
              </a:rPr>
              <a:t>of a uni-lobe full </a:t>
            </a:r>
            <a:r>
              <a:rPr sz="1150" spc="-10" dirty="0">
                <a:latin typeface="Trebuchet MS"/>
                <a:cs typeface="Trebuchet MS"/>
              </a:rPr>
              <a:t>thickness  </a:t>
            </a:r>
            <a:r>
              <a:rPr sz="1150" spc="-5" dirty="0">
                <a:latin typeface="Trebuchet MS"/>
                <a:cs typeface="Trebuchet MS"/>
              </a:rPr>
              <a:t>rotational skin flap </a:t>
            </a:r>
            <a:r>
              <a:rPr sz="1150" spc="-10" dirty="0">
                <a:latin typeface="Trebuchet MS"/>
                <a:cs typeface="Trebuchet MS"/>
              </a:rPr>
              <a:t>to achieve complete tension-free</a:t>
            </a:r>
            <a:r>
              <a:rPr sz="1150" spc="50" dirty="0">
                <a:latin typeface="Trebuchet MS"/>
                <a:cs typeface="Trebuchet MS"/>
              </a:rPr>
              <a:t> </a:t>
            </a:r>
            <a:r>
              <a:rPr sz="1150" spc="-10" dirty="0">
                <a:latin typeface="Trebuchet MS"/>
                <a:cs typeface="Trebuchet MS"/>
              </a:rPr>
              <a:t>closure.</a:t>
            </a:r>
            <a:endParaRPr sz="1150" dirty="0">
              <a:latin typeface="Trebuchet MS"/>
              <a:cs typeface="Trebuchet MS"/>
            </a:endParaRPr>
          </a:p>
          <a:p>
            <a:pPr marL="12700" marR="48260">
              <a:lnSpc>
                <a:spcPct val="100000"/>
              </a:lnSpc>
              <a:spcBef>
                <a:spcPts val="795"/>
              </a:spcBef>
            </a:pPr>
            <a:endParaRPr lang="en-US" sz="1150" spc="-5" dirty="0" smtClean="0">
              <a:latin typeface="Trebuchet MS"/>
              <a:cs typeface="Trebuchet MS"/>
            </a:endParaRPr>
          </a:p>
          <a:p>
            <a:pPr marL="12700" marR="48260">
              <a:lnSpc>
                <a:spcPct val="100000"/>
              </a:lnSpc>
              <a:spcBef>
                <a:spcPts val="795"/>
              </a:spcBef>
            </a:pPr>
            <a:r>
              <a:rPr sz="1150" spc="-5" dirty="0" smtClean="0">
                <a:latin typeface="Trebuchet MS"/>
                <a:cs typeface="Trebuchet MS"/>
              </a:rPr>
              <a:t>Although </a:t>
            </a:r>
            <a:r>
              <a:rPr sz="1150" spc="-5" dirty="0">
                <a:latin typeface="Trebuchet MS"/>
                <a:cs typeface="Trebuchet MS"/>
              </a:rPr>
              <a:t>largely </a:t>
            </a:r>
            <a:r>
              <a:rPr sz="1150" spc="-10" dirty="0">
                <a:latin typeface="Trebuchet MS"/>
                <a:cs typeface="Trebuchet MS"/>
              </a:rPr>
              <a:t>benign, these </a:t>
            </a:r>
            <a:r>
              <a:rPr sz="1150" spc="-5" dirty="0">
                <a:latin typeface="Trebuchet MS"/>
                <a:cs typeface="Trebuchet MS"/>
              </a:rPr>
              <a:t>lesions must remain a </a:t>
            </a:r>
            <a:r>
              <a:rPr sz="1150" spc="-10" dirty="0">
                <a:latin typeface="Trebuchet MS"/>
                <a:cs typeface="Trebuchet MS"/>
              </a:rPr>
              <a:t>part </a:t>
            </a:r>
            <a:r>
              <a:rPr sz="1150" spc="-5" dirty="0">
                <a:latin typeface="Trebuchet MS"/>
                <a:cs typeface="Trebuchet MS"/>
              </a:rPr>
              <a:t>of </a:t>
            </a:r>
            <a:r>
              <a:rPr sz="1150" spc="-10" dirty="0">
                <a:latin typeface="Trebuchet MS"/>
                <a:cs typeface="Trebuchet MS"/>
              </a:rPr>
              <a:t>an  exhaustive differential diagnosis in the </a:t>
            </a:r>
            <a:r>
              <a:rPr sz="1150" spc="-5" dirty="0">
                <a:latin typeface="Trebuchet MS"/>
                <a:cs typeface="Trebuchet MS"/>
              </a:rPr>
              <a:t>work-up of </a:t>
            </a:r>
            <a:r>
              <a:rPr sz="1150" spc="-10" dirty="0">
                <a:latin typeface="Trebuchet MS"/>
                <a:cs typeface="Trebuchet MS"/>
              </a:rPr>
              <a:t>plantar </a:t>
            </a:r>
            <a:r>
              <a:rPr sz="1150" spc="-5" dirty="0">
                <a:latin typeface="Trebuchet MS"/>
                <a:cs typeface="Trebuchet MS"/>
              </a:rPr>
              <a:t>foot soft  tissue</a:t>
            </a:r>
            <a:r>
              <a:rPr sz="1150" spc="-95" dirty="0">
                <a:latin typeface="Trebuchet MS"/>
                <a:cs typeface="Trebuchet MS"/>
              </a:rPr>
              <a:t> </a:t>
            </a:r>
            <a:r>
              <a:rPr sz="1150" spc="-5" dirty="0">
                <a:latin typeface="Trebuchet MS"/>
                <a:cs typeface="Trebuchet MS"/>
              </a:rPr>
              <a:t>masses.</a:t>
            </a:r>
            <a:endParaRPr sz="115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76769" y="9910080"/>
            <a:ext cx="4486910" cy="3305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56845">
              <a:lnSpc>
                <a:spcPct val="103099"/>
              </a:lnSpc>
              <a:buAutoNum type="arabicParenR"/>
              <a:tabLst>
                <a:tab pos="137795" algn="l"/>
              </a:tabLst>
            </a:pPr>
            <a:r>
              <a:rPr sz="800" spc="10" dirty="0">
                <a:latin typeface="Trebuchet MS"/>
                <a:cs typeface="Trebuchet MS"/>
              </a:rPr>
              <a:t>Garcia-Carmona FJ, </a:t>
            </a:r>
            <a:r>
              <a:rPr sz="800" spc="5" dirty="0">
                <a:latin typeface="Trebuchet MS"/>
                <a:cs typeface="Trebuchet MS"/>
              </a:rPr>
              <a:t>Huerta </a:t>
            </a:r>
            <a:r>
              <a:rPr sz="800" spc="-45" dirty="0">
                <a:latin typeface="Trebuchet MS"/>
                <a:cs typeface="Trebuchet MS"/>
              </a:rPr>
              <a:t>JP, </a:t>
            </a:r>
            <a:r>
              <a:rPr sz="800" spc="-10" dirty="0">
                <a:latin typeface="Trebuchet MS"/>
                <a:cs typeface="Trebuchet MS"/>
              </a:rPr>
              <a:t>Toledo </a:t>
            </a:r>
            <a:r>
              <a:rPr sz="800" spc="5" dirty="0">
                <a:latin typeface="Trebuchet MS"/>
                <a:cs typeface="Trebuchet MS"/>
              </a:rPr>
              <a:t>JH. </a:t>
            </a:r>
            <a:r>
              <a:rPr sz="800" spc="10" dirty="0">
                <a:latin typeface="Trebuchet MS"/>
                <a:cs typeface="Trebuchet MS"/>
              </a:rPr>
              <a:t>Plantar </a:t>
            </a:r>
            <a:r>
              <a:rPr sz="800" spc="5" dirty="0">
                <a:latin typeface="Trebuchet MS"/>
                <a:cs typeface="Trebuchet MS"/>
              </a:rPr>
              <a:t>epidermoid inclusion cyst as </a:t>
            </a:r>
            <a:r>
              <a:rPr sz="800" spc="10" dirty="0">
                <a:latin typeface="Trebuchet MS"/>
                <a:cs typeface="Trebuchet MS"/>
              </a:rPr>
              <a:t>a </a:t>
            </a:r>
            <a:r>
              <a:rPr sz="800" spc="5" dirty="0">
                <a:latin typeface="Trebuchet MS"/>
                <a:cs typeface="Trebuchet MS"/>
              </a:rPr>
              <a:t>possible  </a:t>
            </a:r>
            <a:r>
              <a:rPr sz="800" spc="10" dirty="0">
                <a:latin typeface="Trebuchet MS"/>
                <a:cs typeface="Trebuchet MS"/>
              </a:rPr>
              <a:t>cause </a:t>
            </a:r>
            <a:r>
              <a:rPr sz="800" spc="5" dirty="0">
                <a:latin typeface="Trebuchet MS"/>
                <a:cs typeface="Trebuchet MS"/>
              </a:rPr>
              <a:t>of intractable </a:t>
            </a:r>
            <a:r>
              <a:rPr sz="800" spc="10" dirty="0">
                <a:latin typeface="Trebuchet MS"/>
                <a:cs typeface="Trebuchet MS"/>
              </a:rPr>
              <a:t>plantar </a:t>
            </a:r>
            <a:r>
              <a:rPr sz="800" spc="5" dirty="0">
                <a:latin typeface="Trebuchet MS"/>
                <a:cs typeface="Trebuchet MS"/>
              </a:rPr>
              <a:t>keratosis lesions. </a:t>
            </a:r>
            <a:r>
              <a:rPr sz="800" spc="10" dirty="0">
                <a:latin typeface="Trebuchet MS"/>
                <a:cs typeface="Trebuchet MS"/>
              </a:rPr>
              <a:t>J Am </a:t>
            </a:r>
            <a:r>
              <a:rPr sz="800" dirty="0">
                <a:latin typeface="Trebuchet MS"/>
                <a:cs typeface="Trebuchet MS"/>
              </a:rPr>
              <a:t>Podiatr </a:t>
            </a:r>
            <a:r>
              <a:rPr sz="800" spc="10" dirty="0">
                <a:latin typeface="Trebuchet MS"/>
                <a:cs typeface="Trebuchet MS"/>
              </a:rPr>
              <a:t>Med Assoc </a:t>
            </a:r>
            <a:r>
              <a:rPr sz="800" spc="5" dirty="0">
                <a:latin typeface="Trebuchet MS"/>
                <a:cs typeface="Trebuchet MS"/>
              </a:rPr>
              <a:t>99(2): </a:t>
            </a:r>
            <a:r>
              <a:rPr sz="800" spc="10" dirty="0">
                <a:latin typeface="Trebuchet MS"/>
                <a:cs typeface="Trebuchet MS"/>
              </a:rPr>
              <a:t>148-152,</a:t>
            </a:r>
            <a:r>
              <a:rPr sz="800" spc="-40" dirty="0">
                <a:latin typeface="Trebuchet MS"/>
                <a:cs typeface="Trebuchet MS"/>
              </a:rPr>
              <a:t> </a:t>
            </a:r>
            <a:r>
              <a:rPr sz="800" spc="10" dirty="0">
                <a:latin typeface="Trebuchet MS"/>
                <a:cs typeface="Trebuchet MS"/>
              </a:rPr>
              <a:t>2009.</a:t>
            </a:r>
            <a:endParaRPr sz="800" dirty="0">
              <a:latin typeface="Trebuchet MS"/>
              <a:cs typeface="Trebuchet MS"/>
            </a:endParaRPr>
          </a:p>
          <a:p>
            <a:pPr marL="12700" marR="5080">
              <a:lnSpc>
                <a:spcPct val="103099"/>
              </a:lnSpc>
              <a:spcBef>
                <a:spcPts val="195"/>
              </a:spcBef>
              <a:buAutoNum type="arabicParenR"/>
              <a:tabLst>
                <a:tab pos="137795" algn="l"/>
              </a:tabLst>
            </a:pPr>
            <a:r>
              <a:rPr sz="800" spc="10" dirty="0">
                <a:latin typeface="Trebuchet MS"/>
                <a:cs typeface="Trebuchet MS"/>
              </a:rPr>
              <a:t>Sheff </a:t>
            </a:r>
            <a:r>
              <a:rPr sz="800" spc="5" dirty="0">
                <a:latin typeface="Trebuchet MS"/>
                <a:cs typeface="Trebuchet MS"/>
              </a:rPr>
              <a:t>J, </a:t>
            </a:r>
            <a:r>
              <a:rPr sz="800" spc="10" dirty="0">
                <a:latin typeface="Trebuchet MS"/>
                <a:cs typeface="Trebuchet MS"/>
              </a:rPr>
              <a:t>Bregman </a:t>
            </a:r>
            <a:r>
              <a:rPr sz="800" spc="-70" dirty="0">
                <a:latin typeface="Trebuchet MS"/>
                <a:cs typeface="Trebuchet MS"/>
              </a:rPr>
              <a:t>P, </a:t>
            </a:r>
            <a:r>
              <a:rPr sz="800" spc="5" dirty="0">
                <a:latin typeface="Trebuchet MS"/>
                <a:cs typeface="Trebuchet MS"/>
              </a:rPr>
              <a:t>Curran </a:t>
            </a:r>
            <a:r>
              <a:rPr sz="800" spc="-60" dirty="0">
                <a:latin typeface="Trebuchet MS"/>
                <a:cs typeface="Trebuchet MS"/>
              </a:rPr>
              <a:t>T. </a:t>
            </a:r>
            <a:r>
              <a:rPr sz="800" spc="10" dirty="0">
                <a:latin typeface="Trebuchet MS"/>
                <a:cs typeface="Trebuchet MS"/>
              </a:rPr>
              <a:t>Bilaterally </a:t>
            </a:r>
            <a:r>
              <a:rPr sz="800" spc="5" dirty="0">
                <a:latin typeface="Trebuchet MS"/>
                <a:cs typeface="Trebuchet MS"/>
              </a:rPr>
              <a:t>symmetrical epidermal inclusion cysts with </a:t>
            </a:r>
            <a:r>
              <a:rPr sz="800" spc="10" dirty="0">
                <a:latin typeface="Trebuchet MS"/>
                <a:cs typeface="Trebuchet MS"/>
              </a:rPr>
              <a:t>foreign-  body </a:t>
            </a:r>
            <a:r>
              <a:rPr sz="800" spc="5" dirty="0">
                <a:latin typeface="Trebuchet MS"/>
                <a:cs typeface="Trebuchet MS"/>
              </a:rPr>
              <a:t>giant-cell reaction. </a:t>
            </a:r>
            <a:r>
              <a:rPr sz="800" spc="10" dirty="0">
                <a:latin typeface="Trebuchet MS"/>
                <a:cs typeface="Trebuchet MS"/>
              </a:rPr>
              <a:t>J Am </a:t>
            </a:r>
            <a:r>
              <a:rPr sz="800" dirty="0">
                <a:latin typeface="Trebuchet MS"/>
                <a:cs typeface="Trebuchet MS"/>
              </a:rPr>
              <a:t>Podiatr </a:t>
            </a:r>
            <a:r>
              <a:rPr sz="800" spc="10" dirty="0">
                <a:latin typeface="Trebuchet MS"/>
                <a:cs typeface="Trebuchet MS"/>
              </a:rPr>
              <a:t>Med Assoc </a:t>
            </a:r>
            <a:r>
              <a:rPr sz="800" spc="5" dirty="0">
                <a:latin typeface="Trebuchet MS"/>
                <a:cs typeface="Trebuchet MS"/>
              </a:rPr>
              <a:t>88(8): </a:t>
            </a:r>
            <a:r>
              <a:rPr sz="800" spc="10" dirty="0">
                <a:latin typeface="Trebuchet MS"/>
                <a:cs typeface="Trebuchet MS"/>
              </a:rPr>
              <a:t>410-413,</a:t>
            </a:r>
            <a:r>
              <a:rPr sz="800" spc="-75" dirty="0">
                <a:latin typeface="Trebuchet MS"/>
                <a:cs typeface="Trebuchet MS"/>
              </a:rPr>
              <a:t> </a:t>
            </a:r>
            <a:r>
              <a:rPr sz="800" spc="10" dirty="0">
                <a:latin typeface="Trebuchet MS"/>
                <a:cs typeface="Trebuchet MS"/>
              </a:rPr>
              <a:t>1998.</a:t>
            </a:r>
            <a:endParaRPr sz="800" dirty="0">
              <a:latin typeface="Trebuchet MS"/>
              <a:cs typeface="Trebuchet MS"/>
            </a:endParaRPr>
          </a:p>
          <a:p>
            <a:pPr marL="12700" marR="239395">
              <a:lnSpc>
                <a:spcPct val="103099"/>
              </a:lnSpc>
              <a:spcBef>
                <a:spcPts val="195"/>
              </a:spcBef>
              <a:buAutoNum type="arabicParenR"/>
              <a:tabLst>
                <a:tab pos="137795" algn="l"/>
              </a:tabLst>
            </a:pPr>
            <a:r>
              <a:rPr sz="800" spc="-15" dirty="0">
                <a:latin typeface="Trebuchet MS"/>
                <a:cs typeface="Trebuchet MS"/>
              </a:rPr>
              <a:t>Van </a:t>
            </a:r>
            <a:r>
              <a:rPr sz="800" spc="10" dirty="0">
                <a:latin typeface="Trebuchet MS"/>
                <a:cs typeface="Trebuchet MS"/>
              </a:rPr>
              <a:t>Enoo RE, Cane EM: </a:t>
            </a:r>
            <a:r>
              <a:rPr sz="800" spc="5" dirty="0">
                <a:latin typeface="Trebuchet MS"/>
                <a:cs typeface="Trebuchet MS"/>
              </a:rPr>
              <a:t>Minimal incision </a:t>
            </a:r>
            <a:r>
              <a:rPr sz="800" spc="10" dirty="0">
                <a:latin typeface="Trebuchet MS"/>
                <a:cs typeface="Trebuchet MS"/>
              </a:rPr>
              <a:t>surgery: a plastic </a:t>
            </a:r>
            <a:r>
              <a:rPr sz="800" spc="5" dirty="0">
                <a:latin typeface="Trebuchet MS"/>
                <a:cs typeface="Trebuchet MS"/>
              </a:rPr>
              <a:t>technique or </a:t>
            </a:r>
            <a:r>
              <a:rPr sz="800" spc="10" dirty="0">
                <a:latin typeface="Trebuchet MS"/>
                <a:cs typeface="Trebuchet MS"/>
              </a:rPr>
              <a:t>a </a:t>
            </a:r>
            <a:r>
              <a:rPr sz="800" spc="5" dirty="0">
                <a:latin typeface="Trebuchet MS"/>
                <a:cs typeface="Trebuchet MS"/>
              </a:rPr>
              <a:t>cover-up? Clin  </a:t>
            </a:r>
            <a:r>
              <a:rPr sz="800" dirty="0">
                <a:latin typeface="Trebuchet MS"/>
                <a:cs typeface="Trebuchet MS"/>
              </a:rPr>
              <a:t>Podiatr </a:t>
            </a:r>
            <a:r>
              <a:rPr sz="800" spc="10" dirty="0">
                <a:latin typeface="Trebuchet MS"/>
                <a:cs typeface="Trebuchet MS"/>
              </a:rPr>
              <a:t>Med Surg </a:t>
            </a:r>
            <a:r>
              <a:rPr sz="800" spc="5" dirty="0">
                <a:latin typeface="Trebuchet MS"/>
                <a:cs typeface="Trebuchet MS"/>
              </a:rPr>
              <a:t>3(321),</a:t>
            </a:r>
            <a:r>
              <a:rPr sz="800" spc="-55" dirty="0">
                <a:latin typeface="Trebuchet MS"/>
                <a:cs typeface="Trebuchet MS"/>
              </a:rPr>
              <a:t> </a:t>
            </a:r>
            <a:r>
              <a:rPr sz="800" spc="10" dirty="0">
                <a:latin typeface="Trebuchet MS"/>
                <a:cs typeface="Trebuchet MS"/>
              </a:rPr>
              <a:t>1986.</a:t>
            </a:r>
            <a:endParaRPr sz="800" dirty="0">
              <a:latin typeface="Trebuchet MS"/>
              <a:cs typeface="Trebuchet MS"/>
            </a:endParaRPr>
          </a:p>
          <a:p>
            <a:pPr marL="12700" marR="177800">
              <a:lnSpc>
                <a:spcPct val="103099"/>
              </a:lnSpc>
              <a:spcBef>
                <a:spcPts val="195"/>
              </a:spcBef>
              <a:buAutoNum type="arabicParenR"/>
              <a:tabLst>
                <a:tab pos="137795" algn="l"/>
              </a:tabLst>
            </a:pPr>
            <a:r>
              <a:rPr sz="800" spc="5" dirty="0">
                <a:latin typeface="Trebuchet MS"/>
                <a:cs typeface="Trebuchet MS"/>
              </a:rPr>
              <a:t>Misner </a:t>
            </a:r>
            <a:r>
              <a:rPr sz="800" spc="10" dirty="0">
                <a:latin typeface="Trebuchet MS"/>
                <a:cs typeface="Trebuchet MS"/>
              </a:rPr>
              <a:t>SC, </a:t>
            </a:r>
            <a:r>
              <a:rPr sz="800" spc="5" dirty="0">
                <a:latin typeface="Trebuchet MS"/>
                <a:cs typeface="Trebuchet MS"/>
              </a:rPr>
              <a:t>Mariash </a:t>
            </a:r>
            <a:r>
              <a:rPr sz="800" spc="10" dirty="0">
                <a:latin typeface="Trebuchet MS"/>
                <a:cs typeface="Trebuchet MS"/>
              </a:rPr>
              <a:t>SA, </a:t>
            </a:r>
            <a:r>
              <a:rPr sz="800" spc="5" dirty="0">
                <a:latin typeface="Trebuchet MS"/>
                <a:cs typeface="Trebuchet MS"/>
              </a:rPr>
              <a:t>Alvarez </a:t>
            </a:r>
            <a:r>
              <a:rPr sz="800" spc="10" dirty="0">
                <a:latin typeface="Trebuchet MS"/>
                <a:cs typeface="Trebuchet MS"/>
              </a:rPr>
              <a:t>G. </a:t>
            </a:r>
            <a:r>
              <a:rPr sz="800" spc="5" dirty="0">
                <a:latin typeface="Trebuchet MS"/>
                <a:cs typeface="Trebuchet MS"/>
              </a:rPr>
              <a:t>Ruptured plantar epidermal inclusion cyst with foreign  </a:t>
            </a:r>
            <a:r>
              <a:rPr sz="800" spc="10" dirty="0">
                <a:latin typeface="Trebuchet MS"/>
                <a:cs typeface="Trebuchet MS"/>
              </a:rPr>
              <a:t>body giant </a:t>
            </a:r>
            <a:r>
              <a:rPr sz="800" spc="5" dirty="0">
                <a:latin typeface="Trebuchet MS"/>
                <a:cs typeface="Trebuchet MS"/>
              </a:rPr>
              <a:t>cell reaction. </a:t>
            </a:r>
            <a:r>
              <a:rPr sz="800" spc="10" dirty="0">
                <a:latin typeface="Trebuchet MS"/>
                <a:cs typeface="Trebuchet MS"/>
              </a:rPr>
              <a:t>The </a:t>
            </a:r>
            <a:r>
              <a:rPr sz="800" spc="5" dirty="0">
                <a:latin typeface="Trebuchet MS"/>
                <a:cs typeface="Trebuchet MS"/>
              </a:rPr>
              <a:t>Journal of Foot Surgery 30(1): </a:t>
            </a:r>
            <a:r>
              <a:rPr sz="800" spc="10" dirty="0">
                <a:latin typeface="Trebuchet MS"/>
                <a:cs typeface="Trebuchet MS"/>
              </a:rPr>
              <a:t>38-42,</a:t>
            </a:r>
            <a:r>
              <a:rPr sz="800" spc="45" dirty="0">
                <a:latin typeface="Trebuchet MS"/>
                <a:cs typeface="Trebuchet MS"/>
              </a:rPr>
              <a:t> </a:t>
            </a:r>
            <a:r>
              <a:rPr sz="800" spc="10" dirty="0">
                <a:latin typeface="Trebuchet MS"/>
                <a:cs typeface="Trebuchet MS"/>
              </a:rPr>
              <a:t>1991.</a:t>
            </a:r>
            <a:endParaRPr sz="800" dirty="0">
              <a:latin typeface="Trebuchet MS"/>
              <a:cs typeface="Trebuchet MS"/>
            </a:endParaRPr>
          </a:p>
          <a:p>
            <a:pPr marL="12700" marR="85725" algn="just">
              <a:lnSpc>
                <a:spcPct val="103099"/>
              </a:lnSpc>
              <a:spcBef>
                <a:spcPts val="195"/>
              </a:spcBef>
              <a:buAutoNum type="arabicParenR"/>
              <a:tabLst>
                <a:tab pos="137795" algn="l"/>
              </a:tabLst>
            </a:pPr>
            <a:r>
              <a:rPr sz="800" spc="10" dirty="0">
                <a:latin typeface="Trebuchet MS"/>
                <a:cs typeface="Trebuchet MS"/>
              </a:rPr>
              <a:t>Moran CC, </a:t>
            </a:r>
            <a:r>
              <a:rPr sz="800" spc="-5" dirty="0">
                <a:latin typeface="Trebuchet MS"/>
                <a:cs typeface="Trebuchet MS"/>
              </a:rPr>
              <a:t>Vakili </a:t>
            </a:r>
            <a:r>
              <a:rPr sz="800" spc="-35" dirty="0">
                <a:latin typeface="Trebuchet MS"/>
                <a:cs typeface="Trebuchet MS"/>
              </a:rPr>
              <a:t>ST, </a:t>
            </a:r>
            <a:r>
              <a:rPr sz="800" spc="10" dirty="0">
                <a:latin typeface="Trebuchet MS"/>
                <a:cs typeface="Trebuchet MS"/>
              </a:rPr>
              <a:t>Caldemeyer KS, Smith RR. Foreign body giant cell </a:t>
            </a:r>
            <a:r>
              <a:rPr sz="800" spc="5" dirty="0">
                <a:latin typeface="Trebuchet MS"/>
                <a:cs typeface="Trebuchet MS"/>
              </a:rPr>
              <a:t>reaction associated  with epidermoid tumor: </a:t>
            </a:r>
            <a:r>
              <a:rPr sz="800" spc="10" dirty="0">
                <a:latin typeface="Trebuchet MS"/>
                <a:cs typeface="Trebuchet MS"/>
              </a:rPr>
              <a:t>CT and MR </a:t>
            </a:r>
            <a:r>
              <a:rPr sz="800" spc="5" dirty="0">
                <a:latin typeface="Trebuchet MS"/>
                <a:cs typeface="Trebuchet MS"/>
              </a:rPr>
              <a:t>findings. Journal of Computer Assisted </a:t>
            </a:r>
            <a:r>
              <a:rPr sz="800" dirty="0">
                <a:latin typeface="Trebuchet MS"/>
                <a:cs typeface="Trebuchet MS"/>
              </a:rPr>
              <a:t>Tomography </a:t>
            </a:r>
            <a:r>
              <a:rPr sz="800" spc="5" dirty="0">
                <a:latin typeface="Trebuchet MS"/>
                <a:cs typeface="Trebuchet MS"/>
              </a:rPr>
              <a:t>19(4):  </a:t>
            </a:r>
            <a:r>
              <a:rPr sz="800" spc="10" dirty="0">
                <a:latin typeface="Trebuchet MS"/>
                <a:cs typeface="Trebuchet MS"/>
              </a:rPr>
              <a:t>628-630,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10" dirty="0">
                <a:latin typeface="Trebuchet MS"/>
                <a:cs typeface="Trebuchet MS"/>
              </a:rPr>
              <a:t>1995.</a:t>
            </a:r>
            <a:endParaRPr sz="800" dirty="0">
              <a:latin typeface="Trebuchet MS"/>
              <a:cs typeface="Trebuchet MS"/>
            </a:endParaRPr>
          </a:p>
          <a:p>
            <a:pPr marL="12700" marR="154305">
              <a:lnSpc>
                <a:spcPct val="103099"/>
              </a:lnSpc>
              <a:spcBef>
                <a:spcPts val="195"/>
              </a:spcBef>
              <a:buAutoNum type="arabicParenR"/>
              <a:tabLst>
                <a:tab pos="137795" algn="l"/>
              </a:tabLst>
            </a:pPr>
            <a:r>
              <a:rPr sz="800" spc="5" dirty="0">
                <a:latin typeface="Trebuchet MS"/>
                <a:cs typeface="Trebuchet MS"/>
              </a:rPr>
              <a:t>Hall </a:t>
            </a:r>
            <a:r>
              <a:rPr sz="800" spc="-45" dirty="0">
                <a:latin typeface="Trebuchet MS"/>
                <a:cs typeface="Trebuchet MS"/>
              </a:rPr>
              <a:t>JP, </a:t>
            </a:r>
            <a:r>
              <a:rPr sz="800" spc="10" dirty="0">
                <a:latin typeface="Trebuchet MS"/>
                <a:cs typeface="Trebuchet MS"/>
              </a:rPr>
              <a:t>Sheffey RJ, Chagares WE, </a:t>
            </a:r>
            <a:r>
              <a:rPr sz="800" spc="5" dirty="0">
                <a:latin typeface="Trebuchet MS"/>
                <a:cs typeface="Trebuchet MS"/>
              </a:rPr>
              <a:t>et al. Epidermal inclusion cyst in the foot of </a:t>
            </a:r>
            <a:r>
              <a:rPr sz="800" spc="10" dirty="0">
                <a:latin typeface="Trebuchet MS"/>
                <a:cs typeface="Trebuchet MS"/>
              </a:rPr>
              <a:t>a </a:t>
            </a:r>
            <a:r>
              <a:rPr sz="800" spc="5" dirty="0">
                <a:latin typeface="Trebuchet MS"/>
                <a:cs typeface="Trebuchet MS"/>
              </a:rPr>
              <a:t>Vietnam  veteran. </a:t>
            </a:r>
            <a:r>
              <a:rPr sz="800" spc="10" dirty="0">
                <a:latin typeface="Trebuchet MS"/>
                <a:cs typeface="Trebuchet MS"/>
              </a:rPr>
              <a:t>J Am </a:t>
            </a:r>
            <a:r>
              <a:rPr sz="800" dirty="0">
                <a:latin typeface="Trebuchet MS"/>
                <a:cs typeface="Trebuchet MS"/>
              </a:rPr>
              <a:t>Podiatr </a:t>
            </a:r>
            <a:r>
              <a:rPr sz="800" spc="10" dirty="0">
                <a:latin typeface="Trebuchet MS"/>
                <a:cs typeface="Trebuchet MS"/>
              </a:rPr>
              <a:t>Med Assoc </a:t>
            </a:r>
            <a:r>
              <a:rPr sz="800" spc="5" dirty="0">
                <a:latin typeface="Trebuchet MS"/>
                <a:cs typeface="Trebuchet MS"/>
              </a:rPr>
              <a:t>96(5): </a:t>
            </a:r>
            <a:r>
              <a:rPr sz="800" spc="10" dirty="0">
                <a:latin typeface="Trebuchet MS"/>
                <a:cs typeface="Trebuchet MS"/>
              </a:rPr>
              <a:t>445-447,</a:t>
            </a:r>
            <a:r>
              <a:rPr sz="800" spc="-120" dirty="0">
                <a:latin typeface="Trebuchet MS"/>
                <a:cs typeface="Trebuchet MS"/>
              </a:rPr>
              <a:t> </a:t>
            </a:r>
            <a:r>
              <a:rPr sz="800" spc="10" dirty="0">
                <a:latin typeface="Trebuchet MS"/>
                <a:cs typeface="Trebuchet MS"/>
              </a:rPr>
              <a:t>2006.</a:t>
            </a:r>
            <a:endParaRPr sz="800" dirty="0">
              <a:latin typeface="Trebuchet MS"/>
              <a:cs typeface="Trebuchet MS"/>
            </a:endParaRPr>
          </a:p>
          <a:p>
            <a:pPr marL="12700" marR="345440" algn="just">
              <a:lnSpc>
                <a:spcPct val="103099"/>
              </a:lnSpc>
              <a:spcBef>
                <a:spcPts val="195"/>
              </a:spcBef>
              <a:buAutoNum type="arabicParenR"/>
              <a:tabLst>
                <a:tab pos="137795" algn="l"/>
              </a:tabLst>
            </a:pPr>
            <a:r>
              <a:rPr sz="800" spc="-5" dirty="0">
                <a:latin typeface="Trebuchet MS"/>
                <a:cs typeface="Trebuchet MS"/>
              </a:rPr>
              <a:t>Park </a:t>
            </a:r>
            <a:r>
              <a:rPr sz="800" spc="5" dirty="0">
                <a:latin typeface="Trebuchet MS"/>
                <a:cs typeface="Trebuchet MS"/>
              </a:rPr>
              <a:t>HJ, Lee </a:t>
            </a:r>
            <a:r>
              <a:rPr sz="800" spc="-35" dirty="0">
                <a:latin typeface="Trebuchet MS"/>
                <a:cs typeface="Trebuchet MS"/>
              </a:rPr>
              <a:t>SY, </a:t>
            </a:r>
            <a:r>
              <a:rPr sz="800" spc="5" dirty="0">
                <a:latin typeface="Trebuchet MS"/>
                <a:cs typeface="Trebuchet MS"/>
              </a:rPr>
              <a:t>LEE </a:t>
            </a:r>
            <a:r>
              <a:rPr sz="800" spc="10" dirty="0">
                <a:latin typeface="Trebuchet MS"/>
                <a:cs typeface="Trebuchet MS"/>
              </a:rPr>
              <a:t>SM </a:t>
            </a:r>
            <a:r>
              <a:rPr sz="800" spc="5" dirty="0">
                <a:latin typeface="Trebuchet MS"/>
                <a:cs typeface="Trebuchet MS"/>
              </a:rPr>
              <a:t>et al. Strain elastography features of epidermoid tumours in  superficial soft tissue: Differences </a:t>
            </a:r>
            <a:r>
              <a:rPr sz="800" spc="10" dirty="0">
                <a:latin typeface="Trebuchet MS"/>
                <a:cs typeface="Trebuchet MS"/>
              </a:rPr>
              <a:t>from </a:t>
            </a:r>
            <a:r>
              <a:rPr sz="800" spc="5" dirty="0">
                <a:latin typeface="Trebuchet MS"/>
                <a:cs typeface="Trebuchet MS"/>
              </a:rPr>
              <a:t>other </a:t>
            </a:r>
            <a:r>
              <a:rPr sz="800" spc="10" dirty="0">
                <a:latin typeface="Trebuchet MS"/>
                <a:cs typeface="Trebuchet MS"/>
              </a:rPr>
              <a:t>benign </a:t>
            </a:r>
            <a:r>
              <a:rPr sz="800" spc="5" dirty="0">
                <a:latin typeface="Trebuchet MS"/>
                <a:cs typeface="Trebuchet MS"/>
              </a:rPr>
              <a:t>soft-tissue tumours </a:t>
            </a:r>
            <a:r>
              <a:rPr sz="800" spc="10" dirty="0">
                <a:latin typeface="Trebuchet MS"/>
                <a:cs typeface="Trebuchet MS"/>
              </a:rPr>
              <a:t>and </a:t>
            </a:r>
            <a:r>
              <a:rPr sz="800" spc="5" dirty="0">
                <a:latin typeface="Trebuchet MS"/>
                <a:cs typeface="Trebuchet MS"/>
              </a:rPr>
              <a:t>malignant  tumours. </a:t>
            </a:r>
            <a:r>
              <a:rPr sz="800" spc="10" dirty="0">
                <a:latin typeface="Trebuchet MS"/>
                <a:cs typeface="Trebuchet MS"/>
              </a:rPr>
              <a:t>Br J Radiol </a:t>
            </a:r>
            <a:r>
              <a:rPr sz="800" spc="5" dirty="0">
                <a:latin typeface="Trebuchet MS"/>
                <a:cs typeface="Trebuchet MS"/>
              </a:rPr>
              <a:t>88:</a:t>
            </a:r>
            <a:r>
              <a:rPr sz="800" spc="-55" dirty="0">
                <a:latin typeface="Trebuchet MS"/>
                <a:cs typeface="Trebuchet MS"/>
              </a:rPr>
              <a:t> </a:t>
            </a:r>
            <a:r>
              <a:rPr sz="800" spc="10" dirty="0">
                <a:latin typeface="Trebuchet MS"/>
                <a:cs typeface="Trebuchet MS"/>
              </a:rPr>
              <a:t>2015.</a:t>
            </a:r>
            <a:endParaRPr sz="800" dirty="0">
              <a:latin typeface="Trebuchet MS"/>
              <a:cs typeface="Trebuchet MS"/>
            </a:endParaRPr>
          </a:p>
          <a:p>
            <a:pPr marL="12700" marR="93345">
              <a:lnSpc>
                <a:spcPct val="103099"/>
              </a:lnSpc>
              <a:spcBef>
                <a:spcPts val="195"/>
              </a:spcBef>
              <a:buAutoNum type="arabicParenR"/>
              <a:tabLst>
                <a:tab pos="137795" algn="l"/>
              </a:tabLst>
            </a:pPr>
            <a:r>
              <a:rPr sz="800" dirty="0">
                <a:latin typeface="Trebuchet MS"/>
                <a:cs typeface="Trebuchet MS"/>
              </a:rPr>
              <a:t>Wernher </a:t>
            </a:r>
            <a:r>
              <a:rPr sz="800" spc="5" dirty="0">
                <a:latin typeface="Trebuchet MS"/>
                <a:cs typeface="Trebuchet MS"/>
              </a:rPr>
              <a:t>A. Das Atherom, </a:t>
            </a:r>
            <a:r>
              <a:rPr sz="800" spc="10" dirty="0">
                <a:latin typeface="Trebuchet MS"/>
                <a:cs typeface="Trebuchet MS"/>
              </a:rPr>
              <a:t>ein </a:t>
            </a:r>
            <a:r>
              <a:rPr sz="800" spc="5" dirty="0">
                <a:latin typeface="Trebuchet MS"/>
                <a:cs typeface="Trebuchet MS"/>
              </a:rPr>
              <a:t>eingebalgtes </a:t>
            </a:r>
            <a:r>
              <a:rPr sz="800" spc="10" dirty="0">
                <a:latin typeface="Trebuchet MS"/>
                <a:cs typeface="Trebuchet MS"/>
              </a:rPr>
              <a:t>Epitheliom. </a:t>
            </a:r>
            <a:r>
              <a:rPr sz="800" spc="5" dirty="0">
                <a:latin typeface="Trebuchet MS"/>
                <a:cs typeface="Trebuchet MS"/>
              </a:rPr>
              <a:t>Virchows Arch. </a:t>
            </a:r>
            <a:r>
              <a:rPr sz="800" spc="10" dirty="0">
                <a:latin typeface="Trebuchet MS"/>
                <a:cs typeface="Trebuchet MS"/>
              </a:rPr>
              <a:t>F </a:t>
            </a:r>
            <a:r>
              <a:rPr sz="800" dirty="0">
                <a:latin typeface="Trebuchet MS"/>
                <a:cs typeface="Trebuchet MS"/>
              </a:rPr>
              <a:t>Path. </a:t>
            </a:r>
            <a:r>
              <a:rPr sz="800" spc="5" dirty="0">
                <a:latin typeface="Trebuchet MS"/>
                <a:cs typeface="Trebuchet MS"/>
              </a:rPr>
              <a:t>Anat. 8:221,  </a:t>
            </a:r>
            <a:r>
              <a:rPr sz="800" spc="10" dirty="0">
                <a:latin typeface="Trebuchet MS"/>
                <a:cs typeface="Trebuchet MS"/>
              </a:rPr>
              <a:t>1855</a:t>
            </a:r>
            <a:endParaRPr sz="800" dirty="0">
              <a:latin typeface="Trebuchet MS"/>
              <a:cs typeface="Trebuchet MS"/>
            </a:endParaRPr>
          </a:p>
          <a:p>
            <a:pPr marL="137160" indent="-124460" algn="just">
              <a:lnSpc>
                <a:spcPct val="100000"/>
              </a:lnSpc>
              <a:spcBef>
                <a:spcPts val="225"/>
              </a:spcBef>
              <a:buAutoNum type="arabicParenR"/>
              <a:tabLst>
                <a:tab pos="137795" algn="l"/>
              </a:tabLst>
            </a:pPr>
            <a:r>
              <a:rPr sz="800" spc="5" dirty="0">
                <a:latin typeface="Trebuchet MS"/>
                <a:cs typeface="Trebuchet MS"/>
              </a:rPr>
              <a:t>Berlin </a:t>
            </a:r>
            <a:r>
              <a:rPr sz="800" spc="10" dirty="0">
                <a:latin typeface="Trebuchet MS"/>
                <a:cs typeface="Trebuchet MS"/>
              </a:rPr>
              <a:t>S. </a:t>
            </a:r>
            <a:r>
              <a:rPr sz="800" spc="5" dirty="0">
                <a:latin typeface="Trebuchet MS"/>
                <a:cs typeface="Trebuchet MS"/>
              </a:rPr>
              <a:t>Epidermal inclusion cyst of the foot: </a:t>
            </a:r>
            <a:r>
              <a:rPr sz="800" spc="10" dirty="0">
                <a:latin typeface="Trebuchet MS"/>
                <a:cs typeface="Trebuchet MS"/>
              </a:rPr>
              <a:t>report </a:t>
            </a:r>
            <a:r>
              <a:rPr sz="800" spc="5" dirty="0">
                <a:latin typeface="Trebuchet MS"/>
                <a:cs typeface="Trebuchet MS"/>
              </a:rPr>
              <a:t>of three </a:t>
            </a:r>
            <a:r>
              <a:rPr sz="800" spc="10" dirty="0">
                <a:latin typeface="Trebuchet MS"/>
                <a:cs typeface="Trebuchet MS"/>
              </a:rPr>
              <a:t>cases. </a:t>
            </a:r>
            <a:r>
              <a:rPr sz="800" spc="-15" dirty="0">
                <a:latin typeface="Trebuchet MS"/>
                <a:cs typeface="Trebuchet MS"/>
              </a:rPr>
              <a:t>J.A.P.A. </a:t>
            </a:r>
            <a:r>
              <a:rPr sz="800" spc="5" dirty="0">
                <a:latin typeface="Trebuchet MS"/>
                <a:cs typeface="Trebuchet MS"/>
              </a:rPr>
              <a:t>61:55,</a:t>
            </a:r>
            <a:r>
              <a:rPr sz="800" spc="95" dirty="0">
                <a:latin typeface="Trebuchet MS"/>
                <a:cs typeface="Trebuchet MS"/>
              </a:rPr>
              <a:t> </a:t>
            </a:r>
            <a:r>
              <a:rPr sz="800" spc="10" dirty="0">
                <a:latin typeface="Trebuchet MS"/>
                <a:cs typeface="Trebuchet MS"/>
              </a:rPr>
              <a:t>1971.</a:t>
            </a:r>
            <a:endParaRPr sz="800" dirty="0">
              <a:latin typeface="Trebuchet MS"/>
              <a:cs typeface="Trebuchet MS"/>
            </a:endParaRPr>
          </a:p>
          <a:p>
            <a:pPr marL="192405" indent="-179705" algn="just">
              <a:lnSpc>
                <a:spcPct val="100000"/>
              </a:lnSpc>
              <a:spcBef>
                <a:spcPts val="225"/>
              </a:spcBef>
              <a:buAutoNum type="arabicParenR"/>
              <a:tabLst>
                <a:tab pos="193040" algn="l"/>
              </a:tabLst>
            </a:pPr>
            <a:r>
              <a:rPr sz="800" spc="5" dirty="0">
                <a:latin typeface="Trebuchet MS"/>
                <a:cs typeface="Trebuchet MS"/>
              </a:rPr>
              <a:t>Berlin </a:t>
            </a:r>
            <a:r>
              <a:rPr sz="800" spc="10" dirty="0">
                <a:latin typeface="Trebuchet MS"/>
                <a:cs typeface="Trebuchet MS"/>
              </a:rPr>
              <a:t>S. </a:t>
            </a:r>
            <a:r>
              <a:rPr sz="800" spc="5" dirty="0">
                <a:latin typeface="Trebuchet MS"/>
                <a:cs typeface="Trebuchet MS"/>
              </a:rPr>
              <a:t>J. </a:t>
            </a:r>
            <a:r>
              <a:rPr sz="800" spc="10" dirty="0">
                <a:latin typeface="Trebuchet MS"/>
                <a:cs typeface="Trebuchet MS"/>
              </a:rPr>
              <a:t>A </a:t>
            </a:r>
            <a:r>
              <a:rPr sz="800" spc="5" dirty="0">
                <a:latin typeface="Trebuchet MS"/>
                <a:cs typeface="Trebuchet MS"/>
              </a:rPr>
              <a:t>laboratory </a:t>
            </a:r>
            <a:r>
              <a:rPr sz="800" spc="10" dirty="0">
                <a:latin typeface="Trebuchet MS"/>
                <a:cs typeface="Trebuchet MS"/>
              </a:rPr>
              <a:t>review </a:t>
            </a:r>
            <a:r>
              <a:rPr sz="800" spc="5" dirty="0">
                <a:latin typeface="Trebuchet MS"/>
                <a:cs typeface="Trebuchet MS"/>
              </a:rPr>
              <a:t>of 67,000 foot tumors </a:t>
            </a:r>
            <a:r>
              <a:rPr sz="800" spc="10" dirty="0">
                <a:latin typeface="Trebuchet MS"/>
                <a:cs typeface="Trebuchet MS"/>
              </a:rPr>
              <a:t>and lesions. </a:t>
            </a:r>
            <a:r>
              <a:rPr sz="800" spc="-15" dirty="0">
                <a:latin typeface="Trebuchet MS"/>
                <a:cs typeface="Trebuchet MS"/>
              </a:rPr>
              <a:t>J.A.P.A. </a:t>
            </a:r>
            <a:r>
              <a:rPr sz="800" spc="5" dirty="0">
                <a:latin typeface="Trebuchet MS"/>
                <a:cs typeface="Trebuchet MS"/>
              </a:rPr>
              <a:t>74:341,</a:t>
            </a:r>
            <a:r>
              <a:rPr sz="800" spc="25" dirty="0">
                <a:latin typeface="Trebuchet MS"/>
                <a:cs typeface="Trebuchet MS"/>
              </a:rPr>
              <a:t> </a:t>
            </a:r>
            <a:r>
              <a:rPr sz="800" spc="10" dirty="0">
                <a:latin typeface="Trebuchet MS"/>
                <a:cs typeface="Trebuchet MS"/>
              </a:rPr>
              <a:t>1984.</a:t>
            </a:r>
            <a:endParaRPr sz="800" dirty="0">
              <a:latin typeface="Trebuchet MS"/>
              <a:cs typeface="Trebuchet MS"/>
            </a:endParaRPr>
          </a:p>
          <a:p>
            <a:pPr marL="12700" marR="449580">
              <a:lnSpc>
                <a:spcPct val="103099"/>
              </a:lnSpc>
              <a:spcBef>
                <a:spcPts val="195"/>
              </a:spcBef>
              <a:buAutoNum type="arabicParenR"/>
              <a:tabLst>
                <a:tab pos="193040" algn="l"/>
              </a:tabLst>
            </a:pPr>
            <a:r>
              <a:rPr sz="800" spc="10" dirty="0">
                <a:latin typeface="Trebuchet MS"/>
                <a:cs typeface="Trebuchet MS"/>
              </a:rPr>
              <a:t>Fitzpatrick TB, Eisen AZ, </a:t>
            </a:r>
            <a:r>
              <a:rPr sz="800" dirty="0">
                <a:latin typeface="Trebuchet MS"/>
                <a:cs typeface="Trebuchet MS"/>
              </a:rPr>
              <a:t>Wolff </a:t>
            </a:r>
            <a:r>
              <a:rPr sz="800" spc="5" dirty="0">
                <a:latin typeface="Trebuchet MS"/>
                <a:cs typeface="Trebuchet MS"/>
              </a:rPr>
              <a:t>K, </a:t>
            </a:r>
            <a:r>
              <a:rPr sz="800" spc="10" dirty="0">
                <a:latin typeface="Trebuchet MS"/>
                <a:cs typeface="Trebuchet MS"/>
              </a:rPr>
              <a:t>Freeberg </a:t>
            </a:r>
            <a:r>
              <a:rPr sz="800" spc="5" dirty="0">
                <a:latin typeface="Trebuchet MS"/>
                <a:cs typeface="Trebuchet MS"/>
              </a:rPr>
              <a:t>IM, Austen </a:t>
            </a:r>
            <a:r>
              <a:rPr sz="800" spc="-40" dirty="0">
                <a:latin typeface="Trebuchet MS"/>
                <a:cs typeface="Trebuchet MS"/>
              </a:rPr>
              <a:t>KF. </a:t>
            </a:r>
            <a:r>
              <a:rPr sz="800" spc="5" dirty="0">
                <a:latin typeface="Trebuchet MS"/>
                <a:cs typeface="Trebuchet MS"/>
              </a:rPr>
              <a:t>Dermatology in General  Medicine. </a:t>
            </a:r>
            <a:r>
              <a:rPr sz="800" spc="10" dirty="0">
                <a:latin typeface="Trebuchet MS"/>
                <a:cs typeface="Trebuchet MS"/>
              </a:rPr>
              <a:t>P </a:t>
            </a:r>
            <a:r>
              <a:rPr sz="800" spc="5" dirty="0">
                <a:latin typeface="Trebuchet MS"/>
                <a:cs typeface="Trebuchet MS"/>
              </a:rPr>
              <a:t>441, McGraw-Hill, </a:t>
            </a:r>
            <a:r>
              <a:rPr sz="800" spc="10" dirty="0">
                <a:latin typeface="Trebuchet MS"/>
                <a:cs typeface="Trebuchet MS"/>
              </a:rPr>
              <a:t>New </a:t>
            </a:r>
            <a:r>
              <a:rPr sz="800" spc="-10" dirty="0">
                <a:latin typeface="Trebuchet MS"/>
                <a:cs typeface="Trebuchet MS"/>
              </a:rPr>
              <a:t>York,</a:t>
            </a:r>
            <a:r>
              <a:rPr sz="800" spc="-35" dirty="0">
                <a:latin typeface="Trebuchet MS"/>
                <a:cs typeface="Trebuchet MS"/>
              </a:rPr>
              <a:t> </a:t>
            </a:r>
            <a:r>
              <a:rPr sz="800" spc="10" dirty="0">
                <a:latin typeface="Trebuchet MS"/>
                <a:cs typeface="Trebuchet MS"/>
              </a:rPr>
              <a:t>1979.</a:t>
            </a:r>
            <a:endParaRPr sz="800" dirty="0">
              <a:latin typeface="Trebuchet MS"/>
              <a:cs typeface="Trebuchet MS"/>
            </a:endParaRPr>
          </a:p>
          <a:p>
            <a:pPr marL="12700" marR="88265">
              <a:lnSpc>
                <a:spcPct val="103099"/>
              </a:lnSpc>
              <a:spcBef>
                <a:spcPts val="195"/>
              </a:spcBef>
              <a:buAutoNum type="arabicParenR"/>
              <a:tabLst>
                <a:tab pos="193040" algn="l"/>
              </a:tabLst>
            </a:pPr>
            <a:r>
              <a:rPr sz="800" spc="10" dirty="0">
                <a:latin typeface="Trebuchet MS"/>
                <a:cs typeface="Trebuchet MS"/>
              </a:rPr>
              <a:t>Fielding MD. Skin </a:t>
            </a:r>
            <a:r>
              <a:rPr sz="800" spc="-10" dirty="0">
                <a:latin typeface="Trebuchet MS"/>
                <a:cs typeface="Trebuchet MS"/>
              </a:rPr>
              <a:t>Tumors </a:t>
            </a:r>
            <a:r>
              <a:rPr sz="800" spc="5" dirty="0">
                <a:latin typeface="Trebuchet MS"/>
                <a:cs typeface="Trebuchet MS"/>
              </a:rPr>
              <a:t>of the Foot: Diagnosis </a:t>
            </a:r>
            <a:r>
              <a:rPr sz="800" spc="10" dirty="0">
                <a:latin typeface="Trebuchet MS"/>
                <a:cs typeface="Trebuchet MS"/>
              </a:rPr>
              <a:t>and </a:t>
            </a:r>
            <a:r>
              <a:rPr sz="800" dirty="0">
                <a:latin typeface="Trebuchet MS"/>
                <a:cs typeface="Trebuchet MS"/>
              </a:rPr>
              <a:t>Treatment. </a:t>
            </a:r>
            <a:r>
              <a:rPr sz="800" spc="-70" dirty="0">
                <a:latin typeface="Trebuchet MS"/>
                <a:cs typeface="Trebuchet MS"/>
              </a:rPr>
              <a:t>P. </a:t>
            </a:r>
            <a:r>
              <a:rPr sz="800" spc="5" dirty="0">
                <a:latin typeface="Trebuchet MS"/>
                <a:cs typeface="Trebuchet MS"/>
              </a:rPr>
              <a:t>188, </a:t>
            </a:r>
            <a:r>
              <a:rPr sz="800" spc="10" dirty="0">
                <a:latin typeface="Trebuchet MS"/>
                <a:cs typeface="Trebuchet MS"/>
              </a:rPr>
              <a:t>Futura </a:t>
            </a:r>
            <a:r>
              <a:rPr sz="800" spc="5" dirty="0">
                <a:latin typeface="Trebuchet MS"/>
                <a:cs typeface="Trebuchet MS"/>
              </a:rPr>
              <a:t>Publishing,  Mt. </a:t>
            </a:r>
            <a:r>
              <a:rPr sz="800" dirty="0">
                <a:latin typeface="Trebuchet MS"/>
                <a:cs typeface="Trebuchet MS"/>
              </a:rPr>
              <a:t>Kiso, </a:t>
            </a:r>
            <a:r>
              <a:rPr sz="800" spc="-35" dirty="0">
                <a:latin typeface="Trebuchet MS"/>
                <a:cs typeface="Trebuchet MS"/>
              </a:rPr>
              <a:t>NY,</a:t>
            </a:r>
            <a:r>
              <a:rPr sz="800" spc="-60" dirty="0">
                <a:latin typeface="Trebuchet MS"/>
                <a:cs typeface="Trebuchet MS"/>
              </a:rPr>
              <a:t> </a:t>
            </a:r>
            <a:r>
              <a:rPr sz="800" spc="10" dirty="0">
                <a:latin typeface="Trebuchet MS"/>
                <a:cs typeface="Trebuchet MS"/>
              </a:rPr>
              <a:t>1974.</a:t>
            </a:r>
            <a:endParaRPr sz="8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1026" y="15387"/>
            <a:ext cx="15500985" cy="1951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070"/>
              </a:lnSpc>
            </a:pPr>
            <a:r>
              <a:rPr sz="3400" b="1" spc="-5" dirty="0">
                <a:solidFill>
                  <a:srgbClr val="FFFFFF"/>
                </a:solidFill>
                <a:latin typeface="Calibri"/>
                <a:cs typeface="Calibri"/>
              </a:rPr>
              <a:t>Epidermal Inclusion </a:t>
            </a:r>
            <a:r>
              <a:rPr sz="3400" b="1" spc="-25" dirty="0">
                <a:solidFill>
                  <a:srgbClr val="FFFFFF"/>
                </a:solidFill>
                <a:latin typeface="Calibri"/>
                <a:cs typeface="Calibri"/>
              </a:rPr>
              <a:t>Cyst </a:t>
            </a:r>
            <a:r>
              <a:rPr sz="3400" b="1" spc="-10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3400" b="1" spc="-15" dirty="0">
                <a:solidFill>
                  <a:srgbClr val="FFFFFF"/>
                </a:solidFill>
                <a:latin typeface="Calibri"/>
                <a:cs typeface="Calibri"/>
              </a:rPr>
              <a:t>Rupture </a:t>
            </a:r>
            <a:r>
              <a:rPr sz="3400" b="1" spc="-10" dirty="0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sz="3400" b="1" spc="-20" dirty="0">
                <a:solidFill>
                  <a:srgbClr val="FFFFFF"/>
                </a:solidFill>
                <a:latin typeface="Calibri"/>
                <a:cs typeface="Calibri"/>
              </a:rPr>
              <a:t>Foreign </a:t>
            </a:r>
            <a:r>
              <a:rPr sz="3400" b="1" spc="-5" dirty="0">
                <a:solidFill>
                  <a:srgbClr val="FFFFFF"/>
                </a:solidFill>
                <a:latin typeface="Calibri"/>
                <a:cs typeface="Calibri"/>
              </a:rPr>
              <a:t>Body </a:t>
            </a:r>
            <a:r>
              <a:rPr sz="3400" b="1" spc="-15" dirty="0">
                <a:solidFill>
                  <a:srgbClr val="FFFFFF"/>
                </a:solidFill>
                <a:latin typeface="Calibri"/>
                <a:cs typeface="Calibri"/>
              </a:rPr>
              <a:t>Giant </a:t>
            </a:r>
            <a:r>
              <a:rPr sz="3400" b="1" spc="-10" dirty="0">
                <a:solidFill>
                  <a:srgbClr val="FFFFFF"/>
                </a:solidFill>
                <a:latin typeface="Calibri"/>
                <a:cs typeface="Calibri"/>
              </a:rPr>
              <a:t>Cell </a:t>
            </a:r>
            <a:r>
              <a:rPr sz="3400" b="1" spc="-20" dirty="0">
                <a:solidFill>
                  <a:srgbClr val="FFFFFF"/>
                </a:solidFill>
                <a:latin typeface="Calibri"/>
                <a:cs typeface="Calibri"/>
              </a:rPr>
              <a:t>Reaction </a:t>
            </a:r>
            <a:r>
              <a:rPr sz="3400" b="1" spc="-50" dirty="0">
                <a:solidFill>
                  <a:srgbClr val="FFFFFF"/>
                </a:solidFill>
                <a:latin typeface="Calibri"/>
                <a:cs typeface="Calibri"/>
              </a:rPr>
              <a:t>Treated </a:t>
            </a:r>
            <a:r>
              <a:rPr sz="3400" b="1" spc="-10" dirty="0">
                <a:solidFill>
                  <a:srgbClr val="FFFFFF"/>
                </a:solidFill>
                <a:latin typeface="Calibri"/>
                <a:cs typeface="Calibri"/>
              </a:rPr>
              <a:t>with  </a:t>
            </a:r>
            <a:r>
              <a:rPr sz="3400" b="1" spc="-15" dirty="0">
                <a:solidFill>
                  <a:srgbClr val="FFFFFF"/>
                </a:solidFill>
                <a:latin typeface="Calibri"/>
                <a:cs typeface="Calibri"/>
              </a:rPr>
              <a:t>Surgical </a:t>
            </a:r>
            <a:r>
              <a:rPr sz="3400" b="1" spc="-20" dirty="0">
                <a:solidFill>
                  <a:srgbClr val="FFFFFF"/>
                </a:solidFill>
                <a:latin typeface="Calibri"/>
                <a:cs typeface="Calibri"/>
              </a:rPr>
              <a:t>Excision </a:t>
            </a:r>
            <a:r>
              <a:rPr sz="3400" b="1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3400" b="1" spc="-20" dirty="0">
                <a:solidFill>
                  <a:srgbClr val="FFFFFF"/>
                </a:solidFill>
                <a:latin typeface="Calibri"/>
                <a:cs typeface="Calibri"/>
              </a:rPr>
              <a:t>Rotational </a:t>
            </a:r>
            <a:r>
              <a:rPr sz="3400" b="1" spc="-10" dirty="0">
                <a:solidFill>
                  <a:srgbClr val="FFFFFF"/>
                </a:solidFill>
                <a:latin typeface="Calibri"/>
                <a:cs typeface="Calibri"/>
              </a:rPr>
              <a:t>Flap </a:t>
            </a:r>
            <a:r>
              <a:rPr sz="3400" b="1" spc="-15" dirty="0">
                <a:solidFill>
                  <a:srgbClr val="FFFFFF"/>
                </a:solidFill>
                <a:latin typeface="Calibri"/>
                <a:cs typeface="Calibri"/>
              </a:rPr>
              <a:t>Closure: </a:t>
            </a:r>
            <a:r>
              <a:rPr sz="3400" b="1" spc="-10" dirty="0">
                <a:solidFill>
                  <a:srgbClr val="FFFFFF"/>
                </a:solidFill>
                <a:latin typeface="Calibri"/>
                <a:cs typeface="Calibri"/>
              </a:rPr>
              <a:t>A Case </a:t>
            </a:r>
            <a:r>
              <a:rPr sz="3400" b="1" spc="-20" dirty="0">
                <a:solidFill>
                  <a:srgbClr val="FFFFFF"/>
                </a:solidFill>
                <a:latin typeface="Calibri"/>
                <a:cs typeface="Calibri"/>
              </a:rPr>
              <a:t>Report </a:t>
            </a:r>
            <a:r>
              <a:rPr sz="3400" b="1" spc="-10" dirty="0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sz="3400" b="1" spc="-20" dirty="0">
                <a:solidFill>
                  <a:srgbClr val="FFFFFF"/>
                </a:solidFill>
                <a:latin typeface="Calibri"/>
                <a:cs typeface="Calibri"/>
              </a:rPr>
              <a:t>Review </a:t>
            </a:r>
            <a:r>
              <a:rPr sz="3400" b="1" spc="-5" dirty="0">
                <a:solidFill>
                  <a:srgbClr val="FFFFFF"/>
                </a:solidFill>
                <a:latin typeface="Calibri"/>
                <a:cs typeface="Calibri"/>
              </a:rPr>
              <a:t>of the</a:t>
            </a:r>
            <a:r>
              <a:rPr sz="340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400" b="1" spc="-25" dirty="0">
                <a:solidFill>
                  <a:srgbClr val="FFFFFF"/>
                </a:solidFill>
                <a:latin typeface="Calibri"/>
                <a:cs typeface="Calibri"/>
              </a:rPr>
              <a:t>Literature</a:t>
            </a:r>
            <a:endParaRPr sz="3400" dirty="0">
              <a:latin typeface="Calibri"/>
              <a:cs typeface="Calibri"/>
            </a:endParaRPr>
          </a:p>
          <a:p>
            <a:pPr marL="12700">
              <a:lnSpc>
                <a:spcPts val="2155"/>
              </a:lnSpc>
            </a:pP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Nathaniel LP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Preston, </a:t>
            </a:r>
            <a:r>
              <a:rPr sz="1800" b="1" spc="15" dirty="0">
                <a:solidFill>
                  <a:srgbClr val="FFFFFF"/>
                </a:solidFill>
                <a:latin typeface="Calibri"/>
                <a:cs typeface="Calibri"/>
              </a:rPr>
              <a:t>DPM </a:t>
            </a:r>
            <a:r>
              <a:rPr sz="1800" b="1" spc="7" baseline="25462" dirty="0">
                <a:solidFill>
                  <a:srgbClr val="FFFFFF"/>
                </a:solidFill>
                <a:latin typeface="Calibri"/>
                <a:cs typeface="Calibri"/>
              </a:rPr>
              <a:t>c </a:t>
            </a:r>
            <a:r>
              <a:rPr sz="1800" b="1" spc="5" dirty="0" smtClean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Michael </a:t>
            </a:r>
            <a:r>
              <a:rPr sz="1800" b="1" spc="15" dirty="0">
                <a:solidFill>
                  <a:srgbClr val="FFFFFF"/>
                </a:solidFill>
                <a:latin typeface="Calibri"/>
                <a:cs typeface="Calibri"/>
              </a:rPr>
              <a:t>K 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Johnson, </a:t>
            </a:r>
            <a:r>
              <a:rPr sz="1800" b="1" spc="15" dirty="0">
                <a:solidFill>
                  <a:srgbClr val="FFFFFF"/>
                </a:solidFill>
                <a:latin typeface="Calibri"/>
                <a:cs typeface="Calibri"/>
              </a:rPr>
              <a:t>DPM</a:t>
            </a:r>
            <a:r>
              <a:rPr sz="1800" b="1" spc="-2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7" baseline="25462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lang="en-US" sz="1800" b="1" spc="7" baseline="2546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800" b="1" spc="7" dirty="0" smtClean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lang="en-US" sz="1800" b="1" spc="7" baseline="2546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b="1" spc="10" dirty="0">
                <a:solidFill>
                  <a:srgbClr val="FFFFFF"/>
                </a:solidFill>
                <a:cs typeface="Calibri"/>
              </a:rPr>
              <a:t>Randall </a:t>
            </a:r>
            <a:r>
              <a:rPr lang="en-US" b="1" spc="15" dirty="0">
                <a:solidFill>
                  <a:srgbClr val="FFFFFF"/>
                </a:solidFill>
                <a:cs typeface="Calibri"/>
              </a:rPr>
              <a:t>C </a:t>
            </a:r>
            <a:r>
              <a:rPr lang="en-US" b="1" spc="10" dirty="0">
                <a:solidFill>
                  <a:srgbClr val="FFFFFF"/>
                </a:solidFill>
                <a:cs typeface="Calibri"/>
              </a:rPr>
              <a:t>Thomas, DPM, </a:t>
            </a:r>
            <a:r>
              <a:rPr lang="en-US" b="1" spc="-5" dirty="0">
                <a:solidFill>
                  <a:srgbClr val="FFFFFF"/>
                </a:solidFill>
                <a:cs typeface="Calibri"/>
              </a:rPr>
              <a:t>AACFAS </a:t>
            </a:r>
            <a:r>
              <a:rPr lang="en-US" b="1" spc="7" baseline="25462" dirty="0" err="1">
                <a:solidFill>
                  <a:srgbClr val="FFFFFF"/>
                </a:solidFill>
                <a:cs typeface="Calibri"/>
              </a:rPr>
              <a:t>a,b</a:t>
            </a:r>
            <a:r>
              <a:rPr lang="en-US" b="1" spc="7" baseline="25462" dirty="0">
                <a:solidFill>
                  <a:srgbClr val="FFFFFF"/>
                </a:solidFill>
                <a:cs typeface="Calibri"/>
              </a:rPr>
              <a:t> </a:t>
            </a:r>
            <a:endParaRPr sz="1800" baseline="25462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350" b="1" baseline="24691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350" b="1" spc="-10" dirty="0">
                <a:solidFill>
                  <a:srgbClr val="FFFFFF"/>
                </a:solidFill>
                <a:latin typeface="Calibri"/>
                <a:cs typeface="Calibri"/>
              </a:rPr>
              <a:t>Assistant </a:t>
            </a:r>
            <a:r>
              <a:rPr sz="1350" b="1" spc="-20" dirty="0">
                <a:solidFill>
                  <a:srgbClr val="FFFFFF"/>
                </a:solidFill>
                <a:latin typeface="Calibri"/>
                <a:cs typeface="Calibri"/>
              </a:rPr>
              <a:t>Director, </a:t>
            </a:r>
            <a:r>
              <a:rPr sz="1350" b="1" spc="-10" dirty="0">
                <a:solidFill>
                  <a:srgbClr val="FFFFFF"/>
                </a:solidFill>
                <a:latin typeface="Calibri"/>
                <a:cs typeface="Calibri"/>
              </a:rPr>
              <a:t>Grant </a:t>
            </a:r>
            <a:r>
              <a:rPr sz="1350" b="1" spc="-5" dirty="0">
                <a:solidFill>
                  <a:srgbClr val="FFFFFF"/>
                </a:solidFill>
                <a:latin typeface="Calibri"/>
                <a:cs typeface="Calibri"/>
              </a:rPr>
              <a:t>Medical </a:t>
            </a:r>
            <a:r>
              <a:rPr sz="1350" b="1" spc="-10" dirty="0">
                <a:solidFill>
                  <a:srgbClr val="FFFFFF"/>
                </a:solidFill>
                <a:latin typeface="Calibri"/>
                <a:cs typeface="Calibri"/>
              </a:rPr>
              <a:t>Center </a:t>
            </a:r>
            <a:r>
              <a:rPr sz="1350" b="1" spc="-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and Ankle </a:t>
            </a:r>
            <a:r>
              <a:rPr sz="1350" b="1" spc="-10" dirty="0">
                <a:solidFill>
                  <a:srgbClr val="FFFFFF"/>
                </a:solidFill>
                <a:latin typeface="Calibri"/>
                <a:cs typeface="Calibri"/>
              </a:rPr>
              <a:t>Surgery Residency Program 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(PMSR&amp;RRA), </a:t>
            </a:r>
            <a:r>
              <a:rPr sz="1350" b="1" spc="-5" dirty="0">
                <a:solidFill>
                  <a:srgbClr val="FFFFFF"/>
                </a:solidFill>
                <a:latin typeface="Calibri"/>
                <a:cs typeface="Calibri"/>
              </a:rPr>
              <a:t>Columbus,</a:t>
            </a:r>
            <a:r>
              <a:rPr sz="1350" b="1" spc="2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spc="-5" dirty="0">
                <a:solidFill>
                  <a:srgbClr val="FFFFFF"/>
                </a:solidFill>
                <a:latin typeface="Calibri"/>
                <a:cs typeface="Calibri"/>
              </a:rPr>
              <a:t>Ohio</a:t>
            </a:r>
            <a:endParaRPr sz="13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350" b="1" baseline="24691" dirty="0">
                <a:solidFill>
                  <a:srgbClr val="FFFFFF"/>
                </a:solidFill>
                <a:latin typeface="Calibri"/>
                <a:cs typeface="Calibri"/>
              </a:rPr>
              <a:t>b </a:t>
            </a:r>
            <a:r>
              <a:rPr sz="1350" b="1" spc="-15" dirty="0">
                <a:solidFill>
                  <a:srgbClr val="FFFFFF"/>
                </a:solidFill>
                <a:latin typeface="Calibri"/>
                <a:cs typeface="Calibri"/>
              </a:rPr>
              <a:t>Private </a:t>
            </a:r>
            <a:r>
              <a:rPr sz="1350" b="1" spc="-10" dirty="0">
                <a:solidFill>
                  <a:srgbClr val="FFFFFF"/>
                </a:solidFill>
                <a:latin typeface="Calibri"/>
                <a:cs typeface="Calibri"/>
              </a:rPr>
              <a:t>Practice, </a:t>
            </a:r>
            <a:r>
              <a:rPr sz="1350" b="1" spc="-10" dirty="0" smtClean="0">
                <a:solidFill>
                  <a:srgbClr val="FFFFFF"/>
                </a:solidFill>
                <a:latin typeface="Calibri"/>
                <a:cs typeface="Calibri"/>
              </a:rPr>
              <a:t>Clintonville</a:t>
            </a:r>
            <a:r>
              <a:rPr lang="en-US" sz="1350" b="1" spc="-10" dirty="0" smtClean="0">
                <a:solidFill>
                  <a:srgbClr val="FFFFFF"/>
                </a:solidFill>
                <a:latin typeface="Calibri"/>
                <a:cs typeface="Calibri"/>
              </a:rPr>
              <a:t>/Dublin</a:t>
            </a:r>
            <a:r>
              <a:rPr sz="1350" b="1" spc="-1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spc="-5" dirty="0">
                <a:solidFill>
                  <a:srgbClr val="FFFFFF"/>
                </a:solidFill>
                <a:latin typeface="Calibri"/>
                <a:cs typeface="Calibri"/>
              </a:rPr>
              <a:t>Foot and </a:t>
            </a:r>
            <a:r>
              <a:rPr sz="1350" b="1" spc="-5" dirty="0" smtClean="0">
                <a:solidFill>
                  <a:srgbClr val="FFFFFF"/>
                </a:solidFill>
                <a:latin typeface="Calibri"/>
                <a:cs typeface="Calibri"/>
              </a:rPr>
              <a:t>Ankle</a:t>
            </a:r>
            <a:r>
              <a:rPr lang="en-US" sz="1350" b="1" spc="-5" dirty="0" smtClean="0">
                <a:solidFill>
                  <a:srgbClr val="FFFFFF"/>
                </a:solidFill>
                <a:latin typeface="Calibri"/>
                <a:cs typeface="Calibri"/>
              </a:rPr>
              <a:t> Group,</a:t>
            </a:r>
            <a:r>
              <a:rPr sz="1350" b="1" spc="-5" dirty="0" smtClean="0">
                <a:solidFill>
                  <a:srgbClr val="FFFFFF"/>
                </a:solidFill>
                <a:latin typeface="Calibri"/>
                <a:cs typeface="Calibri"/>
              </a:rPr>
              <a:t> Columbus</a:t>
            </a:r>
            <a:r>
              <a:rPr lang="en-US" sz="1350" b="1" spc="-5" dirty="0" smtClean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350" b="1" spc="18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spc="-5" dirty="0">
                <a:solidFill>
                  <a:srgbClr val="FFFFFF"/>
                </a:solidFill>
                <a:latin typeface="Calibri"/>
                <a:cs typeface="Calibri"/>
              </a:rPr>
              <a:t>Ohio</a:t>
            </a:r>
            <a:endParaRPr sz="13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350" b="1" baseline="24691" dirty="0">
                <a:solidFill>
                  <a:srgbClr val="FFFFFF"/>
                </a:solidFill>
                <a:latin typeface="Calibri"/>
                <a:cs typeface="Calibri"/>
              </a:rPr>
              <a:t>c </a:t>
            </a:r>
            <a:r>
              <a:rPr sz="1350" b="1" spc="-10" dirty="0">
                <a:solidFill>
                  <a:srgbClr val="FFFFFF"/>
                </a:solidFill>
                <a:latin typeface="Calibri"/>
                <a:cs typeface="Calibri"/>
              </a:rPr>
              <a:t>Resident, Grant </a:t>
            </a:r>
            <a:r>
              <a:rPr sz="1350" b="1" spc="-5" dirty="0">
                <a:solidFill>
                  <a:srgbClr val="FFFFFF"/>
                </a:solidFill>
                <a:latin typeface="Calibri"/>
                <a:cs typeface="Calibri"/>
              </a:rPr>
              <a:t>Medical </a:t>
            </a:r>
            <a:r>
              <a:rPr sz="1350" b="1" spc="-10" dirty="0">
                <a:solidFill>
                  <a:srgbClr val="FFFFFF"/>
                </a:solidFill>
                <a:latin typeface="Calibri"/>
                <a:cs typeface="Calibri"/>
              </a:rPr>
              <a:t>Center </a:t>
            </a:r>
            <a:r>
              <a:rPr sz="1350" b="1" spc="-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and Ankle </a:t>
            </a:r>
            <a:r>
              <a:rPr sz="1350" b="1" spc="-10" dirty="0">
                <a:solidFill>
                  <a:srgbClr val="FFFFFF"/>
                </a:solidFill>
                <a:latin typeface="Calibri"/>
                <a:cs typeface="Calibri"/>
              </a:rPr>
              <a:t>Surgery Residency Program 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(PMSR&amp;RRA), </a:t>
            </a:r>
            <a:r>
              <a:rPr sz="1350" b="1" spc="-5" dirty="0">
                <a:solidFill>
                  <a:srgbClr val="FFFFFF"/>
                </a:solidFill>
                <a:latin typeface="Calibri"/>
                <a:cs typeface="Calibri"/>
              </a:rPr>
              <a:t>Columbus,</a:t>
            </a:r>
            <a:r>
              <a:rPr sz="1350" b="1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spc="-5" dirty="0">
                <a:solidFill>
                  <a:srgbClr val="FFFFFF"/>
                </a:solidFill>
                <a:latin typeface="Calibri"/>
                <a:cs typeface="Calibri"/>
              </a:rPr>
              <a:t>Ohio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5316" y="8125090"/>
            <a:ext cx="4458335" cy="63401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1450">
              <a:lnSpc>
                <a:spcPct val="100000"/>
              </a:lnSpc>
            </a:pPr>
            <a:r>
              <a:rPr sz="1700" b="1" u="sng" spc="-15" dirty="0">
                <a:solidFill>
                  <a:srgbClr val="2C3E70"/>
                </a:solidFill>
                <a:latin typeface="Calibri"/>
                <a:cs typeface="Calibri"/>
              </a:rPr>
              <a:t>Literature</a:t>
            </a:r>
            <a:r>
              <a:rPr sz="1700" b="1" u="sng" spc="-80" dirty="0">
                <a:solidFill>
                  <a:srgbClr val="2C3E70"/>
                </a:solidFill>
                <a:latin typeface="Calibri"/>
                <a:cs typeface="Calibri"/>
              </a:rPr>
              <a:t> </a:t>
            </a:r>
            <a:r>
              <a:rPr sz="1700" b="1" u="sng" spc="-15" dirty="0">
                <a:solidFill>
                  <a:srgbClr val="2C3E70"/>
                </a:solidFill>
                <a:latin typeface="Calibri"/>
                <a:cs typeface="Calibri"/>
              </a:rPr>
              <a:t>Review</a:t>
            </a:r>
            <a:endParaRPr sz="1700" dirty="0">
              <a:latin typeface="Calibri"/>
              <a:cs typeface="Calibri"/>
            </a:endParaRPr>
          </a:p>
          <a:p>
            <a:pPr marL="12700" marR="99695">
              <a:lnSpc>
                <a:spcPct val="100000"/>
              </a:lnSpc>
              <a:spcBef>
                <a:spcPts val="375"/>
              </a:spcBef>
            </a:pPr>
            <a:endParaRPr lang="en-US" sz="1150" spc="-5" dirty="0" smtClean="0">
              <a:latin typeface="Trebuchet MS"/>
              <a:cs typeface="Trebuchet MS"/>
            </a:endParaRPr>
          </a:p>
          <a:p>
            <a:pPr marL="12700" marR="99695">
              <a:lnSpc>
                <a:spcPct val="100000"/>
              </a:lnSpc>
              <a:spcBef>
                <a:spcPts val="375"/>
              </a:spcBef>
            </a:pPr>
            <a:r>
              <a:rPr sz="1200" spc="-5" dirty="0" smtClean="0">
                <a:latin typeface="Trebuchet MS"/>
                <a:cs typeface="Trebuchet MS"/>
              </a:rPr>
              <a:t>After </a:t>
            </a:r>
            <a:r>
              <a:rPr sz="1200" spc="-10" dirty="0">
                <a:latin typeface="Trebuchet MS"/>
                <a:cs typeface="Trebuchet MS"/>
              </a:rPr>
              <a:t>implantation into the dermis, epidermal cells can </a:t>
            </a:r>
            <a:r>
              <a:rPr sz="1200" spc="-5" dirty="0">
                <a:latin typeface="Trebuchet MS"/>
                <a:cs typeface="Trebuchet MS"/>
              </a:rPr>
              <a:t>slowly  </a:t>
            </a:r>
            <a:r>
              <a:rPr sz="1200" spc="-30" dirty="0">
                <a:latin typeface="Trebuchet MS"/>
                <a:cs typeface="Trebuchet MS"/>
              </a:rPr>
              <a:t>grow, </a:t>
            </a:r>
            <a:r>
              <a:rPr sz="1200" spc="-10" dirty="0">
                <a:latin typeface="Trebuchet MS"/>
                <a:cs typeface="Trebuchet MS"/>
              </a:rPr>
              <a:t>producing </a:t>
            </a:r>
            <a:r>
              <a:rPr sz="1200" spc="-5" dirty="0">
                <a:latin typeface="Trebuchet MS"/>
                <a:cs typeface="Trebuchet MS"/>
              </a:rPr>
              <a:t>a lipid </a:t>
            </a:r>
            <a:r>
              <a:rPr sz="1200" spc="-10" dirty="0">
                <a:latin typeface="Trebuchet MS"/>
                <a:cs typeface="Trebuchet MS"/>
              </a:rPr>
              <a:t>and keratin-filled cystic </a:t>
            </a:r>
            <a:r>
              <a:rPr sz="1200" spc="-30" dirty="0">
                <a:latin typeface="Trebuchet MS"/>
                <a:cs typeface="Trebuchet MS"/>
              </a:rPr>
              <a:t>cavity. </a:t>
            </a:r>
            <a:r>
              <a:rPr sz="1200" spc="-10" dirty="0">
                <a:latin typeface="Trebuchet MS"/>
                <a:cs typeface="Trebuchet MS"/>
              </a:rPr>
              <a:t>Epidermoid  cysts tend to be asymptomatic </a:t>
            </a:r>
            <a:r>
              <a:rPr sz="1200" spc="-5" dirty="0">
                <a:latin typeface="Trebuchet MS"/>
                <a:cs typeface="Trebuchet MS"/>
              </a:rPr>
              <a:t>unless </a:t>
            </a:r>
            <a:r>
              <a:rPr sz="1200" spc="-10" dirty="0">
                <a:latin typeface="Trebuchet MS"/>
                <a:cs typeface="Trebuchet MS"/>
              </a:rPr>
              <a:t>they enlarge enough to  interfere with </a:t>
            </a:r>
            <a:r>
              <a:rPr sz="1200" spc="-5" dirty="0">
                <a:latin typeface="Trebuchet MS"/>
                <a:cs typeface="Trebuchet MS"/>
              </a:rPr>
              <a:t>surrounding tissue, often </a:t>
            </a:r>
            <a:r>
              <a:rPr sz="1200" spc="-10" dirty="0">
                <a:latin typeface="Trebuchet MS"/>
                <a:cs typeface="Trebuchet MS"/>
              </a:rPr>
              <a:t>adhering to nerves </a:t>
            </a:r>
            <a:r>
              <a:rPr sz="1200" spc="-5" dirty="0">
                <a:latin typeface="Trebuchet MS"/>
                <a:cs typeface="Trebuchet MS"/>
              </a:rPr>
              <a:t>or  </a:t>
            </a:r>
            <a:r>
              <a:rPr sz="1200" spc="-10" dirty="0">
                <a:latin typeface="Trebuchet MS"/>
                <a:cs typeface="Trebuchet MS"/>
              </a:rPr>
              <a:t>eroding bone (1,2,4). </a:t>
            </a:r>
            <a:r>
              <a:rPr sz="1200" spc="-5" dirty="0">
                <a:latin typeface="Trebuchet MS"/>
                <a:cs typeface="Trebuchet MS"/>
              </a:rPr>
              <a:t>If growth </a:t>
            </a:r>
            <a:r>
              <a:rPr sz="1200" spc="-10" dirty="0">
                <a:latin typeface="Trebuchet MS"/>
                <a:cs typeface="Trebuchet MS"/>
              </a:rPr>
              <a:t>continues until the cyst ruptures,  the released keratin </a:t>
            </a:r>
            <a:r>
              <a:rPr sz="1200" spc="-5" dirty="0">
                <a:latin typeface="Trebuchet MS"/>
                <a:cs typeface="Trebuchet MS"/>
              </a:rPr>
              <a:t>is </a:t>
            </a:r>
            <a:r>
              <a:rPr sz="1200" spc="-10" dirty="0">
                <a:latin typeface="Trebuchet MS"/>
                <a:cs typeface="Trebuchet MS"/>
              </a:rPr>
              <a:t>physiologically perceived as </a:t>
            </a:r>
            <a:r>
              <a:rPr sz="1200" spc="-5" dirty="0">
                <a:latin typeface="Trebuchet MS"/>
                <a:cs typeface="Trebuchet MS"/>
              </a:rPr>
              <a:t>a foreign </a:t>
            </a:r>
            <a:r>
              <a:rPr sz="1200" spc="-35" dirty="0">
                <a:latin typeface="Trebuchet MS"/>
                <a:cs typeface="Trebuchet MS"/>
              </a:rPr>
              <a:t>body,  </a:t>
            </a:r>
            <a:r>
              <a:rPr sz="1200" spc="-10" dirty="0">
                <a:latin typeface="Trebuchet MS"/>
                <a:cs typeface="Trebuchet MS"/>
              </a:rPr>
              <a:t>triggering </a:t>
            </a:r>
            <a:r>
              <a:rPr sz="1200" spc="-5" dirty="0">
                <a:latin typeface="Trebuchet MS"/>
                <a:cs typeface="Trebuchet MS"/>
              </a:rPr>
              <a:t>a giant </a:t>
            </a:r>
            <a:r>
              <a:rPr sz="1200" spc="-10" dirty="0">
                <a:latin typeface="Trebuchet MS"/>
                <a:cs typeface="Trebuchet MS"/>
              </a:rPr>
              <a:t>cell reaction with </a:t>
            </a:r>
            <a:r>
              <a:rPr sz="1200" spc="-5" dirty="0">
                <a:latin typeface="Trebuchet MS"/>
                <a:cs typeface="Trebuchet MS"/>
              </a:rPr>
              <a:t>subsequent formation of a  </a:t>
            </a:r>
            <a:r>
              <a:rPr sz="1200" spc="-10" dirty="0">
                <a:latin typeface="Trebuchet MS"/>
                <a:cs typeface="Trebuchet MS"/>
              </a:rPr>
              <a:t>keratotic </a:t>
            </a:r>
            <a:r>
              <a:rPr sz="1200" spc="-5" dirty="0">
                <a:latin typeface="Trebuchet MS"/>
                <a:cs typeface="Trebuchet MS"/>
              </a:rPr>
              <a:t>granuloma of </a:t>
            </a:r>
            <a:r>
              <a:rPr sz="1200" spc="-10" dirty="0">
                <a:latin typeface="Trebuchet MS"/>
                <a:cs typeface="Trebuchet MS"/>
              </a:rPr>
              <a:t>giant cells.</a:t>
            </a:r>
            <a:r>
              <a:rPr sz="1200" spc="25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(1,2</a:t>
            </a:r>
            <a:r>
              <a:rPr sz="1200" spc="-10" dirty="0" smtClean="0">
                <a:latin typeface="Trebuchet MS"/>
                <a:cs typeface="Trebuchet MS"/>
              </a:rPr>
              <a:t>).</a:t>
            </a:r>
            <a:endParaRPr lang="en-US" sz="1200" spc="-10" dirty="0" smtClean="0">
              <a:latin typeface="Trebuchet MS"/>
              <a:cs typeface="Trebuchet MS"/>
            </a:endParaRPr>
          </a:p>
          <a:p>
            <a:pPr marL="12700" marR="99695">
              <a:lnSpc>
                <a:spcPct val="100000"/>
              </a:lnSpc>
              <a:spcBef>
                <a:spcPts val="375"/>
              </a:spcBef>
            </a:pPr>
            <a:endParaRPr sz="1200" dirty="0">
              <a:latin typeface="Trebuchet MS"/>
              <a:cs typeface="Trebuchet MS"/>
            </a:endParaRPr>
          </a:p>
          <a:p>
            <a:pPr marL="12700" marR="106680">
              <a:lnSpc>
                <a:spcPct val="100000"/>
              </a:lnSpc>
              <a:spcBef>
                <a:spcPts val="265"/>
              </a:spcBef>
            </a:pPr>
            <a:r>
              <a:rPr sz="1200" spc="-5" dirty="0">
                <a:latin typeface="Trebuchet MS"/>
                <a:cs typeface="Trebuchet MS"/>
              </a:rPr>
              <a:t>Epidermoid cysts </a:t>
            </a:r>
            <a:r>
              <a:rPr sz="1200" spc="-10" dirty="0">
                <a:latin typeface="Trebuchet MS"/>
                <a:cs typeface="Trebuchet MS"/>
              </a:rPr>
              <a:t>with </a:t>
            </a:r>
            <a:r>
              <a:rPr sz="1200" spc="-5" dirty="0">
                <a:latin typeface="Trebuchet MS"/>
                <a:cs typeface="Trebuchet MS"/>
              </a:rPr>
              <a:t>or </a:t>
            </a:r>
            <a:r>
              <a:rPr sz="1200" spc="-10" dirty="0">
                <a:latin typeface="Trebuchet MS"/>
                <a:cs typeface="Trebuchet MS"/>
              </a:rPr>
              <a:t>without giant cell reaction will present  with </a:t>
            </a:r>
            <a:r>
              <a:rPr sz="1200" spc="-5" dirty="0">
                <a:latin typeface="Trebuchet MS"/>
                <a:cs typeface="Trebuchet MS"/>
              </a:rPr>
              <a:t>a nonspecific </a:t>
            </a:r>
            <a:r>
              <a:rPr sz="1200" spc="-10" dirty="0">
                <a:latin typeface="Trebuchet MS"/>
                <a:cs typeface="Trebuchet MS"/>
              </a:rPr>
              <a:t>increase in </a:t>
            </a:r>
            <a:r>
              <a:rPr sz="1200" spc="-5" dirty="0">
                <a:latin typeface="Trebuchet MS"/>
                <a:cs typeface="Trebuchet MS"/>
              </a:rPr>
              <a:t>soft tissue </a:t>
            </a:r>
            <a:r>
              <a:rPr sz="1200" spc="-10" dirty="0">
                <a:latin typeface="Trebuchet MS"/>
                <a:cs typeface="Trebuchet MS"/>
              </a:rPr>
              <a:t>mass </a:t>
            </a:r>
            <a:r>
              <a:rPr sz="1200" spc="-5" dirty="0">
                <a:latin typeface="Trebuchet MS"/>
                <a:cs typeface="Trebuchet MS"/>
              </a:rPr>
              <a:t>on </a:t>
            </a:r>
            <a:r>
              <a:rPr sz="1200" spc="-10" dirty="0">
                <a:latin typeface="Trebuchet MS"/>
                <a:cs typeface="Trebuchet MS"/>
              </a:rPr>
              <a:t>plain </a:t>
            </a:r>
            <a:r>
              <a:rPr sz="1200" spc="-5" dirty="0">
                <a:latin typeface="Trebuchet MS"/>
                <a:cs typeface="Trebuchet MS"/>
              </a:rPr>
              <a:t>film  radiographs </a:t>
            </a:r>
            <a:r>
              <a:rPr sz="1200" spc="-10" dirty="0">
                <a:latin typeface="Trebuchet MS"/>
                <a:cs typeface="Trebuchet MS"/>
              </a:rPr>
              <a:t>(6). </a:t>
            </a:r>
            <a:r>
              <a:rPr sz="1200" spc="-5" dirty="0">
                <a:latin typeface="Trebuchet MS"/>
                <a:cs typeface="Trebuchet MS"/>
              </a:rPr>
              <a:t>If </a:t>
            </a:r>
            <a:r>
              <a:rPr sz="1200" spc="-10" dirty="0">
                <a:latin typeface="Trebuchet MS"/>
                <a:cs typeface="Trebuchet MS"/>
              </a:rPr>
              <a:t>evidence </a:t>
            </a:r>
            <a:r>
              <a:rPr sz="1200" spc="-5" dirty="0">
                <a:latin typeface="Trebuchet MS"/>
                <a:cs typeface="Trebuchet MS"/>
              </a:rPr>
              <a:t>of osseous </a:t>
            </a:r>
            <a:r>
              <a:rPr sz="1200" spc="-10" dirty="0">
                <a:latin typeface="Trebuchet MS"/>
                <a:cs typeface="Trebuchet MS"/>
              </a:rPr>
              <a:t>involvement exists </a:t>
            </a:r>
            <a:r>
              <a:rPr sz="1200" spc="-5" dirty="0">
                <a:latin typeface="Trebuchet MS"/>
                <a:cs typeface="Trebuchet MS"/>
              </a:rPr>
              <a:t>on </a:t>
            </a:r>
            <a:r>
              <a:rPr sz="1200" spc="-10" dirty="0">
                <a:latin typeface="Trebuchet MS"/>
                <a:cs typeface="Trebuchet MS"/>
              </a:rPr>
              <a:t>plain  </a:t>
            </a:r>
            <a:r>
              <a:rPr sz="1200" spc="-5" dirty="0">
                <a:latin typeface="Trebuchet MS"/>
                <a:cs typeface="Trebuchet MS"/>
              </a:rPr>
              <a:t>film, </a:t>
            </a:r>
            <a:r>
              <a:rPr sz="1200" spc="-10" dirty="0">
                <a:latin typeface="Trebuchet MS"/>
                <a:cs typeface="Trebuchet MS"/>
              </a:rPr>
              <a:t>then CT </a:t>
            </a:r>
            <a:r>
              <a:rPr sz="1200" spc="-5" dirty="0">
                <a:latin typeface="Trebuchet MS"/>
                <a:cs typeface="Trebuchet MS"/>
              </a:rPr>
              <a:t>should </a:t>
            </a:r>
            <a:r>
              <a:rPr sz="1200" spc="-10" dirty="0">
                <a:latin typeface="Trebuchet MS"/>
                <a:cs typeface="Trebuchet MS"/>
              </a:rPr>
              <a:t>be </a:t>
            </a:r>
            <a:r>
              <a:rPr sz="1200" spc="-5" dirty="0">
                <a:latin typeface="Trebuchet MS"/>
                <a:cs typeface="Trebuchet MS"/>
              </a:rPr>
              <a:t>ordered for further </a:t>
            </a:r>
            <a:r>
              <a:rPr sz="1200" spc="-10" dirty="0">
                <a:latin typeface="Trebuchet MS"/>
                <a:cs typeface="Trebuchet MS"/>
              </a:rPr>
              <a:t>evaluation (6).</a:t>
            </a:r>
            <a:endParaRPr sz="1200" dirty="0">
              <a:latin typeface="Trebuchet MS"/>
              <a:cs typeface="Trebuchet MS"/>
            </a:endParaRPr>
          </a:p>
          <a:p>
            <a:pPr marL="12700" marR="169545">
              <a:lnSpc>
                <a:spcPts val="1370"/>
              </a:lnSpc>
              <a:spcBef>
                <a:spcPts val="45"/>
              </a:spcBef>
            </a:pPr>
            <a:r>
              <a:rPr sz="1200" spc="-5" dirty="0">
                <a:latin typeface="Trebuchet MS"/>
                <a:cs typeface="Trebuchet MS"/>
              </a:rPr>
              <a:t>Otherwise, </a:t>
            </a:r>
            <a:r>
              <a:rPr sz="1200" spc="-10" dirty="0">
                <a:latin typeface="Trebuchet MS"/>
                <a:cs typeface="Trebuchet MS"/>
              </a:rPr>
              <a:t>MRI </a:t>
            </a:r>
            <a:r>
              <a:rPr sz="1200" spc="-5" dirty="0">
                <a:latin typeface="Trebuchet MS"/>
                <a:cs typeface="Trebuchet MS"/>
              </a:rPr>
              <a:t>is more specific for soft tissue masses </a:t>
            </a:r>
            <a:r>
              <a:rPr sz="1200" spc="-10" dirty="0">
                <a:latin typeface="Trebuchet MS"/>
                <a:cs typeface="Trebuchet MS"/>
              </a:rPr>
              <a:t>and will  typically </a:t>
            </a:r>
            <a:r>
              <a:rPr sz="1200" spc="-5" dirty="0">
                <a:latin typeface="Trebuchet MS"/>
                <a:cs typeface="Trebuchet MS"/>
              </a:rPr>
              <a:t>reveal a semisolid </a:t>
            </a:r>
            <a:r>
              <a:rPr sz="1200" spc="-10" dirty="0">
                <a:latin typeface="Trebuchet MS"/>
                <a:cs typeface="Trebuchet MS"/>
              </a:rPr>
              <a:t>mass with </a:t>
            </a:r>
            <a:r>
              <a:rPr sz="1200" spc="-5" dirty="0">
                <a:latin typeface="Trebuchet MS"/>
                <a:cs typeface="Trebuchet MS"/>
              </a:rPr>
              <a:t>several </a:t>
            </a:r>
            <a:r>
              <a:rPr sz="1200" spc="-10" dirty="0">
                <a:latin typeface="Trebuchet MS"/>
                <a:cs typeface="Trebuchet MS"/>
              </a:rPr>
              <a:t>interspersed </a:t>
            </a:r>
            <a:r>
              <a:rPr sz="1200" spc="-5" dirty="0">
                <a:latin typeface="Trebuchet MS"/>
                <a:cs typeface="Trebuchet MS"/>
              </a:rPr>
              <a:t>fluid-  </a:t>
            </a:r>
            <a:r>
              <a:rPr sz="1200" spc="-10" dirty="0">
                <a:latin typeface="Trebuchet MS"/>
                <a:cs typeface="Trebuchet MS"/>
              </a:rPr>
              <a:t>filled cavities (4,6). </a:t>
            </a:r>
            <a:r>
              <a:rPr sz="1200" spc="-5" dirty="0">
                <a:latin typeface="Trebuchet MS"/>
                <a:cs typeface="Trebuchet MS"/>
              </a:rPr>
              <a:t>A </a:t>
            </a:r>
            <a:r>
              <a:rPr sz="1200" spc="-10" dirty="0">
                <a:latin typeface="Trebuchet MS"/>
                <a:cs typeface="Trebuchet MS"/>
              </a:rPr>
              <a:t>benign epidermal inclusion cyst cannot be  differentiated </a:t>
            </a:r>
            <a:r>
              <a:rPr sz="1200" spc="-5" dirty="0">
                <a:latin typeface="Trebuchet MS"/>
                <a:cs typeface="Trebuchet MS"/>
              </a:rPr>
              <a:t>from a malignant </a:t>
            </a:r>
            <a:r>
              <a:rPr sz="1200" spc="-10" dirty="0">
                <a:latin typeface="Trebuchet MS"/>
                <a:cs typeface="Trebuchet MS"/>
              </a:rPr>
              <a:t>transformation </a:t>
            </a:r>
            <a:r>
              <a:rPr sz="1200" spc="-5" dirty="0">
                <a:latin typeface="Trebuchet MS"/>
                <a:cs typeface="Trebuchet MS"/>
              </a:rPr>
              <a:t>on </a:t>
            </a:r>
            <a:r>
              <a:rPr sz="1200" spc="-10" dirty="0">
                <a:latin typeface="Trebuchet MS"/>
                <a:cs typeface="Trebuchet MS"/>
              </a:rPr>
              <a:t>CT </a:t>
            </a:r>
            <a:r>
              <a:rPr sz="1200" spc="-5" dirty="0">
                <a:latin typeface="Trebuchet MS"/>
                <a:cs typeface="Trebuchet MS"/>
              </a:rPr>
              <a:t>or </a:t>
            </a:r>
            <a:r>
              <a:rPr sz="1200" spc="-10" dirty="0">
                <a:latin typeface="Trebuchet MS"/>
                <a:cs typeface="Trebuchet MS"/>
              </a:rPr>
              <a:t>MRI, the  incidence </a:t>
            </a:r>
            <a:r>
              <a:rPr sz="1200" spc="-5" dirty="0">
                <a:latin typeface="Trebuchet MS"/>
                <a:cs typeface="Trebuchet MS"/>
              </a:rPr>
              <a:t>of </a:t>
            </a:r>
            <a:r>
              <a:rPr sz="1200" spc="-10" dirty="0">
                <a:latin typeface="Trebuchet MS"/>
                <a:cs typeface="Trebuchet MS"/>
              </a:rPr>
              <a:t>which </a:t>
            </a:r>
            <a:r>
              <a:rPr sz="1200" spc="-5" dirty="0">
                <a:latin typeface="Trebuchet MS"/>
                <a:cs typeface="Trebuchet MS"/>
              </a:rPr>
              <a:t>varies from </a:t>
            </a:r>
            <a:r>
              <a:rPr sz="1200" spc="-10" dirty="0">
                <a:latin typeface="Trebuchet MS"/>
                <a:cs typeface="Trebuchet MS"/>
              </a:rPr>
              <a:t>0.01 </a:t>
            </a:r>
            <a:r>
              <a:rPr sz="1200" spc="-5" dirty="0">
                <a:latin typeface="Trebuchet MS"/>
                <a:cs typeface="Trebuchet MS"/>
              </a:rPr>
              <a:t>– </a:t>
            </a:r>
            <a:r>
              <a:rPr sz="1200" spc="-10" dirty="0">
                <a:latin typeface="Trebuchet MS"/>
                <a:cs typeface="Trebuchet MS"/>
              </a:rPr>
              <a:t>9.2% (2,4-7). </a:t>
            </a:r>
            <a:r>
              <a:rPr sz="1200" spc="-5" dirty="0">
                <a:latin typeface="Trebuchet MS"/>
                <a:cs typeface="Trebuchet MS"/>
              </a:rPr>
              <a:t>The </a:t>
            </a:r>
            <a:r>
              <a:rPr sz="1200" spc="-10" dirty="0">
                <a:latin typeface="Trebuchet MS"/>
                <a:cs typeface="Trebuchet MS"/>
              </a:rPr>
              <a:t>use </a:t>
            </a:r>
            <a:r>
              <a:rPr sz="1200" spc="-5" dirty="0">
                <a:latin typeface="Trebuchet MS"/>
                <a:cs typeface="Trebuchet MS"/>
              </a:rPr>
              <a:t>of  </a:t>
            </a:r>
            <a:r>
              <a:rPr sz="1200" spc="-10" dirty="0">
                <a:latin typeface="Trebuchet MS"/>
                <a:cs typeface="Trebuchet MS"/>
              </a:rPr>
              <a:t>ultrasound, </a:t>
            </a:r>
            <a:r>
              <a:rPr sz="1200" spc="-30" dirty="0">
                <a:latin typeface="Trebuchet MS"/>
                <a:cs typeface="Trebuchet MS"/>
              </a:rPr>
              <a:t>however, </a:t>
            </a:r>
            <a:r>
              <a:rPr sz="1200" spc="-10" dirty="0">
                <a:latin typeface="Trebuchet MS"/>
                <a:cs typeface="Trebuchet MS"/>
              </a:rPr>
              <a:t>has been </a:t>
            </a:r>
            <a:r>
              <a:rPr sz="1200" spc="-5" dirty="0">
                <a:latin typeface="Trebuchet MS"/>
                <a:cs typeface="Trebuchet MS"/>
              </a:rPr>
              <a:t>shown </a:t>
            </a:r>
            <a:r>
              <a:rPr sz="1200" spc="-10" dirty="0">
                <a:latin typeface="Trebuchet MS"/>
                <a:cs typeface="Trebuchet MS"/>
              </a:rPr>
              <a:t>to differentiate between  benign and </a:t>
            </a:r>
            <a:r>
              <a:rPr sz="1200" spc="-5" dirty="0">
                <a:latin typeface="Trebuchet MS"/>
                <a:cs typeface="Trebuchet MS"/>
              </a:rPr>
              <a:t>malignant lesions</a:t>
            </a:r>
            <a:r>
              <a:rPr sz="1200" spc="-35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(7</a:t>
            </a:r>
            <a:r>
              <a:rPr sz="1200" spc="-10" dirty="0" smtClean="0">
                <a:latin typeface="Trebuchet MS"/>
                <a:cs typeface="Trebuchet MS"/>
              </a:rPr>
              <a:t>).</a:t>
            </a:r>
            <a:endParaRPr lang="en-US" sz="1200" spc="-10" dirty="0" smtClean="0">
              <a:latin typeface="Trebuchet MS"/>
              <a:cs typeface="Trebuchet MS"/>
            </a:endParaRPr>
          </a:p>
          <a:p>
            <a:pPr marL="12700" marR="169545">
              <a:lnSpc>
                <a:spcPts val="1370"/>
              </a:lnSpc>
              <a:spcBef>
                <a:spcPts val="45"/>
              </a:spcBef>
            </a:pPr>
            <a:endParaRPr sz="1200" dirty="0">
              <a:latin typeface="Trebuchet MS"/>
              <a:cs typeface="Trebuchet MS"/>
            </a:endParaRPr>
          </a:p>
          <a:p>
            <a:pPr marL="12700" marR="161925">
              <a:lnSpc>
                <a:spcPct val="100000"/>
              </a:lnSpc>
              <a:spcBef>
                <a:spcPts val="225"/>
              </a:spcBef>
            </a:pPr>
            <a:r>
              <a:rPr sz="1200" spc="-5" dirty="0">
                <a:latin typeface="Trebuchet MS"/>
                <a:cs typeface="Trebuchet MS"/>
              </a:rPr>
              <a:t>Epidermal </a:t>
            </a:r>
            <a:r>
              <a:rPr sz="1200" spc="-10" dirty="0">
                <a:latin typeface="Trebuchet MS"/>
                <a:cs typeface="Trebuchet MS"/>
              </a:rPr>
              <a:t>inclusion cyst treatment </a:t>
            </a:r>
            <a:r>
              <a:rPr sz="1200" spc="-5" dirty="0">
                <a:latin typeface="Trebuchet MS"/>
                <a:cs typeface="Trebuchet MS"/>
              </a:rPr>
              <a:t>requires </a:t>
            </a:r>
            <a:r>
              <a:rPr sz="1200" spc="-10" dirty="0">
                <a:latin typeface="Trebuchet MS"/>
                <a:cs typeface="Trebuchet MS"/>
              </a:rPr>
              <a:t>complete excision,  including the wall </a:t>
            </a:r>
            <a:r>
              <a:rPr sz="1200" spc="-5" dirty="0">
                <a:latin typeface="Trebuchet MS"/>
                <a:cs typeface="Trebuchet MS"/>
              </a:rPr>
              <a:t>of </a:t>
            </a:r>
            <a:r>
              <a:rPr sz="1200" spc="-10" dirty="0">
                <a:latin typeface="Trebuchet MS"/>
                <a:cs typeface="Trebuchet MS"/>
              </a:rPr>
              <a:t>the </a:t>
            </a:r>
            <a:r>
              <a:rPr sz="1200" spc="-5" dirty="0">
                <a:latin typeface="Trebuchet MS"/>
                <a:cs typeface="Trebuchet MS"/>
              </a:rPr>
              <a:t>cyst </a:t>
            </a:r>
            <a:r>
              <a:rPr sz="1200" spc="-10" dirty="0">
                <a:latin typeface="Trebuchet MS"/>
                <a:cs typeface="Trebuchet MS"/>
              </a:rPr>
              <a:t>(2). </a:t>
            </a:r>
            <a:r>
              <a:rPr sz="1200" spc="-5" dirty="0" smtClean="0">
                <a:latin typeface="Trebuchet MS"/>
                <a:cs typeface="Trebuchet MS"/>
              </a:rPr>
              <a:t>The </a:t>
            </a:r>
            <a:r>
              <a:rPr sz="1200" spc="-5" dirty="0">
                <a:latin typeface="Trebuchet MS"/>
                <a:cs typeface="Trebuchet MS"/>
              </a:rPr>
              <a:t>importance of removing </a:t>
            </a:r>
            <a:r>
              <a:rPr sz="1200" spc="-10" dirty="0">
                <a:latin typeface="Trebuchet MS"/>
                <a:cs typeface="Trebuchet MS"/>
              </a:rPr>
              <a:t>the </a:t>
            </a:r>
            <a:r>
              <a:rPr sz="1200" spc="-5" dirty="0">
                <a:latin typeface="Trebuchet MS"/>
                <a:cs typeface="Trebuchet MS"/>
              </a:rPr>
              <a:t>cyst </a:t>
            </a:r>
            <a:r>
              <a:rPr sz="1200" spc="-10" dirty="0">
                <a:latin typeface="Trebuchet MS"/>
                <a:cs typeface="Trebuchet MS"/>
              </a:rPr>
              <a:t>without rupturing </a:t>
            </a:r>
            <a:r>
              <a:rPr sz="1200" spc="-5" dirty="0">
                <a:latin typeface="Trebuchet MS"/>
                <a:cs typeface="Trebuchet MS"/>
              </a:rPr>
              <a:t>it </a:t>
            </a:r>
            <a:r>
              <a:rPr sz="1200" spc="-10" dirty="0">
                <a:latin typeface="Trebuchet MS"/>
                <a:cs typeface="Trebuchet MS"/>
              </a:rPr>
              <a:t>must be  emphasized. </a:t>
            </a:r>
            <a:r>
              <a:rPr sz="1200" spc="-15" dirty="0">
                <a:latin typeface="Trebuchet MS"/>
                <a:cs typeface="Trebuchet MS"/>
              </a:rPr>
              <a:t>Rupture </a:t>
            </a:r>
            <a:r>
              <a:rPr sz="1200" spc="-10" dirty="0">
                <a:latin typeface="Trebuchet MS"/>
                <a:cs typeface="Trebuchet MS"/>
              </a:rPr>
              <a:t>leads to </a:t>
            </a:r>
            <a:r>
              <a:rPr sz="1200" spc="-5" dirty="0">
                <a:latin typeface="Trebuchet MS"/>
                <a:cs typeface="Trebuchet MS"/>
              </a:rPr>
              <a:t>a </a:t>
            </a:r>
            <a:r>
              <a:rPr sz="1200" spc="-10" dirty="0">
                <a:latin typeface="Trebuchet MS"/>
                <a:cs typeface="Trebuchet MS"/>
              </a:rPr>
              <a:t>higher </a:t>
            </a:r>
            <a:r>
              <a:rPr sz="1200" spc="-5" dirty="0">
                <a:latin typeface="Trebuchet MS"/>
                <a:cs typeface="Trebuchet MS"/>
              </a:rPr>
              <a:t>recurrence rate </a:t>
            </a:r>
            <a:r>
              <a:rPr sz="1200" spc="-10" dirty="0">
                <a:latin typeface="Trebuchet MS"/>
                <a:cs typeface="Trebuchet MS"/>
              </a:rPr>
              <a:t>and  increases the </a:t>
            </a:r>
            <a:r>
              <a:rPr sz="1200" spc="-5" dirty="0">
                <a:latin typeface="Trebuchet MS"/>
                <a:cs typeface="Trebuchet MS"/>
              </a:rPr>
              <a:t>risk of </a:t>
            </a:r>
            <a:r>
              <a:rPr sz="1200" spc="-10" dirty="0">
                <a:latin typeface="Trebuchet MS"/>
                <a:cs typeface="Trebuchet MS"/>
              </a:rPr>
              <a:t>setting </a:t>
            </a:r>
            <a:r>
              <a:rPr sz="1200" spc="-5" dirty="0">
                <a:latin typeface="Trebuchet MS"/>
                <a:cs typeface="Trebuchet MS"/>
              </a:rPr>
              <a:t>off a </a:t>
            </a:r>
            <a:r>
              <a:rPr sz="1200" spc="-10" dirty="0">
                <a:latin typeface="Trebuchet MS"/>
                <a:cs typeface="Trebuchet MS"/>
              </a:rPr>
              <a:t>giant cell reaction as previously </a:t>
            </a:r>
            <a:r>
              <a:rPr sz="1200" spc="-10" dirty="0" smtClean="0">
                <a:latin typeface="Trebuchet MS"/>
                <a:cs typeface="Trebuchet MS"/>
              </a:rPr>
              <a:t>discussed </a:t>
            </a:r>
            <a:r>
              <a:rPr sz="1200" spc="-10" dirty="0">
                <a:latin typeface="Trebuchet MS"/>
                <a:cs typeface="Trebuchet MS"/>
              </a:rPr>
              <a:t>(1). </a:t>
            </a:r>
            <a:r>
              <a:rPr sz="1200" spc="-5" dirty="0">
                <a:latin typeface="Trebuchet MS"/>
                <a:cs typeface="Trebuchet MS"/>
              </a:rPr>
              <a:t>Most </a:t>
            </a:r>
            <a:r>
              <a:rPr sz="1200" spc="-20" dirty="0">
                <a:latin typeface="Trebuchet MS"/>
                <a:cs typeface="Trebuchet MS"/>
              </a:rPr>
              <a:t>importantly, </a:t>
            </a:r>
            <a:r>
              <a:rPr sz="1200" spc="-10" dirty="0">
                <a:latin typeface="Trebuchet MS"/>
                <a:cs typeface="Trebuchet MS"/>
              </a:rPr>
              <a:t>the cells </a:t>
            </a:r>
            <a:r>
              <a:rPr sz="1200" spc="-5" dirty="0">
                <a:latin typeface="Trebuchet MS"/>
                <a:cs typeface="Trebuchet MS"/>
              </a:rPr>
              <a:t>must </a:t>
            </a:r>
            <a:r>
              <a:rPr sz="1200" spc="-10" dirty="0">
                <a:latin typeface="Trebuchet MS"/>
                <a:cs typeface="Trebuchet MS"/>
              </a:rPr>
              <a:t>be </a:t>
            </a:r>
            <a:r>
              <a:rPr sz="1200" spc="-5" dirty="0">
                <a:latin typeface="Trebuchet MS"/>
                <a:cs typeface="Trebuchet MS"/>
              </a:rPr>
              <a:t>confined </a:t>
            </a:r>
            <a:r>
              <a:rPr sz="1200" spc="-10" dirty="0">
                <a:latin typeface="Trebuchet MS"/>
                <a:cs typeface="Trebuchet MS"/>
              </a:rPr>
              <a:t>because  </a:t>
            </a:r>
            <a:r>
              <a:rPr sz="1200" spc="-5" dirty="0">
                <a:latin typeface="Trebuchet MS"/>
                <a:cs typeface="Trebuchet MS"/>
              </a:rPr>
              <a:t>of </a:t>
            </a:r>
            <a:r>
              <a:rPr sz="1200" spc="-10" dirty="0">
                <a:latin typeface="Trebuchet MS"/>
                <a:cs typeface="Trebuchet MS"/>
              </a:rPr>
              <a:t>the possibility </a:t>
            </a:r>
            <a:r>
              <a:rPr sz="1200" spc="-5" dirty="0">
                <a:latin typeface="Trebuchet MS"/>
                <a:cs typeface="Trebuchet MS"/>
              </a:rPr>
              <a:t>of malignant </a:t>
            </a:r>
            <a:r>
              <a:rPr sz="1200" spc="-10" dirty="0">
                <a:latin typeface="Trebuchet MS"/>
                <a:cs typeface="Trebuchet MS"/>
              </a:rPr>
              <a:t>transformation. </a:t>
            </a:r>
            <a:r>
              <a:rPr sz="1200" spc="-5" dirty="0">
                <a:latin typeface="Trebuchet MS"/>
                <a:cs typeface="Trebuchet MS"/>
              </a:rPr>
              <a:t>All soft </a:t>
            </a:r>
            <a:r>
              <a:rPr sz="1200" spc="-10" dirty="0">
                <a:latin typeface="Trebuchet MS"/>
                <a:cs typeface="Trebuchet MS"/>
              </a:rPr>
              <a:t>tissue </a:t>
            </a:r>
            <a:r>
              <a:rPr sz="1200" spc="-5" dirty="0">
                <a:latin typeface="Trebuchet MS"/>
                <a:cs typeface="Trebuchet MS"/>
              </a:rPr>
              <a:t>masses  removed should </a:t>
            </a:r>
            <a:r>
              <a:rPr sz="1200" spc="-10" dirty="0">
                <a:latin typeface="Trebuchet MS"/>
                <a:cs typeface="Trebuchet MS"/>
              </a:rPr>
              <a:t>be </a:t>
            </a:r>
            <a:r>
              <a:rPr sz="1200" spc="-5" dirty="0">
                <a:latin typeface="Trebuchet MS"/>
                <a:cs typeface="Trebuchet MS"/>
              </a:rPr>
              <a:t>sent </a:t>
            </a:r>
            <a:r>
              <a:rPr sz="1200" spc="-10" dirty="0">
                <a:latin typeface="Trebuchet MS"/>
                <a:cs typeface="Trebuchet MS"/>
              </a:rPr>
              <a:t>to pathology to </a:t>
            </a:r>
            <a:r>
              <a:rPr sz="1200" spc="-5" dirty="0">
                <a:latin typeface="Trebuchet MS"/>
                <a:cs typeface="Trebuchet MS"/>
              </a:rPr>
              <a:t>rule out</a:t>
            </a:r>
            <a:r>
              <a:rPr sz="1200" spc="25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malignancy.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37983" y="2454582"/>
            <a:ext cx="9618345" cy="45576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" algn="ctr">
              <a:lnSpc>
                <a:spcPct val="100000"/>
              </a:lnSpc>
            </a:pPr>
            <a:r>
              <a:rPr sz="1700" b="1" u="sng" spc="-10" dirty="0">
                <a:solidFill>
                  <a:srgbClr val="2C3E70"/>
                </a:solidFill>
                <a:latin typeface="Calibri"/>
                <a:cs typeface="Calibri"/>
              </a:rPr>
              <a:t>Case</a:t>
            </a:r>
            <a:r>
              <a:rPr sz="1700" b="1" u="sng" spc="-65" dirty="0">
                <a:solidFill>
                  <a:srgbClr val="2C3E70"/>
                </a:solidFill>
                <a:latin typeface="Calibri"/>
                <a:cs typeface="Calibri"/>
              </a:rPr>
              <a:t> </a:t>
            </a:r>
            <a:r>
              <a:rPr sz="1700" b="1" u="sng" spc="-15" dirty="0">
                <a:solidFill>
                  <a:srgbClr val="2C3E70"/>
                </a:solidFill>
                <a:latin typeface="Calibri"/>
                <a:cs typeface="Calibri"/>
              </a:rPr>
              <a:t>Report</a:t>
            </a:r>
            <a:endParaRPr sz="1700" dirty="0">
              <a:latin typeface="Calibri"/>
              <a:cs typeface="Calibri"/>
            </a:endParaRPr>
          </a:p>
          <a:p>
            <a:pPr marL="17145" marR="83820">
              <a:lnSpc>
                <a:spcPts val="1430"/>
              </a:lnSpc>
              <a:spcBef>
                <a:spcPts val="565"/>
              </a:spcBef>
            </a:pPr>
            <a:endParaRPr lang="en-US" sz="1200" spc="-5" dirty="0" smtClean="0">
              <a:latin typeface="Trebuchet MS"/>
              <a:cs typeface="Trebuchet MS"/>
            </a:endParaRPr>
          </a:p>
          <a:p>
            <a:pPr marL="17145" marR="83820">
              <a:lnSpc>
                <a:spcPts val="1430"/>
              </a:lnSpc>
              <a:spcBef>
                <a:spcPts val="565"/>
              </a:spcBef>
            </a:pPr>
            <a:r>
              <a:rPr sz="1300" spc="-5" dirty="0" smtClean="0">
                <a:latin typeface="Trebuchet MS"/>
                <a:cs typeface="Trebuchet MS"/>
              </a:rPr>
              <a:t>The </a:t>
            </a:r>
            <a:r>
              <a:rPr sz="1300" spc="-10" dirty="0">
                <a:latin typeface="Trebuchet MS"/>
                <a:cs typeface="Trebuchet MS"/>
              </a:rPr>
              <a:t>patient </a:t>
            </a:r>
            <a:r>
              <a:rPr sz="1300" spc="-5" dirty="0">
                <a:latin typeface="Trebuchet MS"/>
                <a:cs typeface="Trebuchet MS"/>
              </a:rPr>
              <a:t>is a </a:t>
            </a:r>
            <a:r>
              <a:rPr sz="1300" spc="-10" dirty="0">
                <a:latin typeface="Trebuchet MS"/>
                <a:cs typeface="Trebuchet MS"/>
              </a:rPr>
              <a:t>53 year </a:t>
            </a:r>
            <a:r>
              <a:rPr sz="1300" spc="-5" dirty="0">
                <a:latin typeface="Trebuchet MS"/>
                <a:cs typeface="Trebuchet MS"/>
              </a:rPr>
              <a:t>old female </a:t>
            </a:r>
            <a:r>
              <a:rPr sz="1300" spc="-10" dirty="0">
                <a:latin typeface="Trebuchet MS"/>
                <a:cs typeface="Trebuchet MS"/>
              </a:rPr>
              <a:t>with past medical </a:t>
            </a:r>
            <a:r>
              <a:rPr sz="1300" spc="-5" dirty="0">
                <a:latin typeface="Trebuchet MS"/>
                <a:cs typeface="Trebuchet MS"/>
              </a:rPr>
              <a:t>history significant </a:t>
            </a:r>
            <a:r>
              <a:rPr sz="1300" spc="-10" dirty="0">
                <a:latin typeface="Trebuchet MS"/>
                <a:cs typeface="Trebuchet MS"/>
              </a:rPr>
              <a:t>for </a:t>
            </a:r>
            <a:r>
              <a:rPr sz="1300" spc="-5" dirty="0">
                <a:latin typeface="Trebuchet MS"/>
                <a:cs typeface="Trebuchet MS"/>
              </a:rPr>
              <a:t>non-insulin </a:t>
            </a:r>
            <a:r>
              <a:rPr sz="1300" spc="-10" dirty="0">
                <a:latin typeface="Trebuchet MS"/>
                <a:cs typeface="Trebuchet MS"/>
              </a:rPr>
              <a:t>dependent diabetes mellitus, diverticulosis, HTN,  GERD, tobacco use </a:t>
            </a:r>
            <a:r>
              <a:rPr sz="1300" spc="-30" dirty="0">
                <a:latin typeface="Trebuchet MS"/>
                <a:cs typeface="Trebuchet MS"/>
              </a:rPr>
              <a:t>disorder, </a:t>
            </a:r>
            <a:r>
              <a:rPr sz="1300" spc="-10" dirty="0">
                <a:latin typeface="Trebuchet MS"/>
                <a:cs typeface="Trebuchet MS"/>
              </a:rPr>
              <a:t>fibromyalgia, chronic </a:t>
            </a:r>
            <a:r>
              <a:rPr sz="1300" spc="-5" dirty="0">
                <a:latin typeface="Trebuchet MS"/>
                <a:cs typeface="Trebuchet MS"/>
              </a:rPr>
              <a:t>low </a:t>
            </a:r>
            <a:r>
              <a:rPr sz="1300" spc="-10" dirty="0">
                <a:latin typeface="Trebuchet MS"/>
                <a:cs typeface="Trebuchet MS"/>
              </a:rPr>
              <a:t>back pain and generalized anxiety </a:t>
            </a:r>
            <a:r>
              <a:rPr sz="1300" spc="-30" dirty="0">
                <a:latin typeface="Trebuchet MS"/>
                <a:cs typeface="Trebuchet MS"/>
              </a:rPr>
              <a:t>disorder. </a:t>
            </a:r>
            <a:r>
              <a:rPr sz="1300" spc="-5" dirty="0">
                <a:latin typeface="Trebuchet MS"/>
                <a:cs typeface="Trebuchet MS"/>
              </a:rPr>
              <a:t>She </a:t>
            </a:r>
            <a:r>
              <a:rPr sz="1300" spc="-10" dirty="0">
                <a:latin typeface="Trebuchet MS"/>
                <a:cs typeface="Trebuchet MS"/>
              </a:rPr>
              <a:t>was referred to the attending  </a:t>
            </a:r>
            <a:r>
              <a:rPr sz="1300" spc="-15" dirty="0">
                <a:latin typeface="Trebuchet MS"/>
                <a:cs typeface="Trebuchet MS"/>
              </a:rPr>
              <a:t>physician’s </a:t>
            </a:r>
            <a:r>
              <a:rPr sz="1300" spc="-5" dirty="0">
                <a:latin typeface="Trebuchet MS"/>
                <a:cs typeface="Trebuchet MS"/>
              </a:rPr>
              <a:t>office for evaluation and possible excision of a painful plantar foot mass. The mass was insidious in onset and </a:t>
            </a:r>
            <a:r>
              <a:rPr sz="1300" spc="-10" dirty="0">
                <a:latin typeface="Trebuchet MS"/>
                <a:cs typeface="Trebuchet MS"/>
              </a:rPr>
              <a:t>per the patient  has been present </a:t>
            </a:r>
            <a:r>
              <a:rPr sz="1300" spc="-5" dirty="0">
                <a:latin typeface="Trebuchet MS"/>
                <a:cs typeface="Trebuchet MS"/>
              </a:rPr>
              <a:t>for several </a:t>
            </a:r>
            <a:r>
              <a:rPr sz="1300" spc="-10" dirty="0">
                <a:latin typeface="Trebuchet MS"/>
                <a:cs typeface="Trebuchet MS"/>
              </a:rPr>
              <a:t>years. </a:t>
            </a:r>
            <a:r>
              <a:rPr sz="1300" spc="-5" dirty="0">
                <a:latin typeface="Trebuchet MS"/>
                <a:cs typeface="Trebuchet MS"/>
              </a:rPr>
              <a:t>The </a:t>
            </a:r>
            <a:r>
              <a:rPr sz="1300" spc="-10" dirty="0">
                <a:latin typeface="Trebuchet MS"/>
                <a:cs typeface="Trebuchet MS"/>
              </a:rPr>
              <a:t>patient denies traumatic </a:t>
            </a:r>
            <a:r>
              <a:rPr sz="1300" spc="-5" dirty="0">
                <a:latin typeface="Trebuchet MS"/>
                <a:cs typeface="Trebuchet MS"/>
              </a:rPr>
              <a:t>onset </a:t>
            </a:r>
            <a:r>
              <a:rPr sz="1300" spc="-10" dirty="0">
                <a:latin typeface="Trebuchet MS"/>
                <a:cs typeface="Trebuchet MS"/>
              </a:rPr>
              <a:t>and </a:t>
            </a:r>
            <a:r>
              <a:rPr sz="1300" spc="-5" dirty="0">
                <a:latin typeface="Trebuchet MS"/>
                <a:cs typeface="Trebuchet MS"/>
              </a:rPr>
              <a:t>insists </a:t>
            </a:r>
            <a:r>
              <a:rPr sz="1300" spc="-10" dirty="0">
                <a:latin typeface="Trebuchet MS"/>
                <a:cs typeface="Trebuchet MS"/>
              </a:rPr>
              <a:t>that </a:t>
            </a:r>
            <a:r>
              <a:rPr sz="1300" spc="-5" dirty="0">
                <a:latin typeface="Trebuchet MS"/>
                <a:cs typeface="Trebuchet MS"/>
              </a:rPr>
              <a:t>she </a:t>
            </a:r>
            <a:r>
              <a:rPr sz="1300" spc="-10" dirty="0">
                <a:latin typeface="Trebuchet MS"/>
                <a:cs typeface="Trebuchet MS"/>
              </a:rPr>
              <a:t>has noticed </a:t>
            </a:r>
            <a:r>
              <a:rPr sz="1300" spc="-5" dirty="0">
                <a:latin typeface="Trebuchet MS"/>
                <a:cs typeface="Trebuchet MS"/>
              </a:rPr>
              <a:t>a </a:t>
            </a:r>
            <a:r>
              <a:rPr sz="1300" spc="-10" dirty="0">
                <a:latin typeface="Trebuchet MS"/>
                <a:cs typeface="Trebuchet MS"/>
              </a:rPr>
              <a:t>recent increase in </a:t>
            </a:r>
            <a:r>
              <a:rPr sz="1300" spc="-5" dirty="0">
                <a:latin typeface="Trebuchet MS"/>
                <a:cs typeface="Trebuchet MS"/>
              </a:rPr>
              <a:t>size </a:t>
            </a:r>
            <a:r>
              <a:rPr sz="1300" spc="-10" dirty="0">
                <a:latin typeface="Trebuchet MS"/>
                <a:cs typeface="Trebuchet MS"/>
              </a:rPr>
              <a:t>and pain  impacting her ability to perform activities </a:t>
            </a:r>
            <a:r>
              <a:rPr sz="1300" spc="-5" dirty="0">
                <a:latin typeface="Trebuchet MS"/>
                <a:cs typeface="Trebuchet MS"/>
              </a:rPr>
              <a:t>of </a:t>
            </a:r>
            <a:r>
              <a:rPr sz="1300" spc="-10" dirty="0">
                <a:latin typeface="Trebuchet MS"/>
                <a:cs typeface="Trebuchet MS"/>
              </a:rPr>
              <a:t>daily </a:t>
            </a:r>
            <a:r>
              <a:rPr sz="1300" spc="-5" dirty="0">
                <a:latin typeface="Trebuchet MS"/>
                <a:cs typeface="Trebuchet MS"/>
              </a:rPr>
              <a:t>living. </a:t>
            </a:r>
            <a:r>
              <a:rPr sz="1300" spc="-10" dirty="0">
                <a:latin typeface="Trebuchet MS"/>
                <a:cs typeface="Trebuchet MS"/>
              </a:rPr>
              <a:t>Clinically there was an appreciable protrusion in the area </a:t>
            </a:r>
            <a:r>
              <a:rPr sz="1300" spc="-5" dirty="0">
                <a:latin typeface="Trebuchet MS"/>
                <a:cs typeface="Trebuchet MS"/>
              </a:rPr>
              <a:t>of the plantar left 3</a:t>
            </a:r>
            <a:r>
              <a:rPr sz="1300" spc="-7" baseline="24305" dirty="0">
                <a:latin typeface="Trebuchet MS"/>
                <a:cs typeface="Trebuchet MS"/>
              </a:rPr>
              <a:t>rd  </a:t>
            </a:r>
            <a:r>
              <a:rPr sz="1300" spc="-10" dirty="0">
                <a:latin typeface="Trebuchet MS"/>
                <a:cs typeface="Trebuchet MS"/>
              </a:rPr>
              <a:t>intermetatarsal </a:t>
            </a:r>
            <a:r>
              <a:rPr sz="1300" spc="-5" dirty="0">
                <a:latin typeface="Trebuchet MS"/>
                <a:cs typeface="Trebuchet MS"/>
              </a:rPr>
              <a:t>space measuring </a:t>
            </a:r>
            <a:r>
              <a:rPr sz="1300" spc="-10" dirty="0">
                <a:latin typeface="Trebuchet MS"/>
                <a:cs typeface="Trebuchet MS"/>
              </a:rPr>
              <a:t>1.8cm by 2.4cm by 0.5cm which was </a:t>
            </a:r>
            <a:r>
              <a:rPr sz="1300" spc="-5" dirty="0">
                <a:latin typeface="Trebuchet MS"/>
                <a:cs typeface="Trebuchet MS"/>
              </a:rPr>
              <a:t>firm </a:t>
            </a:r>
            <a:r>
              <a:rPr sz="1300" spc="-10" dirty="0">
                <a:latin typeface="Trebuchet MS"/>
                <a:cs typeface="Trebuchet MS"/>
              </a:rPr>
              <a:t>with palpation and painful to direct pressure. (Figure 1</a:t>
            </a:r>
            <a:r>
              <a:rPr sz="1300" spc="-10" dirty="0" smtClean="0">
                <a:latin typeface="Trebuchet MS"/>
                <a:cs typeface="Trebuchet MS"/>
              </a:rPr>
              <a:t>)</a:t>
            </a:r>
            <a:endParaRPr lang="en-US" sz="1300" spc="-10" dirty="0" smtClean="0">
              <a:latin typeface="Trebuchet MS"/>
              <a:cs typeface="Trebuchet MS"/>
            </a:endParaRPr>
          </a:p>
          <a:p>
            <a:pPr marL="17145" marR="83820">
              <a:lnSpc>
                <a:spcPts val="1430"/>
              </a:lnSpc>
              <a:spcBef>
                <a:spcPts val="565"/>
              </a:spcBef>
            </a:pPr>
            <a:endParaRPr lang="en-US" sz="1300" spc="-10" dirty="0" smtClean="0">
              <a:latin typeface="Trebuchet MS"/>
              <a:cs typeface="Trebuchet MS"/>
            </a:endParaRPr>
          </a:p>
          <a:p>
            <a:pPr marL="17145" marR="83820">
              <a:lnSpc>
                <a:spcPts val="1430"/>
              </a:lnSpc>
              <a:spcBef>
                <a:spcPts val="565"/>
              </a:spcBef>
            </a:pPr>
            <a:r>
              <a:rPr sz="1300" spc="-10" dirty="0" smtClean="0">
                <a:latin typeface="Trebuchet MS"/>
                <a:cs typeface="Trebuchet MS"/>
              </a:rPr>
              <a:t>No </a:t>
            </a:r>
            <a:r>
              <a:rPr sz="1300" spc="-10" dirty="0">
                <a:latin typeface="Trebuchet MS"/>
                <a:cs typeface="Trebuchet MS"/>
              </a:rPr>
              <a:t>frank fracture dislocations </a:t>
            </a:r>
            <a:r>
              <a:rPr sz="1300" spc="-5" dirty="0">
                <a:latin typeface="Trebuchet MS"/>
                <a:cs typeface="Trebuchet MS"/>
              </a:rPr>
              <a:t>or </a:t>
            </a:r>
            <a:r>
              <a:rPr sz="1300" spc="-10" dirty="0">
                <a:latin typeface="Trebuchet MS"/>
                <a:cs typeface="Trebuchet MS"/>
              </a:rPr>
              <a:t>abnormalities were present </a:t>
            </a:r>
            <a:r>
              <a:rPr sz="1300" spc="-5" dirty="0">
                <a:latin typeface="Trebuchet MS"/>
                <a:cs typeface="Trebuchet MS"/>
              </a:rPr>
              <a:t>on </a:t>
            </a:r>
            <a:r>
              <a:rPr sz="1300" spc="-10" dirty="0">
                <a:latin typeface="Trebuchet MS"/>
                <a:cs typeface="Trebuchet MS"/>
              </a:rPr>
              <a:t>plain </a:t>
            </a:r>
            <a:r>
              <a:rPr sz="1300" spc="-5" dirty="0">
                <a:latin typeface="Trebuchet MS"/>
                <a:cs typeface="Trebuchet MS"/>
              </a:rPr>
              <a:t>film </a:t>
            </a:r>
            <a:r>
              <a:rPr sz="1300" spc="-10" dirty="0">
                <a:latin typeface="Trebuchet MS"/>
                <a:cs typeface="Trebuchet MS"/>
              </a:rPr>
              <a:t>radiographs. </a:t>
            </a:r>
            <a:r>
              <a:rPr sz="1300" spc="-5" dirty="0">
                <a:latin typeface="Trebuchet MS"/>
                <a:cs typeface="Trebuchet MS"/>
              </a:rPr>
              <a:t>An </a:t>
            </a:r>
            <a:r>
              <a:rPr sz="1300" spc="-10" dirty="0">
                <a:latin typeface="Trebuchet MS"/>
                <a:cs typeface="Trebuchet MS"/>
              </a:rPr>
              <a:t>MRI </a:t>
            </a:r>
            <a:r>
              <a:rPr sz="1300" spc="-5" dirty="0">
                <a:latin typeface="Trebuchet MS"/>
                <a:cs typeface="Trebuchet MS"/>
              </a:rPr>
              <a:t>of </a:t>
            </a:r>
            <a:r>
              <a:rPr sz="1300" spc="-10" dirty="0">
                <a:latin typeface="Trebuchet MS"/>
                <a:cs typeface="Trebuchet MS"/>
              </a:rPr>
              <a:t>the left </a:t>
            </a:r>
            <a:r>
              <a:rPr sz="1300" spc="-5" dirty="0">
                <a:latin typeface="Trebuchet MS"/>
                <a:cs typeface="Trebuchet MS"/>
              </a:rPr>
              <a:t>foot </a:t>
            </a:r>
            <a:r>
              <a:rPr sz="1300" spc="-10" dirty="0">
                <a:latin typeface="Trebuchet MS"/>
                <a:cs typeface="Trebuchet MS"/>
              </a:rPr>
              <a:t>with and </a:t>
            </a:r>
            <a:r>
              <a:rPr sz="1300" spc="-5" dirty="0">
                <a:latin typeface="Trebuchet MS"/>
                <a:cs typeface="Trebuchet MS"/>
              </a:rPr>
              <a:t>without </a:t>
            </a:r>
            <a:r>
              <a:rPr sz="1300" spc="-10" dirty="0">
                <a:latin typeface="Trebuchet MS"/>
                <a:cs typeface="Trebuchet MS"/>
              </a:rPr>
              <a:t>contrast was  </a:t>
            </a:r>
            <a:r>
              <a:rPr sz="1300" spc="-5" dirty="0">
                <a:latin typeface="Trebuchet MS"/>
                <a:cs typeface="Trebuchet MS"/>
              </a:rPr>
              <a:t>obtained </a:t>
            </a:r>
            <a:r>
              <a:rPr sz="1300" spc="-10" dirty="0">
                <a:latin typeface="Trebuchet MS"/>
                <a:cs typeface="Trebuchet MS"/>
              </a:rPr>
              <a:t>which </a:t>
            </a:r>
            <a:r>
              <a:rPr sz="1300" spc="-5" dirty="0">
                <a:latin typeface="Trebuchet MS"/>
                <a:cs typeface="Trebuchet MS"/>
              </a:rPr>
              <a:t>showed a soft </a:t>
            </a:r>
            <a:r>
              <a:rPr sz="1300" spc="-10" dirty="0">
                <a:latin typeface="Trebuchet MS"/>
                <a:cs typeface="Trebuchet MS"/>
              </a:rPr>
              <a:t>tissue mass along the plantar aspect </a:t>
            </a:r>
            <a:r>
              <a:rPr sz="1300" spc="-5" dirty="0">
                <a:latin typeface="Trebuchet MS"/>
                <a:cs typeface="Trebuchet MS"/>
              </a:rPr>
              <a:t>of </a:t>
            </a:r>
            <a:r>
              <a:rPr sz="1300" spc="-10" dirty="0">
                <a:latin typeface="Trebuchet MS"/>
                <a:cs typeface="Trebuchet MS"/>
              </a:rPr>
              <a:t>the </a:t>
            </a:r>
            <a:r>
              <a:rPr sz="1300" spc="-5" dirty="0">
                <a:latin typeface="Trebuchet MS"/>
                <a:cs typeface="Trebuchet MS"/>
              </a:rPr>
              <a:t>left 3</a:t>
            </a:r>
            <a:r>
              <a:rPr sz="1300" spc="-7" baseline="24305" dirty="0">
                <a:latin typeface="Trebuchet MS"/>
                <a:cs typeface="Trebuchet MS"/>
              </a:rPr>
              <a:t>rd </a:t>
            </a:r>
            <a:r>
              <a:rPr sz="1300" spc="-10" dirty="0">
                <a:latin typeface="Trebuchet MS"/>
                <a:cs typeface="Trebuchet MS"/>
              </a:rPr>
              <a:t>intermetatarsal </a:t>
            </a:r>
            <a:r>
              <a:rPr sz="1300" spc="-5" dirty="0">
                <a:latin typeface="Trebuchet MS"/>
                <a:cs typeface="Trebuchet MS"/>
              </a:rPr>
              <a:t>space measuring </a:t>
            </a:r>
            <a:r>
              <a:rPr sz="1300" spc="-10" dirty="0">
                <a:latin typeface="Trebuchet MS"/>
                <a:cs typeface="Trebuchet MS"/>
              </a:rPr>
              <a:t>approximately </a:t>
            </a:r>
            <a:r>
              <a:rPr sz="1300" spc="-5" dirty="0">
                <a:latin typeface="Trebuchet MS"/>
                <a:cs typeface="Trebuchet MS"/>
              </a:rPr>
              <a:t>2.4 </a:t>
            </a:r>
            <a:r>
              <a:rPr sz="1300" spc="-10" dirty="0">
                <a:latin typeface="Trebuchet MS"/>
                <a:cs typeface="Trebuchet MS"/>
              </a:rPr>
              <a:t>cm in  craniocaudal dimension, </a:t>
            </a:r>
            <a:r>
              <a:rPr sz="1300" spc="-5" dirty="0">
                <a:latin typeface="Trebuchet MS"/>
                <a:cs typeface="Trebuchet MS"/>
              </a:rPr>
              <a:t>1.7 </a:t>
            </a:r>
            <a:r>
              <a:rPr sz="1300" spc="-10" dirty="0">
                <a:latin typeface="Trebuchet MS"/>
                <a:cs typeface="Trebuchet MS"/>
              </a:rPr>
              <a:t>cm in the transverse dimension and 1.9 cm in the </a:t>
            </a:r>
            <a:r>
              <a:rPr sz="1300" spc="-5" dirty="0">
                <a:latin typeface="Trebuchet MS"/>
                <a:cs typeface="Trebuchet MS"/>
              </a:rPr>
              <a:t>AP </a:t>
            </a:r>
            <a:r>
              <a:rPr sz="1300" spc="-10" dirty="0">
                <a:latin typeface="Trebuchet MS"/>
                <a:cs typeface="Trebuchet MS"/>
              </a:rPr>
              <a:t>dimension. </a:t>
            </a:r>
            <a:r>
              <a:rPr sz="1300" spc="-5" dirty="0">
                <a:latin typeface="Trebuchet MS"/>
                <a:cs typeface="Trebuchet MS"/>
              </a:rPr>
              <a:t>The lesion </a:t>
            </a:r>
            <a:r>
              <a:rPr sz="1300" spc="-10" dirty="0">
                <a:latin typeface="Trebuchet MS"/>
                <a:cs typeface="Trebuchet MS"/>
              </a:rPr>
              <a:t>was isointense to muscle on the </a:t>
            </a:r>
            <a:r>
              <a:rPr sz="1300" spc="-5" dirty="0">
                <a:latin typeface="Trebuchet MS"/>
                <a:cs typeface="Trebuchet MS"/>
              </a:rPr>
              <a:t>T1  </a:t>
            </a:r>
            <a:r>
              <a:rPr sz="1300" spc="-10" dirty="0">
                <a:latin typeface="Trebuchet MS"/>
                <a:cs typeface="Trebuchet MS"/>
              </a:rPr>
              <a:t>weighted images and </a:t>
            </a:r>
            <a:r>
              <a:rPr sz="1300" spc="-5" dirty="0">
                <a:latin typeface="Trebuchet MS"/>
                <a:cs typeface="Trebuchet MS"/>
              </a:rPr>
              <a:t>showed mild-to-moderate </a:t>
            </a:r>
            <a:r>
              <a:rPr sz="1300" spc="-10" dirty="0">
                <a:latin typeface="Trebuchet MS"/>
                <a:cs typeface="Trebuchet MS"/>
              </a:rPr>
              <a:t>hyperintensity </a:t>
            </a:r>
            <a:r>
              <a:rPr sz="1300" spc="-5" dirty="0">
                <a:latin typeface="Trebuchet MS"/>
                <a:cs typeface="Trebuchet MS"/>
              </a:rPr>
              <a:t>on </a:t>
            </a:r>
            <a:r>
              <a:rPr sz="1300" spc="-10" dirty="0">
                <a:latin typeface="Trebuchet MS"/>
                <a:cs typeface="Trebuchet MS"/>
              </a:rPr>
              <a:t>the </a:t>
            </a:r>
            <a:r>
              <a:rPr sz="1300" spc="-5" dirty="0">
                <a:latin typeface="Trebuchet MS"/>
                <a:cs typeface="Trebuchet MS"/>
              </a:rPr>
              <a:t>fluid </a:t>
            </a:r>
            <a:r>
              <a:rPr sz="1300" spc="-10" dirty="0">
                <a:latin typeface="Trebuchet MS"/>
                <a:cs typeface="Trebuchet MS"/>
              </a:rPr>
              <a:t>sensitive </a:t>
            </a:r>
            <a:r>
              <a:rPr sz="1300" spc="-5" dirty="0" smtClean="0">
                <a:latin typeface="Trebuchet MS"/>
                <a:cs typeface="Trebuchet MS"/>
              </a:rPr>
              <a:t>sequences</a:t>
            </a:r>
            <a:r>
              <a:rPr lang="en-US" sz="1300" spc="-5" dirty="0" smtClean="0">
                <a:latin typeface="Trebuchet MS"/>
                <a:cs typeface="Trebuchet MS"/>
              </a:rPr>
              <a:t>.</a:t>
            </a:r>
          </a:p>
          <a:p>
            <a:pPr marL="17145" marR="83820">
              <a:lnSpc>
                <a:spcPts val="1430"/>
              </a:lnSpc>
              <a:spcBef>
                <a:spcPts val="565"/>
              </a:spcBef>
            </a:pPr>
            <a:endParaRPr sz="1300" dirty="0">
              <a:latin typeface="Trebuchet MS"/>
              <a:cs typeface="Trebuchet MS"/>
            </a:endParaRPr>
          </a:p>
          <a:p>
            <a:pPr marL="17145" marR="24130">
              <a:lnSpc>
                <a:spcPts val="1430"/>
              </a:lnSpc>
              <a:spcBef>
                <a:spcPts val="680"/>
              </a:spcBef>
            </a:pPr>
            <a:r>
              <a:rPr sz="1300" spc="-5" dirty="0">
                <a:latin typeface="Trebuchet MS"/>
                <a:cs typeface="Trebuchet MS"/>
              </a:rPr>
              <a:t>After </a:t>
            </a:r>
            <a:r>
              <a:rPr sz="1300" spc="-10" dirty="0">
                <a:latin typeface="Trebuchet MS"/>
                <a:cs typeface="Trebuchet MS"/>
              </a:rPr>
              <a:t>thorough discussion with the patient </a:t>
            </a:r>
            <a:r>
              <a:rPr sz="1300" spc="-5" dirty="0">
                <a:latin typeface="Trebuchet MS"/>
                <a:cs typeface="Trebuchet MS"/>
              </a:rPr>
              <a:t>she </a:t>
            </a:r>
            <a:r>
              <a:rPr sz="1300" spc="-10" dirty="0">
                <a:latin typeface="Trebuchet MS"/>
                <a:cs typeface="Trebuchet MS"/>
              </a:rPr>
              <a:t>elected to pursue </a:t>
            </a:r>
            <a:r>
              <a:rPr sz="1300" spc="-5" dirty="0">
                <a:latin typeface="Trebuchet MS"/>
                <a:cs typeface="Trebuchet MS"/>
              </a:rPr>
              <a:t>surgical </a:t>
            </a:r>
            <a:r>
              <a:rPr sz="1300" spc="-10" dirty="0">
                <a:latin typeface="Trebuchet MS"/>
                <a:cs typeface="Trebuchet MS"/>
              </a:rPr>
              <a:t>removal </a:t>
            </a:r>
            <a:r>
              <a:rPr sz="1300" spc="-5" dirty="0">
                <a:latin typeface="Trebuchet MS"/>
                <a:cs typeface="Trebuchet MS"/>
              </a:rPr>
              <a:t>of </a:t>
            </a:r>
            <a:r>
              <a:rPr sz="1300" spc="-10" dirty="0">
                <a:latin typeface="Trebuchet MS"/>
                <a:cs typeface="Trebuchet MS"/>
              </a:rPr>
              <a:t>the mass and understood the potential </a:t>
            </a:r>
            <a:r>
              <a:rPr sz="1300" spc="-5" dirty="0">
                <a:latin typeface="Trebuchet MS"/>
                <a:cs typeface="Trebuchet MS"/>
              </a:rPr>
              <a:t>need for flap  </a:t>
            </a:r>
            <a:r>
              <a:rPr sz="1300" spc="-10" dirty="0">
                <a:latin typeface="Trebuchet MS"/>
                <a:cs typeface="Trebuchet MS"/>
              </a:rPr>
              <a:t>closure requiring her to discontinue smoking peri-operatively </a:t>
            </a:r>
            <a:r>
              <a:rPr sz="1300" spc="-5" dirty="0">
                <a:latin typeface="Trebuchet MS"/>
                <a:cs typeface="Trebuchet MS"/>
              </a:rPr>
              <a:t>for </a:t>
            </a:r>
            <a:r>
              <a:rPr sz="1300" spc="-10" dirty="0">
                <a:latin typeface="Trebuchet MS"/>
                <a:cs typeface="Trebuchet MS"/>
              </a:rPr>
              <a:t>the </a:t>
            </a:r>
            <a:r>
              <a:rPr sz="1300" spc="-5" dirty="0">
                <a:latin typeface="Trebuchet MS"/>
                <a:cs typeface="Trebuchet MS"/>
              </a:rPr>
              <a:t>purpose </a:t>
            </a:r>
            <a:r>
              <a:rPr sz="1300" spc="-10" dirty="0">
                <a:latin typeface="Trebuchet MS"/>
                <a:cs typeface="Trebuchet MS"/>
              </a:rPr>
              <a:t>of wound </a:t>
            </a:r>
            <a:r>
              <a:rPr sz="1300" spc="-10" dirty="0" smtClean="0">
                <a:latin typeface="Trebuchet MS"/>
                <a:cs typeface="Trebuchet MS"/>
              </a:rPr>
              <a:t>healing</a:t>
            </a:r>
            <a:r>
              <a:rPr lang="en-US" sz="1300" spc="-10" dirty="0" smtClean="0">
                <a:latin typeface="Trebuchet MS"/>
                <a:cs typeface="Trebuchet MS"/>
              </a:rPr>
              <a:t> and vascular studies were within normal limits. </a:t>
            </a:r>
            <a:r>
              <a:rPr sz="1300" spc="-5" dirty="0" smtClean="0">
                <a:latin typeface="Trebuchet MS"/>
                <a:cs typeface="Trebuchet MS"/>
              </a:rPr>
              <a:t>The </a:t>
            </a:r>
            <a:r>
              <a:rPr sz="1300" spc="-10" dirty="0">
                <a:latin typeface="Trebuchet MS"/>
                <a:cs typeface="Trebuchet MS"/>
              </a:rPr>
              <a:t>patient was </a:t>
            </a:r>
            <a:r>
              <a:rPr sz="1300" spc="-5" dirty="0">
                <a:latin typeface="Trebuchet MS"/>
                <a:cs typeface="Trebuchet MS"/>
              </a:rPr>
              <a:t>evaluated </a:t>
            </a:r>
            <a:r>
              <a:rPr sz="1300" spc="-10" dirty="0">
                <a:latin typeface="Trebuchet MS"/>
                <a:cs typeface="Trebuchet MS"/>
              </a:rPr>
              <a:t>by her </a:t>
            </a:r>
            <a:r>
              <a:rPr sz="1300" spc="-5" dirty="0">
                <a:latin typeface="Trebuchet MS"/>
                <a:cs typeface="Trebuchet MS"/>
              </a:rPr>
              <a:t>PCP </a:t>
            </a:r>
            <a:r>
              <a:rPr sz="1300" spc="-10" dirty="0">
                <a:latin typeface="Trebuchet MS"/>
                <a:cs typeface="Trebuchet MS"/>
              </a:rPr>
              <a:t>and </a:t>
            </a:r>
            <a:r>
              <a:rPr sz="1300" spc="-5" dirty="0">
                <a:latin typeface="Trebuchet MS"/>
                <a:cs typeface="Trebuchet MS"/>
              </a:rPr>
              <a:t>felt </a:t>
            </a:r>
            <a:r>
              <a:rPr sz="1300" spc="-10" dirty="0">
                <a:latin typeface="Trebuchet MS"/>
                <a:cs typeface="Trebuchet MS"/>
              </a:rPr>
              <a:t>to be an acceptable </a:t>
            </a:r>
            <a:r>
              <a:rPr sz="1300" spc="-5" dirty="0">
                <a:latin typeface="Trebuchet MS"/>
                <a:cs typeface="Trebuchet MS"/>
              </a:rPr>
              <a:t>risk for surgical </a:t>
            </a:r>
            <a:r>
              <a:rPr sz="1300" spc="-10" dirty="0">
                <a:latin typeface="Trebuchet MS"/>
                <a:cs typeface="Trebuchet MS"/>
              </a:rPr>
              <a:t>intervention with </a:t>
            </a:r>
            <a:r>
              <a:rPr sz="1300" spc="-5" dirty="0">
                <a:latin typeface="Trebuchet MS"/>
                <a:cs typeface="Trebuchet MS"/>
              </a:rPr>
              <a:t>her </a:t>
            </a:r>
            <a:r>
              <a:rPr sz="1300" spc="-10" dirty="0">
                <a:latin typeface="Trebuchet MS"/>
                <a:cs typeface="Trebuchet MS"/>
              </a:rPr>
              <a:t>most recent  HA1c being</a:t>
            </a:r>
            <a:r>
              <a:rPr sz="1300" spc="-75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6.0.</a:t>
            </a:r>
            <a:endParaRPr sz="1300" dirty="0">
              <a:latin typeface="Trebuchet MS"/>
              <a:cs typeface="Trebuchet MS"/>
            </a:endParaRPr>
          </a:p>
          <a:p>
            <a:pPr marL="60325" algn="ctr">
              <a:lnSpc>
                <a:spcPts val="1560"/>
              </a:lnSpc>
            </a:pPr>
            <a:endParaRPr lang="en-US" sz="1700" b="1" u="sng" spc="-15" dirty="0" smtClean="0">
              <a:solidFill>
                <a:srgbClr val="2C3E70"/>
              </a:solidFill>
              <a:latin typeface="Calibri"/>
              <a:cs typeface="Calibri"/>
            </a:endParaRPr>
          </a:p>
          <a:p>
            <a:pPr marL="60325" algn="ctr">
              <a:lnSpc>
                <a:spcPts val="1560"/>
              </a:lnSpc>
            </a:pPr>
            <a:r>
              <a:rPr sz="1700" b="1" u="sng" spc="-15" dirty="0" smtClean="0">
                <a:solidFill>
                  <a:srgbClr val="2C3E70"/>
                </a:solidFill>
                <a:latin typeface="Calibri"/>
                <a:cs typeface="Calibri"/>
              </a:rPr>
              <a:t>Operative</a:t>
            </a:r>
            <a:r>
              <a:rPr sz="1700" b="1" u="sng" spc="-70" dirty="0" smtClean="0">
                <a:solidFill>
                  <a:srgbClr val="2C3E70"/>
                </a:solidFill>
                <a:latin typeface="Calibri"/>
                <a:cs typeface="Calibri"/>
              </a:rPr>
              <a:t> </a:t>
            </a:r>
            <a:r>
              <a:rPr sz="1700" b="1" u="sng" spc="-25" dirty="0" smtClean="0">
                <a:solidFill>
                  <a:srgbClr val="2C3E70"/>
                </a:solidFill>
                <a:latin typeface="Calibri"/>
                <a:cs typeface="Calibri"/>
              </a:rPr>
              <a:t>Technique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20810" y="11626102"/>
            <a:ext cx="9448800" cy="2423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02870">
              <a:lnSpc>
                <a:spcPts val="1430"/>
              </a:lnSpc>
              <a:tabLst>
                <a:tab pos="2590800" algn="l"/>
              </a:tabLst>
            </a:pPr>
            <a:r>
              <a:rPr lang="en-US" sz="1300" spc="-5" dirty="0" smtClean="0">
                <a:latin typeface="Trebuchet MS"/>
                <a:cs typeface="Trebuchet MS"/>
              </a:rPr>
              <a:t>The </a:t>
            </a:r>
            <a:r>
              <a:rPr lang="en-US" sz="1300" spc="-10" dirty="0" smtClean="0">
                <a:latin typeface="Trebuchet MS"/>
                <a:cs typeface="Trebuchet MS"/>
              </a:rPr>
              <a:t>patient was discharged to </a:t>
            </a:r>
            <a:r>
              <a:rPr lang="en-US" sz="1300" spc="-5" dirty="0" smtClean="0">
                <a:latin typeface="Trebuchet MS"/>
                <a:cs typeface="Trebuchet MS"/>
              </a:rPr>
              <a:t>home </a:t>
            </a:r>
            <a:r>
              <a:rPr lang="en-US" sz="1300" spc="-10" dirty="0" smtClean="0">
                <a:latin typeface="Trebuchet MS"/>
                <a:cs typeface="Trebuchet MS"/>
              </a:rPr>
              <a:t>per </a:t>
            </a:r>
            <a:r>
              <a:rPr lang="en-US" sz="1300" spc="-40" dirty="0" smtClean="0">
                <a:latin typeface="Trebuchet MS"/>
                <a:cs typeface="Trebuchet MS"/>
              </a:rPr>
              <a:t>PACU </a:t>
            </a:r>
            <a:r>
              <a:rPr lang="en-US" sz="1300" spc="-10" dirty="0" smtClean="0">
                <a:latin typeface="Trebuchet MS"/>
                <a:cs typeface="Trebuchet MS"/>
              </a:rPr>
              <a:t>protocol. </a:t>
            </a:r>
            <a:r>
              <a:rPr lang="en-US" sz="1300" spc="-5" dirty="0" smtClean="0">
                <a:latin typeface="Trebuchet MS"/>
                <a:cs typeface="Trebuchet MS"/>
              </a:rPr>
              <a:t>She </a:t>
            </a:r>
            <a:r>
              <a:rPr lang="en-US" sz="1300" spc="-10" dirty="0" smtClean="0">
                <a:latin typeface="Trebuchet MS"/>
                <a:cs typeface="Trebuchet MS"/>
              </a:rPr>
              <a:t>was </a:t>
            </a:r>
            <a:r>
              <a:rPr lang="en-US" sz="1300" spc="-5" dirty="0" smtClean="0">
                <a:latin typeface="Trebuchet MS"/>
                <a:cs typeface="Trebuchet MS"/>
              </a:rPr>
              <a:t>given </a:t>
            </a:r>
            <a:r>
              <a:rPr lang="en-US" sz="1300" spc="-10" dirty="0" smtClean="0">
                <a:latin typeface="Trebuchet MS"/>
                <a:cs typeface="Trebuchet MS"/>
              </a:rPr>
              <a:t>prescriptions </a:t>
            </a:r>
            <a:r>
              <a:rPr lang="en-US" sz="1300" spc="-5" dirty="0" smtClean="0">
                <a:latin typeface="Trebuchet MS"/>
                <a:cs typeface="Trebuchet MS"/>
              </a:rPr>
              <a:t>for </a:t>
            </a:r>
            <a:r>
              <a:rPr lang="en-US" sz="1300" spc="-10" dirty="0" smtClean="0">
                <a:latin typeface="Trebuchet MS"/>
                <a:cs typeface="Trebuchet MS"/>
              </a:rPr>
              <a:t>oral antibiotics, opioids, and VTE </a:t>
            </a:r>
            <a:r>
              <a:rPr lang="en-US" sz="1300" spc="-5" dirty="0" smtClean="0">
                <a:latin typeface="Trebuchet MS"/>
                <a:cs typeface="Trebuchet MS"/>
              </a:rPr>
              <a:t>prophylaxis </a:t>
            </a:r>
            <a:r>
              <a:rPr lang="en-US" sz="1300" spc="-10" dirty="0" smtClean="0">
                <a:latin typeface="Trebuchet MS"/>
                <a:cs typeface="Trebuchet MS"/>
              </a:rPr>
              <a:t>with  </a:t>
            </a:r>
            <a:r>
              <a:rPr lang="en-US" sz="1300" spc="-10" dirty="0" err="1" smtClean="0">
                <a:latin typeface="Trebuchet MS"/>
                <a:cs typeface="Trebuchet MS"/>
              </a:rPr>
              <a:t>Lovenox</a:t>
            </a:r>
            <a:r>
              <a:rPr lang="en-US" sz="1300" spc="-10" dirty="0" smtClean="0">
                <a:latin typeface="Trebuchet MS"/>
                <a:cs typeface="Trebuchet MS"/>
              </a:rPr>
              <a:t>. </a:t>
            </a:r>
            <a:r>
              <a:rPr lang="en-US" sz="1300" spc="-5" dirty="0" smtClean="0">
                <a:latin typeface="Trebuchet MS"/>
                <a:cs typeface="Trebuchet MS"/>
              </a:rPr>
              <a:t>She </a:t>
            </a:r>
            <a:r>
              <a:rPr lang="en-US" sz="1300" spc="-10" dirty="0" smtClean="0">
                <a:latin typeface="Trebuchet MS"/>
                <a:cs typeface="Trebuchet MS"/>
              </a:rPr>
              <a:t>remained </a:t>
            </a:r>
            <a:r>
              <a:rPr lang="en-US" sz="1300" spc="-5" dirty="0" smtClean="0">
                <a:latin typeface="Trebuchet MS"/>
                <a:cs typeface="Trebuchet MS"/>
              </a:rPr>
              <a:t>strictly </a:t>
            </a:r>
            <a:r>
              <a:rPr lang="en-US" sz="1300" spc="-10" dirty="0" smtClean="0">
                <a:latin typeface="Trebuchet MS"/>
                <a:cs typeface="Trebuchet MS"/>
              </a:rPr>
              <a:t>non-weight bearing to the </a:t>
            </a:r>
            <a:r>
              <a:rPr lang="en-US" sz="1300" spc="-5" dirty="0" smtClean="0">
                <a:latin typeface="Trebuchet MS"/>
                <a:cs typeface="Trebuchet MS"/>
              </a:rPr>
              <a:t>left foot for 6 </a:t>
            </a:r>
            <a:r>
              <a:rPr lang="en-US" sz="1300" spc="-10" dirty="0" smtClean="0">
                <a:latin typeface="Trebuchet MS"/>
                <a:cs typeface="Trebuchet MS"/>
              </a:rPr>
              <a:t>weeks.  </a:t>
            </a:r>
            <a:r>
              <a:rPr lang="en-US" sz="1300" spc="-5" dirty="0" smtClean="0">
                <a:latin typeface="Trebuchet MS"/>
                <a:cs typeface="Trebuchet MS"/>
              </a:rPr>
              <a:t>Stitches </a:t>
            </a:r>
            <a:r>
              <a:rPr lang="en-US" sz="1300" spc="-10" dirty="0" smtClean="0">
                <a:latin typeface="Trebuchet MS"/>
                <a:cs typeface="Trebuchet MS"/>
              </a:rPr>
              <a:t>were removed </a:t>
            </a:r>
            <a:r>
              <a:rPr lang="en-US" sz="1300" spc="-5" dirty="0" smtClean="0">
                <a:latin typeface="Trebuchet MS"/>
                <a:cs typeface="Trebuchet MS"/>
              </a:rPr>
              <a:t>post-op </a:t>
            </a:r>
            <a:r>
              <a:rPr lang="en-US" sz="1300" spc="-10" dirty="0" smtClean="0">
                <a:latin typeface="Trebuchet MS"/>
                <a:cs typeface="Trebuchet MS"/>
              </a:rPr>
              <a:t>week </a:t>
            </a:r>
            <a:r>
              <a:rPr lang="en-US" sz="1300" spc="-5" dirty="0" smtClean="0">
                <a:latin typeface="Trebuchet MS"/>
                <a:cs typeface="Trebuchet MS"/>
              </a:rPr>
              <a:t>2 </a:t>
            </a:r>
            <a:r>
              <a:rPr lang="en-US" sz="1300" spc="-10" dirty="0" smtClean="0">
                <a:latin typeface="Trebuchet MS"/>
                <a:cs typeface="Trebuchet MS"/>
              </a:rPr>
              <a:t>and capillary </a:t>
            </a:r>
            <a:r>
              <a:rPr lang="en-US" sz="1300" spc="-5" dirty="0" smtClean="0">
                <a:latin typeface="Trebuchet MS"/>
                <a:cs typeface="Trebuchet MS"/>
              </a:rPr>
              <a:t>fill</a:t>
            </a:r>
            <a:r>
              <a:rPr lang="en-US" sz="1300" spc="145" dirty="0" smtClean="0">
                <a:latin typeface="Trebuchet MS"/>
                <a:cs typeface="Trebuchet MS"/>
              </a:rPr>
              <a:t> </a:t>
            </a:r>
            <a:r>
              <a:rPr lang="en-US" sz="1300" spc="-10" dirty="0" smtClean="0">
                <a:latin typeface="Trebuchet MS"/>
                <a:cs typeface="Trebuchet MS"/>
              </a:rPr>
              <a:t>time </a:t>
            </a:r>
            <a:r>
              <a:rPr sz="1300" spc="-10" dirty="0" smtClean="0">
                <a:latin typeface="Trebuchet MS"/>
                <a:cs typeface="Trebuchet MS"/>
              </a:rPr>
              <a:t>remained </a:t>
            </a:r>
            <a:r>
              <a:rPr sz="1300" spc="-10" dirty="0">
                <a:latin typeface="Trebuchet MS"/>
                <a:cs typeface="Trebuchet MS"/>
              </a:rPr>
              <a:t>immediate to the incision </a:t>
            </a:r>
            <a:r>
              <a:rPr sz="1300" spc="-5" dirty="0">
                <a:latin typeface="Trebuchet MS"/>
                <a:cs typeface="Trebuchet MS"/>
              </a:rPr>
              <a:t>site </a:t>
            </a:r>
            <a:r>
              <a:rPr sz="1300" spc="-10" dirty="0">
                <a:latin typeface="Trebuchet MS"/>
                <a:cs typeface="Trebuchet MS"/>
              </a:rPr>
              <a:t>and </a:t>
            </a:r>
            <a:r>
              <a:rPr sz="1300" spc="-5" dirty="0">
                <a:latin typeface="Trebuchet MS"/>
                <a:cs typeface="Trebuchet MS"/>
              </a:rPr>
              <a:t>full </a:t>
            </a:r>
            <a:r>
              <a:rPr sz="1300" spc="-10" dirty="0">
                <a:latin typeface="Trebuchet MS"/>
                <a:cs typeface="Trebuchet MS"/>
              </a:rPr>
              <a:t>thickness rotational </a:t>
            </a:r>
            <a:r>
              <a:rPr sz="1300" spc="-5" dirty="0">
                <a:latin typeface="Trebuchet MS"/>
                <a:cs typeface="Trebuchet MS"/>
              </a:rPr>
              <a:t>flap. </a:t>
            </a:r>
            <a:r>
              <a:rPr sz="1300" spc="-10" dirty="0">
                <a:latin typeface="Trebuchet MS"/>
                <a:cs typeface="Trebuchet MS"/>
              </a:rPr>
              <a:t>No </a:t>
            </a:r>
            <a:r>
              <a:rPr sz="1300" spc="-5" dirty="0">
                <a:latin typeface="Trebuchet MS"/>
                <a:cs typeface="Trebuchet MS"/>
              </a:rPr>
              <a:t>signs of </a:t>
            </a:r>
            <a:r>
              <a:rPr sz="1300" spc="-10" dirty="0">
                <a:latin typeface="Trebuchet MS"/>
                <a:cs typeface="Trebuchet MS"/>
              </a:rPr>
              <a:t>clinical infection were appreciated, </a:t>
            </a:r>
            <a:r>
              <a:rPr sz="1300" spc="-5" dirty="0">
                <a:latin typeface="Trebuchet MS"/>
                <a:cs typeface="Trebuchet MS"/>
              </a:rPr>
              <a:t>and </a:t>
            </a:r>
            <a:r>
              <a:rPr sz="1300" spc="-10" dirty="0">
                <a:latin typeface="Trebuchet MS"/>
                <a:cs typeface="Trebuchet MS"/>
              </a:rPr>
              <a:t>the </a:t>
            </a:r>
            <a:r>
              <a:rPr sz="1300" spc="-5" dirty="0" smtClean="0">
                <a:latin typeface="Trebuchet MS"/>
                <a:cs typeface="Trebuchet MS"/>
              </a:rPr>
              <a:t>soft </a:t>
            </a:r>
            <a:r>
              <a:rPr sz="1300" spc="-10" dirty="0">
                <a:latin typeface="Trebuchet MS"/>
                <a:cs typeface="Trebuchet MS"/>
              </a:rPr>
              <a:t>tissue healed without</a:t>
            </a:r>
            <a:r>
              <a:rPr sz="1300" spc="20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incident.</a:t>
            </a:r>
            <a:r>
              <a:rPr sz="1300" spc="-5" dirty="0">
                <a:latin typeface="Trebuchet MS"/>
                <a:cs typeface="Trebuchet MS"/>
              </a:rPr>
              <a:t> </a:t>
            </a:r>
            <a:endParaRPr lang="en-US" sz="1300" spc="-5" dirty="0" smtClean="0">
              <a:latin typeface="Trebuchet MS"/>
              <a:cs typeface="Trebuchet MS"/>
            </a:endParaRPr>
          </a:p>
          <a:p>
            <a:pPr marL="12700" marR="102870">
              <a:lnSpc>
                <a:spcPts val="1430"/>
              </a:lnSpc>
              <a:tabLst>
                <a:tab pos="2590800" algn="l"/>
              </a:tabLst>
            </a:pPr>
            <a:endParaRPr lang="en-US" sz="1300" spc="-5" dirty="0">
              <a:latin typeface="Trebuchet MS"/>
              <a:cs typeface="Trebuchet MS"/>
            </a:endParaRPr>
          </a:p>
          <a:p>
            <a:pPr marL="12700" marR="102870">
              <a:lnSpc>
                <a:spcPts val="1430"/>
              </a:lnSpc>
              <a:tabLst>
                <a:tab pos="2590800" algn="l"/>
              </a:tabLst>
            </a:pPr>
            <a:r>
              <a:rPr sz="1300" spc="-5" dirty="0" smtClean="0">
                <a:latin typeface="Trebuchet MS"/>
                <a:cs typeface="Trebuchet MS"/>
              </a:rPr>
              <a:t>She</a:t>
            </a:r>
            <a:r>
              <a:rPr lang="en-US" sz="1300" spc="-5" dirty="0" smtClean="0">
                <a:latin typeface="Trebuchet MS"/>
                <a:cs typeface="Trebuchet MS"/>
              </a:rPr>
              <a:t> </a:t>
            </a:r>
            <a:r>
              <a:rPr sz="1300" spc="-10" dirty="0" smtClean="0">
                <a:latin typeface="Trebuchet MS"/>
                <a:cs typeface="Trebuchet MS"/>
              </a:rPr>
              <a:t>was </a:t>
            </a:r>
            <a:r>
              <a:rPr sz="1300" spc="-10" dirty="0">
                <a:latin typeface="Trebuchet MS"/>
                <a:cs typeface="Trebuchet MS"/>
              </a:rPr>
              <a:t>then transitioned into </a:t>
            </a:r>
            <a:r>
              <a:rPr sz="1300" spc="-5" dirty="0">
                <a:latin typeface="Trebuchet MS"/>
                <a:cs typeface="Trebuchet MS"/>
              </a:rPr>
              <a:t>a short leg </a:t>
            </a:r>
            <a:r>
              <a:rPr sz="1300" spc="-10" dirty="0">
                <a:latin typeface="Trebuchet MS"/>
                <a:cs typeface="Trebuchet MS"/>
              </a:rPr>
              <a:t>cast </a:t>
            </a:r>
            <a:r>
              <a:rPr sz="1300" spc="-5" dirty="0">
                <a:latin typeface="Trebuchet MS"/>
                <a:cs typeface="Trebuchet MS"/>
              </a:rPr>
              <a:t>for 4 </a:t>
            </a:r>
            <a:r>
              <a:rPr sz="1300" spc="-10" dirty="0">
                <a:latin typeface="Trebuchet MS"/>
                <a:cs typeface="Trebuchet MS"/>
              </a:rPr>
              <a:t>weeks. </a:t>
            </a:r>
            <a:r>
              <a:rPr sz="1300" spc="-5" dirty="0">
                <a:latin typeface="Trebuchet MS"/>
                <a:cs typeface="Trebuchet MS"/>
              </a:rPr>
              <a:t>At </a:t>
            </a:r>
            <a:r>
              <a:rPr sz="1300" spc="-10" dirty="0">
                <a:latin typeface="Trebuchet MS"/>
                <a:cs typeface="Trebuchet MS"/>
              </a:rPr>
              <a:t>post </a:t>
            </a:r>
            <a:r>
              <a:rPr sz="1300" spc="-5" dirty="0">
                <a:latin typeface="Trebuchet MS"/>
                <a:cs typeface="Trebuchet MS"/>
              </a:rPr>
              <a:t>op </a:t>
            </a:r>
            <a:r>
              <a:rPr sz="1300" spc="-10" dirty="0" smtClean="0">
                <a:latin typeface="Trebuchet MS"/>
                <a:cs typeface="Trebuchet MS"/>
              </a:rPr>
              <a:t>week </a:t>
            </a:r>
            <a:r>
              <a:rPr sz="1300" spc="-5" dirty="0">
                <a:latin typeface="Trebuchet MS"/>
                <a:cs typeface="Trebuchet MS"/>
              </a:rPr>
              <a:t>6 she </a:t>
            </a:r>
            <a:r>
              <a:rPr sz="1300" spc="-10" dirty="0">
                <a:latin typeface="Trebuchet MS"/>
                <a:cs typeface="Trebuchet MS"/>
              </a:rPr>
              <a:t>progressed</a:t>
            </a:r>
            <a:r>
              <a:rPr sz="1300" spc="55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to</a:t>
            </a:r>
            <a:r>
              <a:rPr sz="1300" dirty="0">
                <a:latin typeface="Trebuchet MS"/>
                <a:cs typeface="Trebuchet MS"/>
              </a:rPr>
              <a:t> </a:t>
            </a:r>
            <a:r>
              <a:rPr sz="1300" spc="-5" dirty="0">
                <a:latin typeface="Trebuchet MS"/>
                <a:cs typeface="Trebuchet MS"/>
              </a:rPr>
              <a:t>full  </a:t>
            </a:r>
            <a:r>
              <a:rPr sz="1300" spc="-10" dirty="0">
                <a:latin typeface="Trebuchet MS"/>
                <a:cs typeface="Trebuchet MS"/>
              </a:rPr>
              <a:t>protected weight bearing in </a:t>
            </a:r>
            <a:r>
              <a:rPr sz="1300" spc="-5" dirty="0">
                <a:latin typeface="Trebuchet MS"/>
                <a:cs typeface="Trebuchet MS"/>
              </a:rPr>
              <a:t>a </a:t>
            </a:r>
            <a:r>
              <a:rPr sz="1300" spc="-10" dirty="0">
                <a:latin typeface="Trebuchet MS"/>
                <a:cs typeface="Trebuchet MS"/>
              </a:rPr>
              <a:t>CAM boot. </a:t>
            </a:r>
            <a:r>
              <a:rPr sz="1300" spc="-5" dirty="0">
                <a:latin typeface="Trebuchet MS"/>
                <a:cs typeface="Trebuchet MS"/>
              </a:rPr>
              <a:t>At </a:t>
            </a:r>
            <a:r>
              <a:rPr sz="1300" spc="-10" dirty="0">
                <a:latin typeface="Trebuchet MS"/>
                <a:cs typeface="Trebuchet MS"/>
              </a:rPr>
              <a:t>post op week 10 the patient was progressed to </a:t>
            </a:r>
            <a:r>
              <a:rPr sz="1300" spc="-5" dirty="0">
                <a:latin typeface="Trebuchet MS"/>
                <a:cs typeface="Trebuchet MS"/>
              </a:rPr>
              <a:t>full </a:t>
            </a:r>
            <a:r>
              <a:rPr sz="1300" spc="-10" dirty="0">
                <a:latin typeface="Trebuchet MS"/>
                <a:cs typeface="Trebuchet MS"/>
              </a:rPr>
              <a:t>unrestricted weight bearing in her normal  </a:t>
            </a:r>
            <a:r>
              <a:rPr sz="1300" spc="-5" dirty="0">
                <a:latin typeface="Trebuchet MS"/>
                <a:cs typeface="Trebuchet MS"/>
              </a:rPr>
              <a:t>shoe </a:t>
            </a:r>
            <a:r>
              <a:rPr sz="1300" spc="-40" dirty="0">
                <a:latin typeface="Trebuchet MS"/>
                <a:cs typeface="Trebuchet MS"/>
              </a:rPr>
              <a:t>wear. </a:t>
            </a:r>
            <a:r>
              <a:rPr sz="1300" spc="-5" dirty="0">
                <a:latin typeface="Trebuchet MS"/>
                <a:cs typeface="Trebuchet MS"/>
              </a:rPr>
              <a:t>The </a:t>
            </a:r>
            <a:r>
              <a:rPr sz="1300" spc="-10" dirty="0">
                <a:latin typeface="Trebuchet MS"/>
                <a:cs typeface="Trebuchet MS"/>
              </a:rPr>
              <a:t>pathology report was obtained from the </a:t>
            </a:r>
            <a:r>
              <a:rPr sz="1300" spc="-5" dirty="0">
                <a:latin typeface="Trebuchet MS"/>
                <a:cs typeface="Trebuchet MS"/>
              </a:rPr>
              <a:t>operative specimen </a:t>
            </a:r>
            <a:r>
              <a:rPr sz="1300" spc="-10" dirty="0">
                <a:latin typeface="Trebuchet MS"/>
                <a:cs typeface="Trebuchet MS"/>
              </a:rPr>
              <a:t>and confirmed the diagnosis </a:t>
            </a:r>
            <a:r>
              <a:rPr sz="1300" spc="-5" dirty="0">
                <a:latin typeface="Trebuchet MS"/>
                <a:cs typeface="Trebuchet MS"/>
              </a:rPr>
              <a:t>of </a:t>
            </a:r>
            <a:r>
              <a:rPr sz="1300" spc="-10" dirty="0">
                <a:latin typeface="Trebuchet MS"/>
                <a:cs typeface="Trebuchet MS"/>
              </a:rPr>
              <a:t>epidermal inclusion cyst with </a:t>
            </a:r>
            <a:r>
              <a:rPr sz="1300" spc="-5" dirty="0" smtClean="0">
                <a:latin typeface="Trebuchet MS"/>
                <a:cs typeface="Trebuchet MS"/>
              </a:rPr>
              <a:t>giant </a:t>
            </a:r>
            <a:r>
              <a:rPr sz="1300" spc="-10" dirty="0">
                <a:latin typeface="Trebuchet MS"/>
                <a:cs typeface="Trebuchet MS"/>
              </a:rPr>
              <a:t>cell</a:t>
            </a:r>
            <a:r>
              <a:rPr sz="1300" spc="-55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reaction.</a:t>
            </a:r>
            <a:endParaRPr sz="1300" dirty="0">
              <a:latin typeface="Trebuchet MS"/>
              <a:cs typeface="Trebuchet MS"/>
            </a:endParaRPr>
          </a:p>
          <a:p>
            <a:pPr marL="12700" marR="5080" algn="just">
              <a:lnSpc>
                <a:spcPts val="1430"/>
              </a:lnSpc>
              <a:spcBef>
                <a:spcPts val="680"/>
              </a:spcBef>
            </a:pPr>
            <a:r>
              <a:rPr sz="1300" spc="-5" dirty="0">
                <a:latin typeface="Trebuchet MS"/>
                <a:cs typeface="Trebuchet MS"/>
              </a:rPr>
              <a:t>The </a:t>
            </a:r>
            <a:r>
              <a:rPr sz="1300" spc="-10" dirty="0">
                <a:latin typeface="Trebuchet MS"/>
                <a:cs typeface="Trebuchet MS"/>
              </a:rPr>
              <a:t>patient followed </a:t>
            </a:r>
            <a:r>
              <a:rPr sz="1300" spc="-5" dirty="0">
                <a:latin typeface="Trebuchet MS"/>
                <a:cs typeface="Trebuchet MS"/>
              </a:rPr>
              <a:t>post-operatively </a:t>
            </a:r>
            <a:r>
              <a:rPr sz="1300" spc="-10" dirty="0">
                <a:latin typeface="Trebuchet MS"/>
                <a:cs typeface="Trebuchet MS"/>
              </a:rPr>
              <a:t>at weeks 1, 2, 6, and 10 with her </a:t>
            </a:r>
            <a:r>
              <a:rPr sz="1300" spc="-5" dirty="0">
                <a:latin typeface="Trebuchet MS"/>
                <a:cs typeface="Trebuchet MS"/>
              </a:rPr>
              <a:t>final post-op follow </a:t>
            </a:r>
            <a:r>
              <a:rPr sz="1300" spc="-10" dirty="0">
                <a:latin typeface="Trebuchet MS"/>
                <a:cs typeface="Trebuchet MS"/>
              </a:rPr>
              <a:t>up </a:t>
            </a:r>
            <a:r>
              <a:rPr sz="1300" spc="-5" dirty="0">
                <a:latin typeface="Trebuchet MS"/>
                <a:cs typeface="Trebuchet MS"/>
              </a:rPr>
              <a:t>appointment </a:t>
            </a:r>
            <a:r>
              <a:rPr sz="1300" spc="-10" dirty="0">
                <a:latin typeface="Trebuchet MS"/>
                <a:cs typeface="Trebuchet MS"/>
              </a:rPr>
              <a:t>being </a:t>
            </a:r>
            <a:r>
              <a:rPr sz="1300" spc="-5" dirty="0">
                <a:latin typeface="Trebuchet MS"/>
                <a:cs typeface="Trebuchet MS"/>
              </a:rPr>
              <a:t>greater </a:t>
            </a:r>
            <a:r>
              <a:rPr sz="1300" spc="-10" dirty="0">
                <a:latin typeface="Trebuchet MS"/>
                <a:cs typeface="Trebuchet MS"/>
              </a:rPr>
              <a:t>than12 months  from the principle procedure. </a:t>
            </a:r>
            <a:r>
              <a:rPr sz="1300" spc="-5" dirty="0">
                <a:latin typeface="Trebuchet MS"/>
                <a:cs typeface="Trebuchet MS"/>
              </a:rPr>
              <a:t>The surgical site </a:t>
            </a:r>
            <a:r>
              <a:rPr sz="1300" spc="-10" dirty="0">
                <a:latin typeface="Trebuchet MS"/>
                <a:cs typeface="Trebuchet MS"/>
              </a:rPr>
              <a:t>healed without incident, </a:t>
            </a:r>
            <a:r>
              <a:rPr sz="1300" spc="-5" dirty="0">
                <a:latin typeface="Trebuchet MS"/>
                <a:cs typeface="Trebuchet MS"/>
              </a:rPr>
              <a:t>showed </a:t>
            </a:r>
            <a:r>
              <a:rPr sz="1300" spc="-10" dirty="0">
                <a:latin typeface="Trebuchet MS"/>
                <a:cs typeface="Trebuchet MS"/>
              </a:rPr>
              <a:t>no </a:t>
            </a:r>
            <a:r>
              <a:rPr sz="1300" spc="-5" dirty="0">
                <a:latin typeface="Trebuchet MS"/>
                <a:cs typeface="Trebuchet MS"/>
              </a:rPr>
              <a:t>signs of </a:t>
            </a:r>
            <a:r>
              <a:rPr sz="1300" spc="-10" dirty="0">
                <a:latin typeface="Trebuchet MS"/>
                <a:cs typeface="Trebuchet MS"/>
              </a:rPr>
              <a:t>recurring </a:t>
            </a:r>
            <a:r>
              <a:rPr sz="1300" spc="-5" dirty="0">
                <a:latin typeface="Trebuchet MS"/>
                <a:cs typeface="Trebuchet MS"/>
              </a:rPr>
              <a:t>lesion </a:t>
            </a:r>
            <a:r>
              <a:rPr sz="1300" spc="-10" dirty="0">
                <a:latin typeface="Trebuchet MS"/>
                <a:cs typeface="Trebuchet MS"/>
              </a:rPr>
              <a:t>and </a:t>
            </a:r>
            <a:r>
              <a:rPr sz="1300" spc="-5" dirty="0">
                <a:latin typeface="Trebuchet MS"/>
                <a:cs typeface="Trebuchet MS"/>
              </a:rPr>
              <a:t>she </a:t>
            </a:r>
            <a:r>
              <a:rPr sz="1300" spc="-10" dirty="0">
                <a:latin typeface="Trebuchet MS"/>
                <a:cs typeface="Trebuchet MS"/>
              </a:rPr>
              <a:t>was able to ambulate  pain free in her normal </a:t>
            </a:r>
            <a:r>
              <a:rPr sz="1300" spc="-5" dirty="0">
                <a:latin typeface="Trebuchet MS"/>
                <a:cs typeface="Trebuchet MS"/>
              </a:rPr>
              <a:t>shoe </a:t>
            </a:r>
            <a:r>
              <a:rPr sz="1300" spc="-10" dirty="0">
                <a:latin typeface="Trebuchet MS"/>
                <a:cs typeface="Trebuchet MS"/>
              </a:rPr>
              <a:t>wear with </a:t>
            </a:r>
            <a:r>
              <a:rPr sz="1300" spc="-5" dirty="0">
                <a:latin typeface="Trebuchet MS"/>
                <a:cs typeface="Trebuchet MS"/>
              </a:rPr>
              <a:t>full </a:t>
            </a:r>
            <a:r>
              <a:rPr sz="1300" spc="-10" dirty="0">
                <a:latin typeface="Trebuchet MS"/>
                <a:cs typeface="Trebuchet MS"/>
              </a:rPr>
              <a:t>weight </a:t>
            </a:r>
            <a:r>
              <a:rPr sz="1300" spc="-10" dirty="0" smtClean="0">
                <a:latin typeface="Trebuchet MS"/>
                <a:cs typeface="Trebuchet MS"/>
              </a:rPr>
              <a:t>bearing</a:t>
            </a:r>
            <a:r>
              <a:rPr lang="en-US" sz="1300" spc="-10" dirty="0" smtClean="0">
                <a:latin typeface="Trebuchet MS"/>
                <a:cs typeface="Trebuchet MS"/>
              </a:rPr>
              <a:t> and no shoe modifications or orthotics. </a:t>
            </a:r>
            <a:r>
              <a:rPr sz="1300" spc="-10" dirty="0" smtClean="0">
                <a:latin typeface="Trebuchet MS"/>
                <a:cs typeface="Trebuchet MS"/>
              </a:rPr>
              <a:t>(</a:t>
            </a:r>
            <a:r>
              <a:rPr sz="1300" spc="-10" dirty="0">
                <a:latin typeface="Trebuchet MS"/>
                <a:cs typeface="Trebuchet MS"/>
              </a:rPr>
              <a:t>Figure 4) </a:t>
            </a:r>
            <a:r>
              <a:rPr sz="1300" spc="-5" dirty="0">
                <a:latin typeface="Trebuchet MS"/>
                <a:cs typeface="Trebuchet MS"/>
              </a:rPr>
              <a:t>She </a:t>
            </a:r>
            <a:r>
              <a:rPr sz="1300" spc="-10" dirty="0">
                <a:latin typeface="Trebuchet MS"/>
                <a:cs typeface="Trebuchet MS"/>
              </a:rPr>
              <a:t>has had no </a:t>
            </a:r>
            <a:r>
              <a:rPr sz="1300" spc="-5" dirty="0">
                <a:latin typeface="Trebuchet MS"/>
                <a:cs typeface="Trebuchet MS"/>
              </a:rPr>
              <a:t>restriction or signs of </a:t>
            </a:r>
            <a:r>
              <a:rPr sz="1300" spc="-10" dirty="0">
                <a:latin typeface="Trebuchet MS"/>
                <a:cs typeface="Trebuchet MS"/>
              </a:rPr>
              <a:t>return of the </a:t>
            </a:r>
            <a:r>
              <a:rPr sz="1300" spc="-5" dirty="0">
                <a:latin typeface="Trebuchet MS"/>
                <a:cs typeface="Trebuchet MS"/>
              </a:rPr>
              <a:t>lesion </a:t>
            </a:r>
            <a:r>
              <a:rPr sz="1300" spc="-10" dirty="0">
                <a:latin typeface="Trebuchet MS"/>
                <a:cs typeface="Trebuchet MS"/>
              </a:rPr>
              <a:t>and </a:t>
            </a:r>
            <a:r>
              <a:rPr sz="1300" spc="-5" dirty="0">
                <a:latin typeface="Trebuchet MS"/>
                <a:cs typeface="Trebuchet MS"/>
              </a:rPr>
              <a:t>is </a:t>
            </a:r>
            <a:r>
              <a:rPr sz="1300" spc="-10" dirty="0">
                <a:latin typeface="Trebuchet MS"/>
                <a:cs typeface="Trebuchet MS"/>
              </a:rPr>
              <a:t>very  pleased with the</a:t>
            </a:r>
            <a:r>
              <a:rPr sz="1300" spc="-55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outcome.</a:t>
            </a:r>
            <a:endParaRPr sz="13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84338" y="6854825"/>
            <a:ext cx="9663430" cy="4801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/>
            <a:endParaRPr lang="en-US" sz="1200" spc="-10" dirty="0" smtClean="0">
              <a:latin typeface="Trebuchet MS"/>
              <a:cs typeface="Trebuchet MS"/>
            </a:endParaRPr>
          </a:p>
          <a:p>
            <a:pPr marL="13970"/>
            <a:endParaRPr lang="en-US" sz="1200" spc="-10" dirty="0">
              <a:latin typeface="Trebuchet MS"/>
              <a:cs typeface="Trebuchet MS"/>
            </a:endParaRPr>
          </a:p>
          <a:p>
            <a:pPr marL="13970"/>
            <a:r>
              <a:rPr lang="en-US" sz="1300" spc="-10" dirty="0" smtClean="0">
                <a:latin typeface="Trebuchet MS"/>
                <a:cs typeface="Trebuchet MS"/>
              </a:rPr>
              <a:t>Popliteal and </a:t>
            </a:r>
            <a:r>
              <a:rPr lang="en-US" sz="1300" spc="-5" dirty="0" smtClean="0">
                <a:latin typeface="Trebuchet MS"/>
                <a:cs typeface="Trebuchet MS"/>
              </a:rPr>
              <a:t>saphenous </a:t>
            </a:r>
            <a:r>
              <a:rPr lang="en-US" sz="1300" spc="-10" dirty="0" smtClean="0">
                <a:latin typeface="Trebuchet MS"/>
                <a:cs typeface="Trebuchet MS"/>
              </a:rPr>
              <a:t>nerve block. </a:t>
            </a:r>
            <a:r>
              <a:rPr lang="en-US" sz="1300" spc="-5" dirty="0" smtClean="0">
                <a:latin typeface="Trebuchet MS"/>
                <a:cs typeface="Trebuchet MS"/>
              </a:rPr>
              <a:t>Attention </a:t>
            </a:r>
            <a:r>
              <a:rPr lang="en-US" sz="1300" spc="-10" dirty="0" smtClean="0">
                <a:latin typeface="Trebuchet MS"/>
                <a:cs typeface="Trebuchet MS"/>
              </a:rPr>
              <a:t>was directed to the plantar aspect </a:t>
            </a:r>
            <a:r>
              <a:rPr lang="en-US" sz="1300" spc="-5" dirty="0" smtClean="0">
                <a:latin typeface="Trebuchet MS"/>
                <a:cs typeface="Trebuchet MS"/>
              </a:rPr>
              <a:t>of </a:t>
            </a:r>
            <a:r>
              <a:rPr lang="en-US" sz="1300" spc="-10" dirty="0" smtClean="0">
                <a:latin typeface="Trebuchet MS"/>
                <a:cs typeface="Trebuchet MS"/>
              </a:rPr>
              <a:t>the </a:t>
            </a:r>
            <a:r>
              <a:rPr lang="en-US" sz="1300" spc="-5" dirty="0" smtClean="0">
                <a:latin typeface="Trebuchet MS"/>
                <a:cs typeface="Trebuchet MS"/>
              </a:rPr>
              <a:t>left foot. RSTL were within lesion and</a:t>
            </a:r>
            <a:r>
              <a:rPr lang="en-US" sz="1300" spc="-10" dirty="0" smtClean="0">
                <a:latin typeface="Trebuchet MS"/>
                <a:cs typeface="Trebuchet MS"/>
              </a:rPr>
              <a:t> notably extruding 0.5cm from the</a:t>
            </a:r>
            <a:r>
              <a:rPr lang="en-US" sz="1300" spc="35" dirty="0" smtClean="0">
                <a:latin typeface="Trebuchet MS"/>
                <a:cs typeface="Trebuchet MS"/>
              </a:rPr>
              <a:t> </a:t>
            </a:r>
            <a:r>
              <a:rPr lang="en-US" sz="1300" spc="-5" dirty="0" smtClean="0">
                <a:latin typeface="Trebuchet MS"/>
                <a:cs typeface="Trebuchet MS"/>
              </a:rPr>
              <a:t>foot </a:t>
            </a:r>
            <a:r>
              <a:rPr sz="1300" spc="-10" dirty="0" smtClean="0">
                <a:latin typeface="Trebuchet MS"/>
                <a:cs typeface="Trebuchet MS"/>
              </a:rPr>
              <a:t>medial </a:t>
            </a:r>
            <a:r>
              <a:rPr sz="1300" spc="-10" dirty="0">
                <a:latin typeface="Trebuchet MS"/>
                <a:cs typeface="Trebuchet MS"/>
              </a:rPr>
              <a:t>corner </a:t>
            </a:r>
            <a:r>
              <a:rPr sz="1300" spc="-5" dirty="0">
                <a:latin typeface="Trebuchet MS"/>
                <a:cs typeface="Trebuchet MS"/>
              </a:rPr>
              <a:t>of </a:t>
            </a:r>
            <a:r>
              <a:rPr sz="1300" spc="-10" dirty="0">
                <a:latin typeface="Trebuchet MS"/>
                <a:cs typeface="Trebuchet MS"/>
              </a:rPr>
              <a:t>this mass there did appear to be an extra </a:t>
            </a:r>
            <a:r>
              <a:rPr sz="1300" spc="-5" dirty="0">
                <a:latin typeface="Trebuchet MS"/>
                <a:cs typeface="Trebuchet MS"/>
              </a:rPr>
              <a:t>skin fold.  This </a:t>
            </a:r>
            <a:r>
              <a:rPr sz="1300" spc="-10" dirty="0">
                <a:latin typeface="Trebuchet MS"/>
                <a:cs typeface="Trebuchet MS"/>
              </a:rPr>
              <a:t>was lobulated and mobile deep within the</a:t>
            </a:r>
            <a:r>
              <a:rPr sz="1300" spc="200" dirty="0">
                <a:latin typeface="Trebuchet MS"/>
                <a:cs typeface="Trebuchet MS"/>
              </a:rPr>
              <a:t> </a:t>
            </a:r>
            <a:r>
              <a:rPr sz="1300" spc="-10" dirty="0" smtClean="0">
                <a:latin typeface="Trebuchet MS"/>
                <a:cs typeface="Trebuchet MS"/>
              </a:rPr>
              <a:t>interspace.</a:t>
            </a:r>
            <a:r>
              <a:rPr lang="en-US" sz="1300" spc="-10" dirty="0" smtClean="0">
                <a:latin typeface="Trebuchet MS"/>
                <a:cs typeface="Trebuchet MS"/>
              </a:rPr>
              <a:t> </a:t>
            </a:r>
            <a:r>
              <a:rPr sz="1300" spc="-5" dirty="0" smtClean="0">
                <a:latin typeface="Trebuchet MS"/>
                <a:cs typeface="Trebuchet MS"/>
              </a:rPr>
              <a:t>A </a:t>
            </a:r>
            <a:r>
              <a:rPr sz="1300" spc="-10" dirty="0">
                <a:latin typeface="Trebuchet MS"/>
                <a:cs typeface="Trebuchet MS"/>
              </a:rPr>
              <a:t>circumferential incision was performed surrounding this tissue with </a:t>
            </a:r>
            <a:r>
              <a:rPr sz="1300" spc="-5" dirty="0">
                <a:latin typeface="Trebuchet MS"/>
                <a:cs typeface="Trebuchet MS"/>
              </a:rPr>
              <a:t>a </a:t>
            </a:r>
            <a:r>
              <a:rPr sz="1300" spc="-10" dirty="0">
                <a:latin typeface="Trebuchet MS"/>
                <a:cs typeface="Trebuchet MS"/>
              </a:rPr>
              <a:t>greater than </a:t>
            </a:r>
            <a:r>
              <a:rPr sz="1300" spc="-5" dirty="0">
                <a:latin typeface="Trebuchet MS"/>
                <a:cs typeface="Trebuchet MS"/>
              </a:rPr>
              <a:t>6 </a:t>
            </a:r>
            <a:r>
              <a:rPr sz="1300" spc="-10" dirty="0">
                <a:latin typeface="Trebuchet MS"/>
                <a:cs typeface="Trebuchet MS"/>
              </a:rPr>
              <a:t>mm </a:t>
            </a:r>
            <a:r>
              <a:rPr sz="1300" spc="-5" dirty="0">
                <a:latin typeface="Trebuchet MS"/>
                <a:cs typeface="Trebuchet MS"/>
              </a:rPr>
              <a:t>margin. </a:t>
            </a:r>
            <a:r>
              <a:rPr sz="1300" spc="-10" dirty="0">
                <a:latin typeface="Trebuchet MS"/>
                <a:cs typeface="Trebuchet MS"/>
              </a:rPr>
              <a:t>(Figure </a:t>
            </a:r>
            <a:r>
              <a:rPr sz="1300" spc="-10" dirty="0" smtClean="0">
                <a:latin typeface="Trebuchet MS"/>
                <a:cs typeface="Trebuchet MS"/>
              </a:rPr>
              <a:t>5</a:t>
            </a:r>
            <a:r>
              <a:rPr lang="en-US" sz="1300" spc="-10" dirty="0" smtClean="0">
                <a:latin typeface="Trebuchet MS"/>
                <a:cs typeface="Trebuchet MS"/>
              </a:rPr>
              <a:t>) </a:t>
            </a:r>
            <a:r>
              <a:rPr sz="1300" spc="-5" dirty="0" smtClean="0">
                <a:latin typeface="Trebuchet MS"/>
                <a:cs typeface="Trebuchet MS"/>
              </a:rPr>
              <a:t>This </a:t>
            </a:r>
            <a:r>
              <a:rPr sz="1300" spc="-5" dirty="0">
                <a:latin typeface="Trebuchet MS"/>
                <a:cs typeface="Trebuchet MS"/>
              </a:rPr>
              <a:t>lesion </a:t>
            </a:r>
            <a:r>
              <a:rPr sz="1300" spc="-10" dirty="0">
                <a:latin typeface="Trebuchet MS"/>
                <a:cs typeface="Trebuchet MS"/>
              </a:rPr>
              <a:t>was contiguous  with the </a:t>
            </a:r>
            <a:r>
              <a:rPr sz="1300" spc="-5" dirty="0">
                <a:latin typeface="Trebuchet MS"/>
                <a:cs typeface="Trebuchet MS"/>
              </a:rPr>
              <a:t>skin </a:t>
            </a:r>
            <a:r>
              <a:rPr sz="1300" spc="-10" dirty="0">
                <a:latin typeface="Trebuchet MS"/>
                <a:cs typeface="Trebuchet MS"/>
              </a:rPr>
              <a:t>as well as the subcutaneous tissue adherent to the plantar </a:t>
            </a:r>
            <a:r>
              <a:rPr sz="1300" spc="-5" dirty="0">
                <a:latin typeface="Trebuchet MS"/>
                <a:cs typeface="Trebuchet MS"/>
              </a:rPr>
              <a:t>fascia. There </a:t>
            </a:r>
            <a:r>
              <a:rPr sz="1300" spc="-10" dirty="0">
                <a:latin typeface="Trebuchet MS"/>
                <a:cs typeface="Trebuchet MS"/>
              </a:rPr>
              <a:t>was </a:t>
            </a:r>
            <a:r>
              <a:rPr sz="1300" spc="-5" dirty="0">
                <a:latin typeface="Trebuchet MS"/>
                <a:cs typeface="Trebuchet MS"/>
              </a:rPr>
              <a:t>a </a:t>
            </a:r>
            <a:r>
              <a:rPr sz="1300" spc="-10" dirty="0">
                <a:latin typeface="Trebuchet MS"/>
                <a:cs typeface="Trebuchet MS"/>
              </a:rPr>
              <a:t>significant amount </a:t>
            </a:r>
            <a:r>
              <a:rPr sz="1300" spc="-5" dirty="0">
                <a:latin typeface="Trebuchet MS"/>
                <a:cs typeface="Trebuchet MS"/>
              </a:rPr>
              <a:t>of </a:t>
            </a:r>
            <a:r>
              <a:rPr sz="1300" spc="-10" dirty="0">
                <a:latin typeface="Trebuchet MS"/>
                <a:cs typeface="Trebuchet MS"/>
              </a:rPr>
              <a:t>atypical presentation </a:t>
            </a:r>
            <a:r>
              <a:rPr sz="1300" spc="-5" dirty="0" smtClean="0">
                <a:latin typeface="Trebuchet MS"/>
                <a:cs typeface="Trebuchet MS"/>
              </a:rPr>
              <a:t>of </a:t>
            </a:r>
            <a:r>
              <a:rPr sz="1300" spc="-10" dirty="0">
                <a:latin typeface="Trebuchet MS"/>
                <a:cs typeface="Trebuchet MS"/>
              </a:rPr>
              <a:t>the adipose tissue at this </a:t>
            </a:r>
            <a:r>
              <a:rPr sz="1300" spc="-5" dirty="0">
                <a:latin typeface="Trebuchet MS"/>
                <a:cs typeface="Trebuchet MS"/>
              </a:rPr>
              <a:t>site.  There </a:t>
            </a:r>
            <a:r>
              <a:rPr sz="1300" spc="-10" dirty="0">
                <a:latin typeface="Trebuchet MS"/>
                <a:cs typeface="Trebuchet MS"/>
              </a:rPr>
              <a:t>was </a:t>
            </a:r>
            <a:r>
              <a:rPr sz="1300" spc="-5" dirty="0">
                <a:latin typeface="Trebuchet MS"/>
                <a:cs typeface="Trebuchet MS"/>
              </a:rPr>
              <a:t>a </a:t>
            </a:r>
            <a:r>
              <a:rPr sz="1300" spc="-10" dirty="0">
                <a:latin typeface="Trebuchet MS"/>
                <a:cs typeface="Trebuchet MS"/>
              </a:rPr>
              <a:t>readily identifiable feeder arterial </a:t>
            </a:r>
            <a:r>
              <a:rPr sz="1300" spc="-5" dirty="0">
                <a:latin typeface="Trebuchet MS"/>
                <a:cs typeface="Trebuchet MS"/>
              </a:rPr>
              <a:t>vessel </a:t>
            </a:r>
            <a:r>
              <a:rPr sz="1300" spc="-10" dirty="0">
                <a:latin typeface="Trebuchet MS"/>
                <a:cs typeface="Trebuchet MS"/>
              </a:rPr>
              <a:t>into this </a:t>
            </a:r>
            <a:r>
              <a:rPr sz="1300" spc="-5" dirty="0">
                <a:latin typeface="Trebuchet MS"/>
                <a:cs typeface="Trebuchet MS"/>
              </a:rPr>
              <a:t>lesion stemming </a:t>
            </a:r>
            <a:r>
              <a:rPr sz="1300" spc="-10" dirty="0">
                <a:latin typeface="Trebuchet MS"/>
                <a:cs typeface="Trebuchet MS"/>
              </a:rPr>
              <a:t>from the plantar</a:t>
            </a:r>
            <a:r>
              <a:rPr sz="1300" spc="165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aspect</a:t>
            </a:r>
            <a:r>
              <a:rPr sz="1300" spc="-10" dirty="0" smtClean="0">
                <a:latin typeface="Trebuchet MS"/>
                <a:cs typeface="Trebuchet MS"/>
              </a:rPr>
              <a:t>.</a:t>
            </a:r>
            <a:endParaRPr lang="en-US" sz="1300" spc="-10" dirty="0" smtClean="0">
              <a:latin typeface="Trebuchet MS"/>
              <a:cs typeface="Trebuchet MS"/>
            </a:endParaRPr>
          </a:p>
          <a:p>
            <a:pPr marL="13970"/>
            <a:endParaRPr sz="1300" dirty="0">
              <a:latin typeface="Trebuchet MS"/>
              <a:cs typeface="Trebuchet MS"/>
            </a:endParaRPr>
          </a:p>
          <a:p>
            <a:pPr marL="13970" marR="5080">
              <a:lnSpc>
                <a:spcPts val="1430"/>
              </a:lnSpc>
              <a:spcBef>
                <a:spcPts val="325"/>
              </a:spcBef>
            </a:pPr>
            <a:r>
              <a:rPr sz="1300" spc="-5" dirty="0" smtClean="0">
                <a:latin typeface="Trebuchet MS"/>
                <a:cs typeface="Trebuchet MS"/>
              </a:rPr>
              <a:t>The </a:t>
            </a:r>
            <a:r>
              <a:rPr sz="1300" spc="-10" dirty="0">
                <a:latin typeface="Trebuchet MS"/>
                <a:cs typeface="Trebuchet MS"/>
              </a:rPr>
              <a:t>feeder </a:t>
            </a:r>
            <a:r>
              <a:rPr sz="1300" spc="-5" dirty="0">
                <a:latin typeface="Trebuchet MS"/>
                <a:cs typeface="Trebuchet MS"/>
              </a:rPr>
              <a:t>vessel </a:t>
            </a:r>
            <a:r>
              <a:rPr sz="1300" spc="-10" dirty="0">
                <a:latin typeface="Trebuchet MS"/>
                <a:cs typeface="Trebuchet MS"/>
              </a:rPr>
              <a:t>was  </a:t>
            </a:r>
            <a:r>
              <a:rPr sz="1300" spc="-5" dirty="0">
                <a:latin typeface="Trebuchet MS"/>
                <a:cs typeface="Trebuchet MS"/>
              </a:rPr>
              <a:t>ligated </a:t>
            </a:r>
            <a:r>
              <a:rPr sz="1300" spc="-10" dirty="0">
                <a:latin typeface="Trebuchet MS"/>
                <a:cs typeface="Trebuchet MS"/>
              </a:rPr>
              <a:t>and removed. </a:t>
            </a:r>
            <a:r>
              <a:rPr sz="1300" spc="-5" dirty="0">
                <a:latin typeface="Trebuchet MS"/>
                <a:cs typeface="Trebuchet MS"/>
              </a:rPr>
              <a:t>The </a:t>
            </a:r>
            <a:r>
              <a:rPr sz="1300" spc="-10" dirty="0">
                <a:latin typeface="Trebuchet MS"/>
                <a:cs typeface="Trebuchet MS"/>
              </a:rPr>
              <a:t>nerve endings </a:t>
            </a:r>
            <a:r>
              <a:rPr sz="1300" spc="-5" dirty="0">
                <a:latin typeface="Trebuchet MS"/>
                <a:cs typeface="Trebuchet MS"/>
              </a:rPr>
              <a:t>of </a:t>
            </a:r>
            <a:r>
              <a:rPr sz="1300" spc="-10" dirty="0">
                <a:latin typeface="Trebuchet MS"/>
                <a:cs typeface="Trebuchet MS"/>
              </a:rPr>
              <a:t>the inter-metatarsal nerve were transected as they branched into the digit at the </a:t>
            </a:r>
            <a:r>
              <a:rPr sz="1300" spc="-5" dirty="0">
                <a:latin typeface="Trebuchet MS"/>
                <a:cs typeface="Trebuchet MS"/>
              </a:rPr>
              <a:t>level of </a:t>
            </a:r>
            <a:r>
              <a:rPr sz="1300" spc="-10" dirty="0">
                <a:latin typeface="Trebuchet MS"/>
                <a:cs typeface="Trebuchet MS"/>
              </a:rPr>
              <a:t>the </a:t>
            </a:r>
            <a:r>
              <a:rPr sz="1300" spc="-5" dirty="0">
                <a:latin typeface="Trebuchet MS"/>
                <a:cs typeface="Trebuchet MS"/>
              </a:rPr>
              <a:t>3</a:t>
            </a:r>
            <a:r>
              <a:rPr sz="1300" spc="-7" baseline="24305" dirty="0">
                <a:latin typeface="Trebuchet MS"/>
                <a:cs typeface="Trebuchet MS"/>
              </a:rPr>
              <a:t>rd  </a:t>
            </a:r>
            <a:r>
              <a:rPr sz="1300" spc="-10" dirty="0">
                <a:latin typeface="Trebuchet MS"/>
                <a:cs typeface="Trebuchet MS"/>
              </a:rPr>
              <a:t>webspace and </a:t>
            </a:r>
            <a:r>
              <a:rPr sz="1300" spc="-5" dirty="0">
                <a:latin typeface="Trebuchet MS"/>
                <a:cs typeface="Trebuchet MS"/>
              </a:rPr>
              <a:t>proximally </a:t>
            </a:r>
            <a:r>
              <a:rPr sz="1300" spc="-10" dirty="0">
                <a:latin typeface="Trebuchet MS"/>
                <a:cs typeface="Trebuchet MS"/>
              </a:rPr>
              <a:t>they were buried in the adjacent </a:t>
            </a:r>
            <a:r>
              <a:rPr sz="1300" spc="-5" dirty="0">
                <a:latin typeface="Trebuchet MS"/>
                <a:cs typeface="Trebuchet MS"/>
              </a:rPr>
              <a:t>lumbrical </a:t>
            </a:r>
            <a:r>
              <a:rPr sz="1300" spc="-10" dirty="0">
                <a:latin typeface="Trebuchet MS"/>
                <a:cs typeface="Trebuchet MS"/>
              </a:rPr>
              <a:t>muscle </a:t>
            </a:r>
            <a:r>
              <a:rPr sz="1300" spc="-35" dirty="0">
                <a:latin typeface="Trebuchet MS"/>
                <a:cs typeface="Trebuchet MS"/>
              </a:rPr>
              <a:t>belly. </a:t>
            </a:r>
            <a:r>
              <a:rPr sz="1300" spc="-5" dirty="0" smtClean="0">
                <a:latin typeface="Trebuchet MS"/>
                <a:cs typeface="Trebuchet MS"/>
              </a:rPr>
              <a:t>The </a:t>
            </a:r>
            <a:r>
              <a:rPr sz="1300" spc="-10" dirty="0">
                <a:latin typeface="Trebuchet MS"/>
                <a:cs typeface="Trebuchet MS"/>
              </a:rPr>
              <a:t>mass was excised en total with </a:t>
            </a:r>
            <a:r>
              <a:rPr sz="1300" spc="-10" dirty="0" smtClean="0">
                <a:latin typeface="Trebuchet MS"/>
                <a:cs typeface="Trebuchet MS"/>
              </a:rPr>
              <a:t>then </a:t>
            </a:r>
            <a:r>
              <a:rPr sz="1300" spc="-10" dirty="0">
                <a:latin typeface="Trebuchet MS"/>
                <a:cs typeface="Trebuchet MS"/>
              </a:rPr>
              <a:t>passed to the back table. </a:t>
            </a:r>
            <a:r>
              <a:rPr sz="1300" spc="-5" dirty="0">
                <a:latin typeface="Trebuchet MS"/>
                <a:cs typeface="Trebuchet MS"/>
              </a:rPr>
              <a:t>The specimen </a:t>
            </a:r>
            <a:r>
              <a:rPr sz="1300" spc="-10" dirty="0">
                <a:latin typeface="Trebuchet MS"/>
                <a:cs typeface="Trebuchet MS"/>
              </a:rPr>
              <a:t>was  well encapsulated with </a:t>
            </a:r>
            <a:r>
              <a:rPr sz="1300" spc="-5" dirty="0">
                <a:latin typeface="Trebuchet MS"/>
                <a:cs typeface="Trebuchet MS"/>
              </a:rPr>
              <a:t>a </a:t>
            </a:r>
            <a:r>
              <a:rPr sz="1300" spc="-10" dirty="0">
                <a:latin typeface="Trebuchet MS"/>
                <a:cs typeface="Trebuchet MS"/>
              </a:rPr>
              <a:t>violaceous hue and measured 2.4cm in </a:t>
            </a:r>
            <a:r>
              <a:rPr sz="1300" spc="-5" dirty="0">
                <a:latin typeface="Trebuchet MS"/>
                <a:cs typeface="Trebuchet MS"/>
              </a:rPr>
              <a:t>length, </a:t>
            </a:r>
            <a:r>
              <a:rPr sz="1300" spc="-10" dirty="0">
                <a:latin typeface="Trebuchet MS"/>
                <a:cs typeface="Trebuchet MS"/>
              </a:rPr>
              <a:t>2.1cm in width, and 2.3cm in depth. (Figures 2,3,6) </a:t>
            </a:r>
            <a:r>
              <a:rPr sz="1300" spc="-5" dirty="0">
                <a:latin typeface="Trebuchet MS"/>
                <a:cs typeface="Trebuchet MS"/>
              </a:rPr>
              <a:t>The </a:t>
            </a:r>
            <a:r>
              <a:rPr sz="1300" spc="-10" dirty="0">
                <a:latin typeface="Trebuchet MS"/>
                <a:cs typeface="Trebuchet MS"/>
              </a:rPr>
              <a:t>mass was  collected in </a:t>
            </a:r>
            <a:r>
              <a:rPr sz="1300" spc="-5" dirty="0">
                <a:latin typeface="Trebuchet MS"/>
                <a:cs typeface="Trebuchet MS"/>
              </a:rPr>
              <a:t>formalin </a:t>
            </a:r>
            <a:r>
              <a:rPr sz="1300" spc="-10" dirty="0">
                <a:latin typeface="Trebuchet MS"/>
                <a:cs typeface="Trebuchet MS"/>
              </a:rPr>
              <a:t>and </a:t>
            </a:r>
            <a:r>
              <a:rPr sz="1300" spc="-5" dirty="0">
                <a:latin typeface="Trebuchet MS"/>
                <a:cs typeface="Trebuchet MS"/>
              </a:rPr>
              <a:t>sent </a:t>
            </a:r>
            <a:r>
              <a:rPr sz="1300" spc="-10" dirty="0">
                <a:latin typeface="Trebuchet MS"/>
                <a:cs typeface="Trebuchet MS"/>
              </a:rPr>
              <a:t>to </a:t>
            </a:r>
            <a:r>
              <a:rPr sz="1300" spc="-15" dirty="0">
                <a:latin typeface="Trebuchet MS"/>
                <a:cs typeface="Trebuchet MS"/>
              </a:rPr>
              <a:t>Pathology </a:t>
            </a:r>
            <a:r>
              <a:rPr sz="1300" spc="-10" dirty="0">
                <a:latin typeface="Trebuchet MS"/>
                <a:cs typeface="Trebuchet MS"/>
              </a:rPr>
              <a:t>for </a:t>
            </a:r>
            <a:r>
              <a:rPr sz="1300" spc="-5" dirty="0">
                <a:latin typeface="Trebuchet MS"/>
                <a:cs typeface="Trebuchet MS"/>
              </a:rPr>
              <a:t>histopathological</a:t>
            </a:r>
            <a:r>
              <a:rPr sz="1300" spc="45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evaluation</a:t>
            </a:r>
            <a:r>
              <a:rPr sz="1300" spc="-10" dirty="0" smtClean="0">
                <a:latin typeface="Trebuchet MS"/>
                <a:cs typeface="Trebuchet MS"/>
              </a:rPr>
              <a:t>.</a:t>
            </a:r>
            <a:endParaRPr lang="en-US" sz="1300" spc="-10" dirty="0" smtClean="0">
              <a:latin typeface="Trebuchet MS"/>
              <a:cs typeface="Trebuchet MS"/>
            </a:endParaRPr>
          </a:p>
          <a:p>
            <a:pPr marL="13970" marR="5080">
              <a:lnSpc>
                <a:spcPts val="1430"/>
              </a:lnSpc>
              <a:spcBef>
                <a:spcPts val="325"/>
              </a:spcBef>
            </a:pPr>
            <a:endParaRPr sz="1300" dirty="0">
              <a:latin typeface="Trebuchet MS"/>
              <a:cs typeface="Trebuchet MS"/>
            </a:endParaRPr>
          </a:p>
          <a:p>
            <a:pPr marL="13970" marR="151765">
              <a:lnSpc>
                <a:spcPts val="1430"/>
              </a:lnSpc>
              <a:spcBef>
                <a:spcPts val="325"/>
              </a:spcBef>
            </a:pPr>
            <a:r>
              <a:rPr sz="1300" spc="-10" dirty="0">
                <a:latin typeface="Trebuchet MS"/>
                <a:cs typeface="Trebuchet MS"/>
              </a:rPr>
              <a:t>Upon </a:t>
            </a:r>
            <a:r>
              <a:rPr sz="1300" spc="-5" dirty="0">
                <a:latin typeface="Trebuchet MS"/>
                <a:cs typeface="Trebuchet MS"/>
              </a:rPr>
              <a:t>inspection of </a:t>
            </a:r>
            <a:r>
              <a:rPr sz="1300" spc="-10" dirty="0">
                <a:latin typeface="Trebuchet MS"/>
                <a:cs typeface="Trebuchet MS"/>
              </a:rPr>
              <a:t>the </a:t>
            </a:r>
            <a:r>
              <a:rPr sz="1300" spc="-5" dirty="0">
                <a:latin typeface="Trebuchet MS"/>
                <a:cs typeface="Trebuchet MS"/>
              </a:rPr>
              <a:t>surgical site, a significant </a:t>
            </a:r>
            <a:r>
              <a:rPr sz="1300" spc="-10" dirty="0">
                <a:latin typeface="Trebuchet MS"/>
                <a:cs typeface="Trebuchet MS"/>
              </a:rPr>
              <a:t>full-thickness void could be appreciated at the level </a:t>
            </a:r>
            <a:r>
              <a:rPr sz="1300" spc="-5" dirty="0">
                <a:latin typeface="Trebuchet MS"/>
                <a:cs typeface="Trebuchet MS"/>
              </a:rPr>
              <a:t>of </a:t>
            </a:r>
            <a:r>
              <a:rPr sz="1300" spc="-10" dirty="0">
                <a:latin typeface="Trebuchet MS"/>
                <a:cs typeface="Trebuchet MS"/>
              </a:rPr>
              <a:t>the plantar </a:t>
            </a:r>
            <a:r>
              <a:rPr sz="1300" spc="-5" dirty="0">
                <a:latin typeface="Trebuchet MS"/>
                <a:cs typeface="Trebuchet MS"/>
              </a:rPr>
              <a:t>foot. A </a:t>
            </a:r>
            <a:r>
              <a:rPr sz="1300" spc="-10" dirty="0">
                <a:latin typeface="Trebuchet MS"/>
                <a:cs typeface="Trebuchet MS"/>
              </a:rPr>
              <a:t>decision was  made to perform </a:t>
            </a:r>
            <a:r>
              <a:rPr sz="1300" spc="-5" dirty="0">
                <a:latin typeface="Trebuchet MS"/>
                <a:cs typeface="Trebuchet MS"/>
              </a:rPr>
              <a:t>a </a:t>
            </a:r>
            <a:r>
              <a:rPr sz="1300" spc="-10" dirty="0">
                <a:latin typeface="Trebuchet MS"/>
                <a:cs typeface="Trebuchet MS"/>
              </a:rPr>
              <a:t>local </a:t>
            </a:r>
            <a:r>
              <a:rPr sz="1300" spc="-5" dirty="0">
                <a:latin typeface="Trebuchet MS"/>
                <a:cs typeface="Trebuchet MS"/>
              </a:rPr>
              <a:t>single-lobe </a:t>
            </a:r>
            <a:r>
              <a:rPr sz="1300" spc="-10" dirty="0">
                <a:latin typeface="Trebuchet MS"/>
                <a:cs typeface="Trebuchet MS"/>
              </a:rPr>
              <a:t>rotational </a:t>
            </a:r>
            <a:r>
              <a:rPr sz="1300" spc="-5" dirty="0">
                <a:latin typeface="Trebuchet MS"/>
                <a:cs typeface="Trebuchet MS"/>
              </a:rPr>
              <a:t>skin flap </a:t>
            </a:r>
            <a:r>
              <a:rPr sz="1300" spc="-10" dirty="0">
                <a:latin typeface="Trebuchet MS"/>
                <a:cs typeface="Trebuchet MS"/>
              </a:rPr>
              <a:t>to allow for closure </a:t>
            </a:r>
            <a:r>
              <a:rPr sz="1300" spc="-5" dirty="0">
                <a:latin typeface="Trebuchet MS"/>
                <a:cs typeface="Trebuchet MS"/>
              </a:rPr>
              <a:t>of </a:t>
            </a:r>
            <a:r>
              <a:rPr sz="1300" spc="-10" dirty="0">
                <a:latin typeface="Trebuchet MS"/>
                <a:cs typeface="Trebuchet MS"/>
              </a:rPr>
              <a:t>the </a:t>
            </a:r>
            <a:r>
              <a:rPr sz="1300" spc="-5" dirty="0">
                <a:latin typeface="Trebuchet MS"/>
                <a:cs typeface="Trebuchet MS"/>
              </a:rPr>
              <a:t>surgical site. </a:t>
            </a:r>
            <a:r>
              <a:rPr sz="1300" spc="-10" dirty="0">
                <a:latin typeface="Trebuchet MS"/>
                <a:cs typeface="Trebuchet MS"/>
              </a:rPr>
              <a:t>(Figure 6) </a:t>
            </a:r>
            <a:r>
              <a:rPr sz="1300" spc="-5" dirty="0">
                <a:latin typeface="Trebuchet MS"/>
                <a:cs typeface="Trebuchet MS"/>
              </a:rPr>
              <a:t>An </a:t>
            </a:r>
            <a:r>
              <a:rPr sz="1300" spc="-10" dirty="0">
                <a:latin typeface="Trebuchet MS"/>
                <a:cs typeface="Trebuchet MS"/>
              </a:rPr>
              <a:t>incision was </a:t>
            </a:r>
            <a:r>
              <a:rPr sz="1300" spc="-10" dirty="0" smtClean="0">
                <a:latin typeface="Trebuchet MS"/>
                <a:cs typeface="Trebuchet MS"/>
              </a:rPr>
              <a:t>extending </a:t>
            </a:r>
            <a:r>
              <a:rPr sz="1300" spc="-10" dirty="0">
                <a:latin typeface="Trebuchet MS"/>
                <a:cs typeface="Trebuchet MS"/>
              </a:rPr>
              <a:t>from the medial aspect </a:t>
            </a:r>
            <a:r>
              <a:rPr sz="1300" spc="-5" dirty="0">
                <a:latin typeface="Trebuchet MS"/>
                <a:cs typeface="Trebuchet MS"/>
              </a:rPr>
              <a:t>of </a:t>
            </a:r>
            <a:r>
              <a:rPr sz="1300" spc="-10" dirty="0">
                <a:latin typeface="Trebuchet MS"/>
                <a:cs typeface="Trebuchet MS"/>
              </a:rPr>
              <a:t>the </a:t>
            </a:r>
            <a:r>
              <a:rPr sz="1300" spc="-5" dirty="0">
                <a:latin typeface="Trebuchet MS"/>
                <a:cs typeface="Trebuchet MS"/>
              </a:rPr>
              <a:t>soft </a:t>
            </a:r>
            <a:r>
              <a:rPr sz="1300" spc="-10" dirty="0">
                <a:latin typeface="Trebuchet MS"/>
                <a:cs typeface="Trebuchet MS"/>
              </a:rPr>
              <a:t>tissue void and curved back to an equal distance </a:t>
            </a:r>
            <a:r>
              <a:rPr sz="1300" spc="-5" dirty="0">
                <a:latin typeface="Trebuchet MS"/>
                <a:cs typeface="Trebuchet MS"/>
              </a:rPr>
              <a:t>from </a:t>
            </a:r>
            <a:r>
              <a:rPr sz="1300" spc="-10" dirty="0">
                <a:latin typeface="Trebuchet MS"/>
                <a:cs typeface="Trebuchet MS"/>
              </a:rPr>
              <a:t>the  wound.  </a:t>
            </a:r>
            <a:r>
              <a:rPr sz="1300" spc="-5" dirty="0">
                <a:latin typeface="Trebuchet MS"/>
                <a:cs typeface="Trebuchet MS"/>
              </a:rPr>
              <a:t>Adjacent soft </a:t>
            </a:r>
            <a:r>
              <a:rPr sz="1300" spc="-10" dirty="0">
                <a:latin typeface="Trebuchet MS"/>
                <a:cs typeface="Trebuchet MS"/>
              </a:rPr>
              <a:t>tissue was freed to the level </a:t>
            </a:r>
            <a:r>
              <a:rPr sz="1300" spc="-5" dirty="0">
                <a:latin typeface="Trebuchet MS"/>
                <a:cs typeface="Trebuchet MS"/>
              </a:rPr>
              <a:t>of </a:t>
            </a:r>
            <a:r>
              <a:rPr sz="1300" spc="-10" dirty="0">
                <a:latin typeface="Trebuchet MS"/>
                <a:cs typeface="Trebuchet MS"/>
              </a:rPr>
              <a:t>the subcutaneous tissue </a:t>
            </a:r>
            <a:r>
              <a:rPr sz="1300" spc="-10" dirty="0" smtClean="0">
                <a:latin typeface="Trebuchet MS"/>
                <a:cs typeface="Trebuchet MS"/>
              </a:rPr>
              <a:t>plain</a:t>
            </a:r>
            <a:r>
              <a:rPr lang="en-US" sz="1300" spc="-10" dirty="0" smtClean="0">
                <a:latin typeface="Trebuchet MS"/>
                <a:cs typeface="Trebuchet MS"/>
              </a:rPr>
              <a:t>. </a:t>
            </a:r>
            <a:r>
              <a:rPr sz="1300" spc="-5" dirty="0" smtClean="0">
                <a:latin typeface="Trebuchet MS"/>
                <a:cs typeface="Trebuchet MS"/>
              </a:rPr>
              <a:t>The</a:t>
            </a:r>
            <a:r>
              <a:rPr sz="1300" spc="145" dirty="0" smtClean="0">
                <a:latin typeface="Trebuchet MS"/>
                <a:cs typeface="Trebuchet MS"/>
              </a:rPr>
              <a:t> </a:t>
            </a:r>
            <a:r>
              <a:rPr sz="1300" spc="-10" dirty="0" smtClean="0">
                <a:latin typeface="Trebuchet MS"/>
                <a:cs typeface="Trebuchet MS"/>
              </a:rPr>
              <a:t>rotational</a:t>
            </a:r>
            <a:r>
              <a:rPr lang="en-US" sz="1300" spc="-10" dirty="0" smtClean="0">
                <a:latin typeface="Trebuchet MS"/>
                <a:cs typeface="Trebuchet MS"/>
              </a:rPr>
              <a:t> </a:t>
            </a:r>
            <a:r>
              <a:rPr sz="1300" spc="-5" dirty="0" smtClean="0">
                <a:latin typeface="Trebuchet MS"/>
                <a:cs typeface="Trebuchet MS"/>
              </a:rPr>
              <a:t>flap </a:t>
            </a:r>
            <a:r>
              <a:rPr sz="1300" spc="-10" dirty="0" smtClean="0">
                <a:latin typeface="Trebuchet MS"/>
                <a:cs typeface="Trebuchet MS"/>
              </a:rPr>
              <a:t>did </a:t>
            </a:r>
            <a:r>
              <a:rPr sz="1300" spc="-10" dirty="0">
                <a:latin typeface="Trebuchet MS"/>
                <a:cs typeface="Trebuchet MS"/>
              </a:rPr>
              <a:t>appear viable. </a:t>
            </a:r>
            <a:r>
              <a:rPr sz="1300" spc="-5" dirty="0">
                <a:latin typeface="Trebuchet MS"/>
                <a:cs typeface="Trebuchet MS"/>
              </a:rPr>
              <a:t>The flap </a:t>
            </a:r>
            <a:r>
              <a:rPr sz="1300" spc="-10" dirty="0">
                <a:latin typeface="Trebuchet MS"/>
                <a:cs typeface="Trebuchet MS"/>
              </a:rPr>
              <a:t>was then rotated into the void </a:t>
            </a:r>
            <a:r>
              <a:rPr sz="1300" spc="-5" dirty="0">
                <a:latin typeface="Trebuchet MS"/>
                <a:cs typeface="Trebuchet MS"/>
              </a:rPr>
              <a:t>remaining </a:t>
            </a:r>
            <a:r>
              <a:rPr sz="1300" spc="-10" dirty="0">
                <a:latin typeface="Trebuchet MS"/>
                <a:cs typeface="Trebuchet MS"/>
              </a:rPr>
              <a:t>at the </a:t>
            </a:r>
            <a:r>
              <a:rPr sz="1300" spc="-5" dirty="0">
                <a:latin typeface="Trebuchet MS"/>
                <a:cs typeface="Trebuchet MS"/>
              </a:rPr>
              <a:t>surgical </a:t>
            </a:r>
            <a:r>
              <a:rPr sz="1300" spc="-10" dirty="0">
                <a:latin typeface="Trebuchet MS"/>
                <a:cs typeface="Trebuchet MS"/>
              </a:rPr>
              <a:t>excision </a:t>
            </a:r>
            <a:r>
              <a:rPr sz="1300" spc="-5" dirty="0">
                <a:latin typeface="Trebuchet MS"/>
                <a:cs typeface="Trebuchet MS"/>
              </a:rPr>
              <a:t>site </a:t>
            </a:r>
            <a:r>
              <a:rPr sz="1300" spc="-10" dirty="0">
                <a:latin typeface="Trebuchet MS"/>
                <a:cs typeface="Trebuchet MS"/>
              </a:rPr>
              <a:t>taking care not  to </a:t>
            </a:r>
            <a:r>
              <a:rPr sz="1300" spc="-5" dirty="0">
                <a:latin typeface="Trebuchet MS"/>
                <a:cs typeface="Trebuchet MS"/>
              </a:rPr>
              <a:t>overly </a:t>
            </a:r>
            <a:r>
              <a:rPr sz="1300" spc="-10" dirty="0">
                <a:latin typeface="Trebuchet MS"/>
                <a:cs typeface="Trebuchet MS"/>
              </a:rPr>
              <a:t>tension the pedicle. </a:t>
            </a:r>
            <a:r>
              <a:rPr sz="1300" spc="-5" dirty="0">
                <a:latin typeface="Trebuchet MS"/>
                <a:cs typeface="Trebuchet MS"/>
              </a:rPr>
              <a:t>The skin </a:t>
            </a:r>
            <a:r>
              <a:rPr sz="1300" spc="-10" dirty="0">
                <a:latin typeface="Trebuchet MS"/>
                <a:cs typeface="Trebuchet MS"/>
              </a:rPr>
              <a:t>was pliable enough to allow for primary closure using nylon suture. </a:t>
            </a:r>
            <a:r>
              <a:rPr sz="1300" spc="-10" dirty="0" smtClean="0">
                <a:latin typeface="Trebuchet MS"/>
                <a:cs typeface="Trebuchet MS"/>
              </a:rPr>
              <a:t>(</a:t>
            </a:r>
            <a:r>
              <a:rPr sz="1300" spc="-10" dirty="0">
                <a:latin typeface="Trebuchet MS"/>
                <a:cs typeface="Trebuchet MS"/>
              </a:rPr>
              <a:t>Figure 7) </a:t>
            </a:r>
            <a:r>
              <a:rPr lang="en-US" sz="1300" spc="-15" dirty="0" smtClean="0">
                <a:latin typeface="Trebuchet MS"/>
                <a:cs typeface="Trebuchet MS"/>
              </a:rPr>
              <a:t>Vascular status was intact clinically to the flap site.</a:t>
            </a:r>
            <a:r>
              <a:rPr lang="en-US" sz="1200" spc="-15" dirty="0" smtClean="0">
                <a:latin typeface="Trebuchet MS"/>
                <a:cs typeface="Trebuchet MS"/>
              </a:rPr>
              <a:t> </a:t>
            </a:r>
          </a:p>
          <a:p>
            <a:pPr marL="13970" marR="151765">
              <a:lnSpc>
                <a:spcPts val="1430"/>
              </a:lnSpc>
              <a:spcBef>
                <a:spcPts val="325"/>
              </a:spcBef>
            </a:pPr>
            <a:endParaRPr sz="1200" dirty="0">
              <a:latin typeface="Trebuchet MS"/>
              <a:cs typeface="Trebuchet MS"/>
            </a:endParaRPr>
          </a:p>
          <a:p>
            <a:pPr marR="76200" algn="ctr">
              <a:lnSpc>
                <a:spcPct val="100000"/>
              </a:lnSpc>
              <a:spcBef>
                <a:spcPts val="310"/>
              </a:spcBef>
            </a:pPr>
            <a:r>
              <a:rPr sz="1700" b="1" u="sng" spc="-15" dirty="0">
                <a:solidFill>
                  <a:srgbClr val="2C3E70"/>
                </a:solidFill>
                <a:latin typeface="Calibri"/>
                <a:cs typeface="Calibri"/>
              </a:rPr>
              <a:t>Post-Operative</a:t>
            </a:r>
            <a:r>
              <a:rPr sz="1700" b="1" u="sng" spc="-70" dirty="0">
                <a:solidFill>
                  <a:srgbClr val="2C3E70"/>
                </a:solidFill>
                <a:latin typeface="Calibri"/>
                <a:cs typeface="Calibri"/>
              </a:rPr>
              <a:t> </a:t>
            </a:r>
            <a:r>
              <a:rPr sz="1700" b="1" u="sng" spc="-10" dirty="0">
                <a:solidFill>
                  <a:srgbClr val="2C3E70"/>
                </a:solidFill>
                <a:latin typeface="Calibri"/>
                <a:cs typeface="Calibri"/>
              </a:rPr>
              <a:t>Course</a:t>
            </a:r>
            <a:endParaRPr sz="1700" dirty="0">
              <a:latin typeface="Calibri"/>
              <a:cs typeface="Calibri"/>
            </a:endParaRPr>
          </a:p>
          <a:p>
            <a:pPr marL="12700" marR="193040">
              <a:lnSpc>
                <a:spcPts val="1430"/>
              </a:lnSpc>
              <a:spcBef>
                <a:spcPts val="455"/>
              </a:spcBef>
            </a:pPr>
            <a:endParaRPr lang="en-US" sz="1200" spc="-5" dirty="0" smtClean="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846956" y="7728211"/>
            <a:ext cx="1426134" cy="1699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15349619" y="7725767"/>
          <a:ext cx="4375432" cy="17015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4893"/>
                <a:gridCol w="1429624"/>
                <a:gridCol w="1450915"/>
              </a:tblGrid>
              <a:tr h="17015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396">
                      <a:solidFill>
                        <a:srgbClr val="000000"/>
                      </a:solidFill>
                      <a:prstDash val="solid"/>
                    </a:lnL>
                    <a:lnR w="3490">
                      <a:solidFill>
                        <a:srgbClr val="000000"/>
                      </a:solidFill>
                      <a:prstDash val="solid"/>
                    </a:lnR>
                    <a:lnT w="1396">
                      <a:solidFill>
                        <a:srgbClr val="000000"/>
                      </a:solidFill>
                      <a:prstDash val="solid"/>
                    </a:lnT>
                    <a:lnB w="1396">
                      <a:solidFill>
                        <a:srgbClr val="000000"/>
                      </a:solidFill>
                      <a:prstDash val="solid"/>
                    </a:lnB>
                    <a:solidFill>
                      <a:srgbClr val="6199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490">
                      <a:solidFill>
                        <a:srgbClr val="000000"/>
                      </a:solidFill>
                      <a:prstDash val="solid"/>
                    </a:lnL>
                    <a:lnR w="3490">
                      <a:solidFill>
                        <a:srgbClr val="000000"/>
                      </a:solidFill>
                      <a:prstDash val="solid"/>
                    </a:lnR>
                    <a:lnT w="1396">
                      <a:solidFill>
                        <a:srgbClr val="000000"/>
                      </a:solidFill>
                      <a:prstDash val="solid"/>
                    </a:lnT>
                    <a:lnB w="1396">
                      <a:solidFill>
                        <a:srgbClr val="000000"/>
                      </a:solidFill>
                      <a:prstDash val="solid"/>
                    </a:lnB>
                    <a:solidFill>
                      <a:srgbClr val="6199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490">
                      <a:solidFill>
                        <a:srgbClr val="000000"/>
                      </a:solidFill>
                      <a:prstDash val="solid"/>
                    </a:lnL>
                    <a:lnR w="1396">
                      <a:solidFill>
                        <a:srgbClr val="000000"/>
                      </a:solidFill>
                      <a:prstDash val="solid"/>
                    </a:lnR>
                    <a:lnT w="1396">
                      <a:solidFill>
                        <a:srgbClr val="000000"/>
                      </a:solidFill>
                      <a:prstDash val="solid"/>
                    </a:lnT>
                    <a:lnB w="1396">
                      <a:solidFill>
                        <a:srgbClr val="000000"/>
                      </a:solidFill>
                      <a:prstDash val="solid"/>
                    </a:lnB>
                    <a:solidFill>
                      <a:srgbClr val="619999"/>
                    </a:solidFill>
                  </a:tcPr>
                </a:tc>
              </a:tr>
            </a:tbl>
          </a:graphicData>
        </a:graphic>
      </p:graphicFrame>
      <p:sp>
        <p:nvSpPr>
          <p:cNvPr id="14" name="object 14"/>
          <p:cNvSpPr/>
          <p:nvPr/>
        </p:nvSpPr>
        <p:spPr>
          <a:xfrm>
            <a:off x="15270419" y="7341062"/>
            <a:ext cx="1524000" cy="2073523"/>
          </a:xfrm>
          <a:prstGeom prst="rect">
            <a:avLst/>
          </a:prstGeom>
          <a:blipFill>
            <a:blip r:embed="rId3" cstate="print"/>
            <a:srcRect/>
            <a:stretch>
              <a:fillRect l="-29548" r="1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11285" y="6561056"/>
            <a:ext cx="1355630" cy="11825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10587" y="6560358"/>
            <a:ext cx="1357630" cy="1184275"/>
          </a:xfrm>
          <a:custGeom>
            <a:avLst/>
            <a:gdLst/>
            <a:ahLst/>
            <a:cxnLst/>
            <a:rect l="l" t="t" r="r" b="b"/>
            <a:pathLst>
              <a:path w="1357629" h="1184275">
                <a:moveTo>
                  <a:pt x="0" y="1183908"/>
                </a:moveTo>
                <a:lnTo>
                  <a:pt x="1357026" y="1183908"/>
                </a:lnTo>
                <a:lnTo>
                  <a:pt x="1357026" y="0"/>
                </a:lnTo>
                <a:lnTo>
                  <a:pt x="0" y="0"/>
                </a:lnTo>
                <a:lnTo>
                  <a:pt x="0" y="118390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352290" y="7367116"/>
            <a:ext cx="1377160" cy="2046156"/>
          </a:xfrm>
          <a:prstGeom prst="rect">
            <a:avLst/>
          </a:prstGeom>
          <a:blipFill>
            <a:blip r:embed="rId5" cstate="print"/>
            <a:srcRect/>
            <a:stretch>
              <a:fillRect l="-17305" t="-6307" r="-53189" b="-33053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11285" y="5197049"/>
            <a:ext cx="1345159" cy="10708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10587" y="5196351"/>
            <a:ext cx="1346835" cy="1072515"/>
          </a:xfrm>
          <a:custGeom>
            <a:avLst/>
            <a:gdLst/>
            <a:ahLst/>
            <a:cxnLst/>
            <a:rect l="l" t="t" r="r" b="b"/>
            <a:pathLst>
              <a:path w="1346835" h="1072514">
                <a:moveTo>
                  <a:pt x="0" y="1072218"/>
                </a:moveTo>
                <a:lnTo>
                  <a:pt x="1346555" y="1072218"/>
                </a:lnTo>
                <a:lnTo>
                  <a:pt x="1346555" y="0"/>
                </a:lnTo>
                <a:lnTo>
                  <a:pt x="0" y="0"/>
                </a:lnTo>
                <a:lnTo>
                  <a:pt x="0" y="107221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362794" y="6317732"/>
            <a:ext cx="45275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" dirty="0">
                <a:latin typeface="Arial"/>
                <a:cs typeface="Arial"/>
              </a:rPr>
              <a:t>Figure</a:t>
            </a:r>
            <a:r>
              <a:rPr sz="900" spc="-80" dirty="0">
                <a:latin typeface="Arial"/>
                <a:cs typeface="Arial"/>
              </a:rPr>
              <a:t> </a:t>
            </a:r>
            <a:r>
              <a:rPr sz="900" spc="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05832" y="7796919"/>
            <a:ext cx="204914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08455" algn="l"/>
              </a:tabLst>
            </a:pPr>
            <a:r>
              <a:rPr sz="900" spc="5" dirty="0">
                <a:latin typeface="Arial"/>
                <a:cs typeface="Arial"/>
              </a:rPr>
              <a:t>Figure</a:t>
            </a:r>
            <a:r>
              <a:rPr sz="900" dirty="0">
                <a:latin typeface="Arial"/>
                <a:cs typeface="Arial"/>
              </a:rPr>
              <a:t> </a:t>
            </a:r>
            <a:r>
              <a:rPr sz="900" spc="5" dirty="0">
                <a:latin typeface="Arial"/>
                <a:cs typeface="Arial"/>
              </a:rPr>
              <a:t>1	Figure</a:t>
            </a:r>
            <a:r>
              <a:rPr sz="900" spc="-80" dirty="0">
                <a:latin typeface="Arial"/>
                <a:cs typeface="Arial"/>
              </a:rPr>
              <a:t> </a:t>
            </a:r>
            <a:r>
              <a:rPr sz="900" spc="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91253" y="7780863"/>
            <a:ext cx="45275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" dirty="0">
                <a:latin typeface="Arial"/>
                <a:cs typeface="Arial"/>
              </a:rPr>
              <a:t>Figure</a:t>
            </a:r>
            <a:r>
              <a:rPr sz="900" spc="-80" dirty="0">
                <a:latin typeface="Arial"/>
                <a:cs typeface="Arial"/>
              </a:rPr>
              <a:t> </a:t>
            </a:r>
            <a:r>
              <a:rPr sz="900" spc="5" dirty="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865932" y="9454984"/>
            <a:ext cx="45275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" dirty="0">
                <a:latin typeface="Arial"/>
                <a:cs typeface="Arial"/>
              </a:rPr>
              <a:t>Figure</a:t>
            </a:r>
            <a:r>
              <a:rPr sz="900" spc="-80" dirty="0">
                <a:latin typeface="Arial"/>
                <a:cs typeface="Arial"/>
              </a:rPr>
              <a:t> </a:t>
            </a:r>
            <a:r>
              <a:rPr sz="900" spc="5" dirty="0"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7058042" y="9454984"/>
            <a:ext cx="1003935" cy="413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95" algn="ctr">
              <a:lnSpc>
                <a:spcPts val="1055"/>
              </a:lnSpc>
            </a:pPr>
            <a:r>
              <a:rPr sz="900" spc="5" dirty="0">
                <a:latin typeface="Arial"/>
                <a:cs typeface="Arial"/>
              </a:rPr>
              <a:t>Figure</a:t>
            </a:r>
            <a:r>
              <a:rPr sz="900" spc="-80" dirty="0">
                <a:latin typeface="Arial"/>
                <a:cs typeface="Arial"/>
              </a:rPr>
              <a:t> </a:t>
            </a:r>
            <a:r>
              <a:rPr sz="900" spc="5" dirty="0">
                <a:latin typeface="Arial"/>
                <a:cs typeface="Arial"/>
              </a:rPr>
              <a:t>6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ts val="2014"/>
              </a:lnSpc>
            </a:pPr>
            <a:r>
              <a:rPr sz="1700" b="1" u="sng" spc="-20" dirty="0">
                <a:solidFill>
                  <a:srgbClr val="2C3E70"/>
                </a:solidFill>
                <a:latin typeface="Calibri"/>
                <a:cs typeface="Calibri"/>
              </a:rPr>
              <a:t>References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772765" y="9451319"/>
            <a:ext cx="45275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" dirty="0">
                <a:latin typeface="Arial"/>
                <a:cs typeface="Arial"/>
              </a:rPr>
              <a:t>Figure</a:t>
            </a:r>
            <a:r>
              <a:rPr sz="900" spc="-80" dirty="0">
                <a:latin typeface="Arial"/>
                <a:cs typeface="Arial"/>
              </a:rPr>
              <a:t> </a:t>
            </a:r>
            <a:r>
              <a:rPr sz="900" spc="5" dirty="0">
                <a:latin typeface="Arial"/>
                <a:cs typeface="Arial"/>
              </a:rPr>
              <a:t>7</a:t>
            </a:r>
            <a:endParaRPr sz="9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72065" y="5197049"/>
            <a:ext cx="1539220" cy="25465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1367" y="5196351"/>
            <a:ext cx="1541145" cy="2548255"/>
          </a:xfrm>
          <a:custGeom>
            <a:avLst/>
            <a:gdLst/>
            <a:ahLst/>
            <a:cxnLst/>
            <a:rect l="l" t="t" r="r" b="b"/>
            <a:pathLst>
              <a:path w="1541145" h="2548254">
                <a:moveTo>
                  <a:pt x="0" y="2547915"/>
                </a:moveTo>
                <a:lnTo>
                  <a:pt x="1540616" y="2547915"/>
                </a:lnTo>
                <a:lnTo>
                  <a:pt x="1540616" y="0"/>
                </a:lnTo>
                <a:lnTo>
                  <a:pt x="0" y="0"/>
                </a:lnTo>
                <a:lnTo>
                  <a:pt x="0" y="254791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72500" y="5197049"/>
            <a:ext cx="1538522" cy="25465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71802" y="5196351"/>
            <a:ext cx="1540510" cy="2548255"/>
          </a:xfrm>
          <a:custGeom>
            <a:avLst/>
            <a:gdLst/>
            <a:ahLst/>
            <a:cxnLst/>
            <a:rect l="l" t="t" r="r" b="b"/>
            <a:pathLst>
              <a:path w="1540510" h="2548254">
                <a:moveTo>
                  <a:pt x="0" y="2547915"/>
                </a:moveTo>
                <a:lnTo>
                  <a:pt x="1539918" y="2547915"/>
                </a:lnTo>
                <a:lnTo>
                  <a:pt x="1539918" y="0"/>
                </a:lnTo>
                <a:lnTo>
                  <a:pt x="0" y="0"/>
                </a:lnTo>
                <a:lnTo>
                  <a:pt x="0" y="254791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9"/>
          <a:srcRect l="15381" t="8954" r="23401" b="16951"/>
          <a:stretch/>
        </p:blipFill>
        <p:spPr>
          <a:xfrm>
            <a:off x="16843648" y="7354089"/>
            <a:ext cx="1450546" cy="20722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2031</Words>
  <Application>Microsoft Office PowerPoint</Application>
  <PresentationFormat>Custom</PresentationFormat>
  <Paragraphs>91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Trebuchet MS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CanterburyMedia</dc:creator>
  <cp:lastModifiedBy>Randall</cp:lastModifiedBy>
  <cp:revision>3</cp:revision>
  <dcterms:created xsi:type="dcterms:W3CDTF">2016-11-28T04:05:41Z</dcterms:created>
  <dcterms:modified xsi:type="dcterms:W3CDTF">2016-11-28T04:22:11Z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2016-11-22T00:00:00Z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2016-11-28T00:00:00Z</vt:filetime>
  </property>
</Properties>
</file>