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952" y="-65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5"/>
                </a:moveTo>
                <a:lnTo>
                  <a:pt x="20104100" y="15078075"/>
                </a:lnTo>
              </a:path>
              <a:path w="20104100" h="15078075">
                <a:moveTo>
                  <a:pt x="0" y="1"/>
                </a:moveTo>
                <a:lnTo>
                  <a:pt x="0" y="15078075"/>
                </a:lnTo>
              </a:path>
            </a:pathLst>
          </a:custGeom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5"/>
                </a:moveTo>
                <a:lnTo>
                  <a:pt x="20104100" y="15078075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5"/>
                </a:lnTo>
                <a:close/>
              </a:path>
            </a:pathLst>
          </a:custGeom>
          <a:solidFill>
            <a:srgbClr val="EAE0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20104100" cy="2002789"/>
          </a:xfrm>
          <a:custGeom>
            <a:avLst/>
            <a:gdLst/>
            <a:ahLst/>
            <a:cxnLst/>
            <a:rect l="l" t="t" r="r" b="b"/>
            <a:pathLst>
              <a:path w="20104100" h="2002789">
                <a:moveTo>
                  <a:pt x="0" y="2002731"/>
                </a:moveTo>
                <a:lnTo>
                  <a:pt x="20104100" y="2002731"/>
                </a:lnTo>
                <a:lnTo>
                  <a:pt x="20104100" y="0"/>
                </a:lnTo>
                <a:lnTo>
                  <a:pt x="0" y="0"/>
                </a:lnTo>
                <a:lnTo>
                  <a:pt x="0" y="2002731"/>
                </a:lnTo>
                <a:close/>
              </a:path>
            </a:pathLst>
          </a:custGeom>
          <a:solidFill>
            <a:srgbClr val="006C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32104" y="2412840"/>
            <a:ext cx="4664075" cy="12247245"/>
          </a:xfrm>
          <a:custGeom>
            <a:avLst/>
            <a:gdLst/>
            <a:ahLst/>
            <a:cxnLst/>
            <a:rect l="l" t="t" r="r" b="b"/>
            <a:pathLst>
              <a:path w="4664075" h="12247244">
                <a:moveTo>
                  <a:pt x="4233553" y="0"/>
                </a:moveTo>
                <a:lnTo>
                  <a:pt x="430469" y="0"/>
                </a:lnTo>
                <a:lnTo>
                  <a:pt x="408316" y="560"/>
                </a:lnTo>
                <a:lnTo>
                  <a:pt x="364910" y="4959"/>
                </a:lnTo>
                <a:lnTo>
                  <a:pt x="322884" y="13551"/>
                </a:lnTo>
                <a:lnTo>
                  <a:pt x="282455" y="26120"/>
                </a:lnTo>
                <a:lnTo>
                  <a:pt x="243838" y="42448"/>
                </a:lnTo>
                <a:lnTo>
                  <a:pt x="207250" y="62319"/>
                </a:lnTo>
                <a:lnTo>
                  <a:pt x="172908" y="85517"/>
                </a:lnTo>
                <a:lnTo>
                  <a:pt x="141027" y="111826"/>
                </a:lnTo>
                <a:lnTo>
                  <a:pt x="111824" y="141029"/>
                </a:lnTo>
                <a:lnTo>
                  <a:pt x="85515" y="172910"/>
                </a:lnTo>
                <a:lnTo>
                  <a:pt x="62317" y="207253"/>
                </a:lnTo>
                <a:lnTo>
                  <a:pt x="42447" y="243840"/>
                </a:lnTo>
                <a:lnTo>
                  <a:pt x="26119" y="282457"/>
                </a:lnTo>
                <a:lnTo>
                  <a:pt x="13551" y="322886"/>
                </a:lnTo>
                <a:lnTo>
                  <a:pt x="4959" y="364912"/>
                </a:lnTo>
                <a:lnTo>
                  <a:pt x="560" y="408317"/>
                </a:lnTo>
                <a:lnTo>
                  <a:pt x="0" y="430469"/>
                </a:lnTo>
                <a:lnTo>
                  <a:pt x="0" y="11816278"/>
                </a:lnTo>
                <a:lnTo>
                  <a:pt x="2222" y="11860292"/>
                </a:lnTo>
                <a:lnTo>
                  <a:pt x="8745" y="11903034"/>
                </a:lnTo>
                <a:lnTo>
                  <a:pt x="19352" y="11944288"/>
                </a:lnTo>
                <a:lnTo>
                  <a:pt x="33826" y="11983838"/>
                </a:lnTo>
                <a:lnTo>
                  <a:pt x="51953" y="12021467"/>
                </a:lnTo>
                <a:lnTo>
                  <a:pt x="73514" y="12056960"/>
                </a:lnTo>
                <a:lnTo>
                  <a:pt x="98294" y="12090099"/>
                </a:lnTo>
                <a:lnTo>
                  <a:pt x="126077" y="12120668"/>
                </a:lnTo>
                <a:lnTo>
                  <a:pt x="156646" y="12148451"/>
                </a:lnTo>
                <a:lnTo>
                  <a:pt x="189785" y="12173231"/>
                </a:lnTo>
                <a:lnTo>
                  <a:pt x="225277" y="12194793"/>
                </a:lnTo>
                <a:lnTo>
                  <a:pt x="262906" y="12212920"/>
                </a:lnTo>
                <a:lnTo>
                  <a:pt x="302457" y="12227395"/>
                </a:lnTo>
                <a:lnTo>
                  <a:pt x="343711" y="12238002"/>
                </a:lnTo>
                <a:lnTo>
                  <a:pt x="386454" y="12244525"/>
                </a:lnTo>
                <a:lnTo>
                  <a:pt x="430469" y="12246747"/>
                </a:lnTo>
                <a:lnTo>
                  <a:pt x="4233553" y="12246747"/>
                </a:lnTo>
                <a:lnTo>
                  <a:pt x="4277557" y="12244525"/>
                </a:lnTo>
                <a:lnTo>
                  <a:pt x="4320290" y="12238002"/>
                </a:lnTo>
                <a:lnTo>
                  <a:pt x="4361537" y="12227395"/>
                </a:lnTo>
                <a:lnTo>
                  <a:pt x="4401080" y="12212920"/>
                </a:lnTo>
                <a:lnTo>
                  <a:pt x="4438704" y="12194793"/>
                </a:lnTo>
                <a:lnTo>
                  <a:pt x="4474191" y="12173231"/>
                </a:lnTo>
                <a:lnTo>
                  <a:pt x="4507326" y="12148451"/>
                </a:lnTo>
                <a:lnTo>
                  <a:pt x="4537892" y="12120668"/>
                </a:lnTo>
                <a:lnTo>
                  <a:pt x="4565673" y="12090099"/>
                </a:lnTo>
                <a:lnTo>
                  <a:pt x="4590452" y="12056960"/>
                </a:lnTo>
                <a:lnTo>
                  <a:pt x="4612012" y="12021467"/>
                </a:lnTo>
                <a:lnTo>
                  <a:pt x="4630138" y="11983838"/>
                </a:lnTo>
                <a:lnTo>
                  <a:pt x="4644612" y="11944288"/>
                </a:lnTo>
                <a:lnTo>
                  <a:pt x="4655219" y="11903034"/>
                </a:lnTo>
                <a:lnTo>
                  <a:pt x="4661742" y="11860292"/>
                </a:lnTo>
                <a:lnTo>
                  <a:pt x="4663965" y="11816278"/>
                </a:lnTo>
                <a:lnTo>
                  <a:pt x="4663965" y="430469"/>
                </a:lnTo>
                <a:lnTo>
                  <a:pt x="4661742" y="386455"/>
                </a:lnTo>
                <a:lnTo>
                  <a:pt x="4655219" y="343713"/>
                </a:lnTo>
                <a:lnTo>
                  <a:pt x="4644612" y="302459"/>
                </a:lnTo>
                <a:lnTo>
                  <a:pt x="4630138" y="262909"/>
                </a:lnTo>
                <a:lnTo>
                  <a:pt x="4612012" y="225279"/>
                </a:lnTo>
                <a:lnTo>
                  <a:pt x="4590452" y="189787"/>
                </a:lnTo>
                <a:lnTo>
                  <a:pt x="4565673" y="156648"/>
                </a:lnTo>
                <a:lnTo>
                  <a:pt x="4537892" y="126079"/>
                </a:lnTo>
                <a:lnTo>
                  <a:pt x="4507326" y="98296"/>
                </a:lnTo>
                <a:lnTo>
                  <a:pt x="4474191" y="73516"/>
                </a:lnTo>
                <a:lnTo>
                  <a:pt x="4438704" y="51954"/>
                </a:lnTo>
                <a:lnTo>
                  <a:pt x="4401080" y="33827"/>
                </a:lnTo>
                <a:lnTo>
                  <a:pt x="4361537" y="19352"/>
                </a:lnTo>
                <a:lnTo>
                  <a:pt x="4320290" y="8745"/>
                </a:lnTo>
                <a:lnTo>
                  <a:pt x="4277557" y="2222"/>
                </a:lnTo>
                <a:lnTo>
                  <a:pt x="4233553" y="0"/>
                </a:lnTo>
                <a:close/>
              </a:path>
            </a:pathLst>
          </a:custGeom>
          <a:solidFill>
            <a:srgbClr val="61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32104" y="2412840"/>
            <a:ext cx="4664075" cy="12247245"/>
          </a:xfrm>
          <a:custGeom>
            <a:avLst/>
            <a:gdLst/>
            <a:ahLst/>
            <a:cxnLst/>
            <a:rect l="l" t="t" r="r" b="b"/>
            <a:pathLst>
              <a:path w="4664075" h="12247244">
                <a:moveTo>
                  <a:pt x="0" y="430469"/>
                </a:moveTo>
                <a:lnTo>
                  <a:pt x="2222" y="386455"/>
                </a:lnTo>
                <a:lnTo>
                  <a:pt x="8745" y="343713"/>
                </a:lnTo>
                <a:lnTo>
                  <a:pt x="19352" y="302459"/>
                </a:lnTo>
                <a:lnTo>
                  <a:pt x="33826" y="262909"/>
                </a:lnTo>
                <a:lnTo>
                  <a:pt x="51953" y="225279"/>
                </a:lnTo>
                <a:lnTo>
                  <a:pt x="73514" y="189787"/>
                </a:lnTo>
                <a:lnTo>
                  <a:pt x="98294" y="156648"/>
                </a:lnTo>
                <a:lnTo>
                  <a:pt x="126077" y="126079"/>
                </a:lnTo>
                <a:lnTo>
                  <a:pt x="156646" y="98296"/>
                </a:lnTo>
                <a:lnTo>
                  <a:pt x="189785" y="73516"/>
                </a:lnTo>
                <a:lnTo>
                  <a:pt x="225277" y="51954"/>
                </a:lnTo>
                <a:lnTo>
                  <a:pt x="262906" y="33827"/>
                </a:lnTo>
                <a:lnTo>
                  <a:pt x="302457" y="19352"/>
                </a:lnTo>
                <a:lnTo>
                  <a:pt x="343711" y="8745"/>
                </a:lnTo>
                <a:lnTo>
                  <a:pt x="386454" y="2222"/>
                </a:lnTo>
                <a:lnTo>
                  <a:pt x="430469" y="0"/>
                </a:lnTo>
                <a:lnTo>
                  <a:pt x="4233553" y="0"/>
                </a:lnTo>
                <a:lnTo>
                  <a:pt x="4277557" y="2222"/>
                </a:lnTo>
                <a:lnTo>
                  <a:pt x="4320290" y="8745"/>
                </a:lnTo>
                <a:lnTo>
                  <a:pt x="4361537" y="19352"/>
                </a:lnTo>
                <a:lnTo>
                  <a:pt x="4401080" y="33827"/>
                </a:lnTo>
                <a:lnTo>
                  <a:pt x="4438704" y="51954"/>
                </a:lnTo>
                <a:lnTo>
                  <a:pt x="4474191" y="73516"/>
                </a:lnTo>
                <a:lnTo>
                  <a:pt x="4507326" y="98296"/>
                </a:lnTo>
                <a:lnTo>
                  <a:pt x="4537892" y="126079"/>
                </a:lnTo>
                <a:lnTo>
                  <a:pt x="4565673" y="156648"/>
                </a:lnTo>
                <a:lnTo>
                  <a:pt x="4590452" y="189787"/>
                </a:lnTo>
                <a:lnTo>
                  <a:pt x="4612012" y="225279"/>
                </a:lnTo>
                <a:lnTo>
                  <a:pt x="4630138" y="262909"/>
                </a:lnTo>
                <a:lnTo>
                  <a:pt x="4644612" y="302459"/>
                </a:lnTo>
                <a:lnTo>
                  <a:pt x="4655219" y="343713"/>
                </a:lnTo>
                <a:lnTo>
                  <a:pt x="4661742" y="386455"/>
                </a:lnTo>
                <a:lnTo>
                  <a:pt x="4663965" y="430469"/>
                </a:lnTo>
                <a:lnTo>
                  <a:pt x="4663965" y="11816278"/>
                </a:lnTo>
                <a:lnTo>
                  <a:pt x="4661742" y="11860292"/>
                </a:lnTo>
                <a:lnTo>
                  <a:pt x="4655219" y="11903034"/>
                </a:lnTo>
                <a:lnTo>
                  <a:pt x="4644612" y="11944288"/>
                </a:lnTo>
                <a:lnTo>
                  <a:pt x="4630138" y="11983838"/>
                </a:lnTo>
                <a:lnTo>
                  <a:pt x="4612012" y="12021467"/>
                </a:lnTo>
                <a:lnTo>
                  <a:pt x="4590452" y="12056960"/>
                </a:lnTo>
                <a:lnTo>
                  <a:pt x="4565673" y="12090099"/>
                </a:lnTo>
                <a:lnTo>
                  <a:pt x="4537892" y="12120668"/>
                </a:lnTo>
                <a:lnTo>
                  <a:pt x="4507326" y="12148451"/>
                </a:lnTo>
                <a:lnTo>
                  <a:pt x="4474191" y="12173231"/>
                </a:lnTo>
                <a:lnTo>
                  <a:pt x="4438704" y="12194793"/>
                </a:lnTo>
                <a:lnTo>
                  <a:pt x="4401080" y="12212920"/>
                </a:lnTo>
                <a:lnTo>
                  <a:pt x="4361537" y="12227395"/>
                </a:lnTo>
                <a:lnTo>
                  <a:pt x="4320290" y="12238002"/>
                </a:lnTo>
                <a:lnTo>
                  <a:pt x="4277557" y="12244525"/>
                </a:lnTo>
                <a:lnTo>
                  <a:pt x="4233553" y="12246747"/>
                </a:lnTo>
                <a:lnTo>
                  <a:pt x="430469" y="12246747"/>
                </a:lnTo>
                <a:lnTo>
                  <a:pt x="386454" y="12244525"/>
                </a:lnTo>
                <a:lnTo>
                  <a:pt x="343711" y="12238002"/>
                </a:lnTo>
                <a:lnTo>
                  <a:pt x="302457" y="12227395"/>
                </a:lnTo>
                <a:lnTo>
                  <a:pt x="262906" y="12212920"/>
                </a:lnTo>
                <a:lnTo>
                  <a:pt x="225277" y="12194793"/>
                </a:lnTo>
                <a:lnTo>
                  <a:pt x="189785" y="12173231"/>
                </a:lnTo>
                <a:lnTo>
                  <a:pt x="156646" y="12148451"/>
                </a:lnTo>
                <a:lnTo>
                  <a:pt x="126077" y="12120668"/>
                </a:lnTo>
                <a:lnTo>
                  <a:pt x="98294" y="12090099"/>
                </a:lnTo>
                <a:lnTo>
                  <a:pt x="73514" y="12056960"/>
                </a:lnTo>
                <a:lnTo>
                  <a:pt x="51953" y="12021467"/>
                </a:lnTo>
                <a:lnTo>
                  <a:pt x="33826" y="11983838"/>
                </a:lnTo>
                <a:lnTo>
                  <a:pt x="19352" y="11944288"/>
                </a:lnTo>
                <a:lnTo>
                  <a:pt x="8745" y="11903034"/>
                </a:lnTo>
                <a:lnTo>
                  <a:pt x="2222" y="11860292"/>
                </a:lnTo>
                <a:lnTo>
                  <a:pt x="0" y="11816278"/>
                </a:lnTo>
                <a:lnTo>
                  <a:pt x="0" y="430469"/>
                </a:lnTo>
                <a:close/>
              </a:path>
            </a:pathLst>
          </a:custGeom>
          <a:ln w="11867">
            <a:solidFill>
              <a:srgbClr val="0018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5190812" y="2408652"/>
            <a:ext cx="4664075" cy="11012805"/>
          </a:xfrm>
          <a:custGeom>
            <a:avLst/>
            <a:gdLst/>
            <a:ahLst/>
            <a:cxnLst/>
            <a:rect l="l" t="t" r="r" b="b"/>
            <a:pathLst>
              <a:path w="4664075" h="11012805">
                <a:moveTo>
                  <a:pt x="4233320" y="0"/>
                </a:moveTo>
                <a:lnTo>
                  <a:pt x="430411" y="0"/>
                </a:lnTo>
                <a:lnTo>
                  <a:pt x="408264" y="560"/>
                </a:lnTo>
                <a:lnTo>
                  <a:pt x="364868" y="4959"/>
                </a:lnTo>
                <a:lnTo>
                  <a:pt x="322851" y="13551"/>
                </a:lnTo>
                <a:lnTo>
                  <a:pt x="282429" y="26119"/>
                </a:lnTo>
                <a:lnTo>
                  <a:pt x="243819" y="42446"/>
                </a:lnTo>
                <a:lnTo>
                  <a:pt x="207236" y="62316"/>
                </a:lnTo>
                <a:lnTo>
                  <a:pt x="172898" y="85513"/>
                </a:lnTo>
                <a:lnTo>
                  <a:pt x="141020" y="111820"/>
                </a:lnTo>
                <a:lnTo>
                  <a:pt x="111820" y="141020"/>
                </a:lnTo>
                <a:lnTo>
                  <a:pt x="85513" y="172898"/>
                </a:lnTo>
                <a:lnTo>
                  <a:pt x="62316" y="207236"/>
                </a:lnTo>
                <a:lnTo>
                  <a:pt x="42446" y="243819"/>
                </a:lnTo>
                <a:lnTo>
                  <a:pt x="26119" y="282429"/>
                </a:lnTo>
                <a:lnTo>
                  <a:pt x="13551" y="322851"/>
                </a:lnTo>
                <a:lnTo>
                  <a:pt x="4959" y="364868"/>
                </a:lnTo>
                <a:lnTo>
                  <a:pt x="560" y="408264"/>
                </a:lnTo>
                <a:lnTo>
                  <a:pt x="0" y="430411"/>
                </a:lnTo>
                <a:lnTo>
                  <a:pt x="0" y="10582167"/>
                </a:lnTo>
                <a:lnTo>
                  <a:pt x="2222" y="10626171"/>
                </a:lnTo>
                <a:lnTo>
                  <a:pt x="8745" y="10668904"/>
                </a:lnTo>
                <a:lnTo>
                  <a:pt x="19352" y="10710151"/>
                </a:lnTo>
                <a:lnTo>
                  <a:pt x="33826" y="10749694"/>
                </a:lnTo>
                <a:lnTo>
                  <a:pt x="51952" y="10787318"/>
                </a:lnTo>
                <a:lnTo>
                  <a:pt x="73512" y="10822806"/>
                </a:lnTo>
                <a:lnTo>
                  <a:pt x="98291" y="10855941"/>
                </a:lnTo>
                <a:lnTo>
                  <a:pt x="126072" y="10886507"/>
                </a:lnTo>
                <a:lnTo>
                  <a:pt x="156638" y="10914287"/>
                </a:lnTo>
                <a:lnTo>
                  <a:pt x="189773" y="10939066"/>
                </a:lnTo>
                <a:lnTo>
                  <a:pt x="225261" y="10960626"/>
                </a:lnTo>
                <a:lnTo>
                  <a:pt x="262884" y="10978752"/>
                </a:lnTo>
                <a:lnTo>
                  <a:pt x="302428" y="10993227"/>
                </a:lnTo>
                <a:lnTo>
                  <a:pt x="343674" y="11003834"/>
                </a:lnTo>
                <a:lnTo>
                  <a:pt x="386407" y="11010357"/>
                </a:lnTo>
                <a:lnTo>
                  <a:pt x="430411" y="11012579"/>
                </a:lnTo>
                <a:lnTo>
                  <a:pt x="4233320" y="11012579"/>
                </a:lnTo>
                <a:lnTo>
                  <a:pt x="4277324" y="11010357"/>
                </a:lnTo>
                <a:lnTo>
                  <a:pt x="4320057" y="11003834"/>
                </a:lnTo>
                <a:lnTo>
                  <a:pt x="4361304" y="10993227"/>
                </a:lnTo>
                <a:lnTo>
                  <a:pt x="4400847" y="10978752"/>
                </a:lnTo>
                <a:lnTo>
                  <a:pt x="4438471" y="10960626"/>
                </a:lnTo>
                <a:lnTo>
                  <a:pt x="4473959" y="10939066"/>
                </a:lnTo>
                <a:lnTo>
                  <a:pt x="4507094" y="10914287"/>
                </a:lnTo>
                <a:lnTo>
                  <a:pt x="4537660" y="10886507"/>
                </a:lnTo>
                <a:lnTo>
                  <a:pt x="4565440" y="10855941"/>
                </a:lnTo>
                <a:lnTo>
                  <a:pt x="4590219" y="10822806"/>
                </a:lnTo>
                <a:lnTo>
                  <a:pt x="4611779" y="10787318"/>
                </a:lnTo>
                <a:lnTo>
                  <a:pt x="4629905" y="10749694"/>
                </a:lnTo>
                <a:lnTo>
                  <a:pt x="4644380" y="10710151"/>
                </a:lnTo>
                <a:lnTo>
                  <a:pt x="4654987" y="10668904"/>
                </a:lnTo>
                <a:lnTo>
                  <a:pt x="4661510" y="10626171"/>
                </a:lnTo>
                <a:lnTo>
                  <a:pt x="4663732" y="10582167"/>
                </a:lnTo>
                <a:lnTo>
                  <a:pt x="4663732" y="430411"/>
                </a:lnTo>
                <a:lnTo>
                  <a:pt x="4661510" y="386407"/>
                </a:lnTo>
                <a:lnTo>
                  <a:pt x="4654987" y="343674"/>
                </a:lnTo>
                <a:lnTo>
                  <a:pt x="4644380" y="302428"/>
                </a:lnTo>
                <a:lnTo>
                  <a:pt x="4629905" y="262884"/>
                </a:lnTo>
                <a:lnTo>
                  <a:pt x="4611779" y="225261"/>
                </a:lnTo>
                <a:lnTo>
                  <a:pt x="4590219" y="189773"/>
                </a:lnTo>
                <a:lnTo>
                  <a:pt x="4565440" y="156638"/>
                </a:lnTo>
                <a:lnTo>
                  <a:pt x="4537660" y="126072"/>
                </a:lnTo>
                <a:lnTo>
                  <a:pt x="4507094" y="98291"/>
                </a:lnTo>
                <a:lnTo>
                  <a:pt x="4473959" y="73512"/>
                </a:lnTo>
                <a:lnTo>
                  <a:pt x="4438471" y="51952"/>
                </a:lnTo>
                <a:lnTo>
                  <a:pt x="4400847" y="33826"/>
                </a:lnTo>
                <a:lnTo>
                  <a:pt x="4361304" y="19352"/>
                </a:lnTo>
                <a:lnTo>
                  <a:pt x="4320057" y="8745"/>
                </a:lnTo>
                <a:lnTo>
                  <a:pt x="4277324" y="2222"/>
                </a:lnTo>
                <a:lnTo>
                  <a:pt x="4233320" y="0"/>
                </a:lnTo>
                <a:close/>
              </a:path>
            </a:pathLst>
          </a:custGeom>
          <a:solidFill>
            <a:srgbClr val="61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190812" y="2408652"/>
            <a:ext cx="4664075" cy="11012805"/>
          </a:xfrm>
          <a:custGeom>
            <a:avLst/>
            <a:gdLst/>
            <a:ahLst/>
            <a:cxnLst/>
            <a:rect l="l" t="t" r="r" b="b"/>
            <a:pathLst>
              <a:path w="4664075" h="11012805">
                <a:moveTo>
                  <a:pt x="0" y="430411"/>
                </a:moveTo>
                <a:lnTo>
                  <a:pt x="2222" y="386407"/>
                </a:lnTo>
                <a:lnTo>
                  <a:pt x="8745" y="343674"/>
                </a:lnTo>
                <a:lnTo>
                  <a:pt x="19352" y="302428"/>
                </a:lnTo>
                <a:lnTo>
                  <a:pt x="33826" y="262884"/>
                </a:lnTo>
                <a:lnTo>
                  <a:pt x="51952" y="225261"/>
                </a:lnTo>
                <a:lnTo>
                  <a:pt x="73512" y="189773"/>
                </a:lnTo>
                <a:lnTo>
                  <a:pt x="98291" y="156638"/>
                </a:lnTo>
                <a:lnTo>
                  <a:pt x="126072" y="126072"/>
                </a:lnTo>
                <a:lnTo>
                  <a:pt x="156638" y="98291"/>
                </a:lnTo>
                <a:lnTo>
                  <a:pt x="189773" y="73512"/>
                </a:lnTo>
                <a:lnTo>
                  <a:pt x="225261" y="51952"/>
                </a:lnTo>
                <a:lnTo>
                  <a:pt x="262884" y="33826"/>
                </a:lnTo>
                <a:lnTo>
                  <a:pt x="302428" y="19352"/>
                </a:lnTo>
                <a:lnTo>
                  <a:pt x="343674" y="8745"/>
                </a:lnTo>
                <a:lnTo>
                  <a:pt x="386407" y="2222"/>
                </a:lnTo>
                <a:lnTo>
                  <a:pt x="430411" y="0"/>
                </a:lnTo>
                <a:lnTo>
                  <a:pt x="4233320" y="0"/>
                </a:lnTo>
                <a:lnTo>
                  <a:pt x="4277324" y="2222"/>
                </a:lnTo>
                <a:lnTo>
                  <a:pt x="4320057" y="8745"/>
                </a:lnTo>
                <a:lnTo>
                  <a:pt x="4361304" y="19352"/>
                </a:lnTo>
                <a:lnTo>
                  <a:pt x="4400847" y="33826"/>
                </a:lnTo>
                <a:lnTo>
                  <a:pt x="4438471" y="51952"/>
                </a:lnTo>
                <a:lnTo>
                  <a:pt x="4473959" y="73512"/>
                </a:lnTo>
                <a:lnTo>
                  <a:pt x="4507094" y="98291"/>
                </a:lnTo>
                <a:lnTo>
                  <a:pt x="4537660" y="126072"/>
                </a:lnTo>
                <a:lnTo>
                  <a:pt x="4565440" y="156638"/>
                </a:lnTo>
                <a:lnTo>
                  <a:pt x="4590219" y="189773"/>
                </a:lnTo>
                <a:lnTo>
                  <a:pt x="4611779" y="225261"/>
                </a:lnTo>
                <a:lnTo>
                  <a:pt x="4629905" y="262884"/>
                </a:lnTo>
                <a:lnTo>
                  <a:pt x="4644380" y="302428"/>
                </a:lnTo>
                <a:lnTo>
                  <a:pt x="4654987" y="343674"/>
                </a:lnTo>
                <a:lnTo>
                  <a:pt x="4661510" y="386407"/>
                </a:lnTo>
                <a:lnTo>
                  <a:pt x="4663732" y="430411"/>
                </a:lnTo>
                <a:lnTo>
                  <a:pt x="4663732" y="10582167"/>
                </a:lnTo>
                <a:lnTo>
                  <a:pt x="4661510" y="10626171"/>
                </a:lnTo>
                <a:lnTo>
                  <a:pt x="4654987" y="10668904"/>
                </a:lnTo>
                <a:lnTo>
                  <a:pt x="4644380" y="10710151"/>
                </a:lnTo>
                <a:lnTo>
                  <a:pt x="4629905" y="10749694"/>
                </a:lnTo>
                <a:lnTo>
                  <a:pt x="4611779" y="10787318"/>
                </a:lnTo>
                <a:lnTo>
                  <a:pt x="4590219" y="10822806"/>
                </a:lnTo>
                <a:lnTo>
                  <a:pt x="4565440" y="10855941"/>
                </a:lnTo>
                <a:lnTo>
                  <a:pt x="4537660" y="10886507"/>
                </a:lnTo>
                <a:lnTo>
                  <a:pt x="4507094" y="10914287"/>
                </a:lnTo>
                <a:lnTo>
                  <a:pt x="4473959" y="10939066"/>
                </a:lnTo>
                <a:lnTo>
                  <a:pt x="4438471" y="10960626"/>
                </a:lnTo>
                <a:lnTo>
                  <a:pt x="4400847" y="10978752"/>
                </a:lnTo>
                <a:lnTo>
                  <a:pt x="4361304" y="10993227"/>
                </a:lnTo>
                <a:lnTo>
                  <a:pt x="4320057" y="11003834"/>
                </a:lnTo>
                <a:lnTo>
                  <a:pt x="4277324" y="11010357"/>
                </a:lnTo>
                <a:lnTo>
                  <a:pt x="4233320" y="11012579"/>
                </a:lnTo>
                <a:lnTo>
                  <a:pt x="430411" y="11012579"/>
                </a:lnTo>
                <a:lnTo>
                  <a:pt x="386407" y="11010357"/>
                </a:lnTo>
                <a:lnTo>
                  <a:pt x="343674" y="11003834"/>
                </a:lnTo>
                <a:lnTo>
                  <a:pt x="302428" y="10993227"/>
                </a:lnTo>
                <a:lnTo>
                  <a:pt x="262884" y="10978752"/>
                </a:lnTo>
                <a:lnTo>
                  <a:pt x="225261" y="10960626"/>
                </a:lnTo>
                <a:lnTo>
                  <a:pt x="189773" y="10939066"/>
                </a:lnTo>
                <a:lnTo>
                  <a:pt x="156638" y="10914287"/>
                </a:lnTo>
                <a:lnTo>
                  <a:pt x="126072" y="10886507"/>
                </a:lnTo>
                <a:lnTo>
                  <a:pt x="98291" y="10855941"/>
                </a:lnTo>
                <a:lnTo>
                  <a:pt x="73512" y="10822806"/>
                </a:lnTo>
                <a:lnTo>
                  <a:pt x="51952" y="10787318"/>
                </a:lnTo>
                <a:lnTo>
                  <a:pt x="33826" y="10749694"/>
                </a:lnTo>
                <a:lnTo>
                  <a:pt x="19352" y="10710151"/>
                </a:lnTo>
                <a:lnTo>
                  <a:pt x="8745" y="10668904"/>
                </a:lnTo>
                <a:lnTo>
                  <a:pt x="2222" y="10626171"/>
                </a:lnTo>
                <a:lnTo>
                  <a:pt x="0" y="10582167"/>
                </a:lnTo>
                <a:lnTo>
                  <a:pt x="0" y="430411"/>
                </a:lnTo>
                <a:close/>
              </a:path>
            </a:pathLst>
          </a:custGeom>
          <a:ln w="11867">
            <a:solidFill>
              <a:srgbClr val="0018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145742" y="2408652"/>
            <a:ext cx="9815195" cy="12247245"/>
          </a:xfrm>
          <a:custGeom>
            <a:avLst/>
            <a:gdLst/>
            <a:ahLst/>
            <a:cxnLst/>
            <a:rect l="l" t="t" r="r" b="b"/>
            <a:pathLst>
              <a:path w="9815194" h="12247244">
                <a:moveTo>
                  <a:pt x="9365800" y="0"/>
                </a:moveTo>
                <a:lnTo>
                  <a:pt x="448910" y="0"/>
                </a:lnTo>
                <a:lnTo>
                  <a:pt x="427159" y="517"/>
                </a:lnTo>
                <a:lnTo>
                  <a:pt x="384484" y="4588"/>
                </a:lnTo>
                <a:lnTo>
                  <a:pt x="343066" y="12549"/>
                </a:lnTo>
                <a:lnTo>
                  <a:pt x="303092" y="24213"/>
                </a:lnTo>
                <a:lnTo>
                  <a:pt x="264751" y="39391"/>
                </a:lnTo>
                <a:lnTo>
                  <a:pt x="228232" y="57894"/>
                </a:lnTo>
                <a:lnTo>
                  <a:pt x="193722" y="79536"/>
                </a:lnTo>
                <a:lnTo>
                  <a:pt x="161409" y="104128"/>
                </a:lnTo>
                <a:lnTo>
                  <a:pt x="131482" y="131482"/>
                </a:lnTo>
                <a:lnTo>
                  <a:pt x="104128" y="161409"/>
                </a:lnTo>
                <a:lnTo>
                  <a:pt x="79536" y="193722"/>
                </a:lnTo>
                <a:lnTo>
                  <a:pt x="57894" y="228232"/>
                </a:lnTo>
                <a:lnTo>
                  <a:pt x="39391" y="264751"/>
                </a:lnTo>
                <a:lnTo>
                  <a:pt x="24213" y="303092"/>
                </a:lnTo>
                <a:lnTo>
                  <a:pt x="12549" y="343066"/>
                </a:lnTo>
                <a:lnTo>
                  <a:pt x="4588" y="384484"/>
                </a:lnTo>
                <a:lnTo>
                  <a:pt x="517" y="427159"/>
                </a:lnTo>
                <a:lnTo>
                  <a:pt x="0" y="448910"/>
                </a:lnTo>
                <a:lnTo>
                  <a:pt x="0" y="11797837"/>
                </a:lnTo>
                <a:lnTo>
                  <a:pt x="2054" y="11841070"/>
                </a:lnTo>
                <a:lnTo>
                  <a:pt x="8094" y="11883141"/>
                </a:lnTo>
                <a:lnTo>
                  <a:pt x="17930" y="11923861"/>
                </a:lnTo>
                <a:lnTo>
                  <a:pt x="31374" y="11963041"/>
                </a:lnTo>
                <a:lnTo>
                  <a:pt x="48239" y="12000495"/>
                </a:lnTo>
                <a:lnTo>
                  <a:pt x="68335" y="12036033"/>
                </a:lnTo>
                <a:lnTo>
                  <a:pt x="91475" y="12069468"/>
                </a:lnTo>
                <a:lnTo>
                  <a:pt x="117472" y="12100611"/>
                </a:lnTo>
                <a:lnTo>
                  <a:pt x="146135" y="12129275"/>
                </a:lnTo>
                <a:lnTo>
                  <a:pt x="177279" y="12155272"/>
                </a:lnTo>
                <a:lnTo>
                  <a:pt x="210714" y="12178412"/>
                </a:lnTo>
                <a:lnTo>
                  <a:pt x="246252" y="12198508"/>
                </a:lnTo>
                <a:lnTo>
                  <a:pt x="283706" y="12215373"/>
                </a:lnTo>
                <a:lnTo>
                  <a:pt x="322886" y="12228817"/>
                </a:lnTo>
                <a:lnTo>
                  <a:pt x="363606" y="12238653"/>
                </a:lnTo>
                <a:lnTo>
                  <a:pt x="405676" y="12244692"/>
                </a:lnTo>
                <a:lnTo>
                  <a:pt x="448910" y="12246747"/>
                </a:lnTo>
                <a:lnTo>
                  <a:pt x="9365800" y="12246747"/>
                </a:lnTo>
                <a:lnTo>
                  <a:pt x="9409033" y="12244692"/>
                </a:lnTo>
                <a:lnTo>
                  <a:pt x="9451103" y="12238653"/>
                </a:lnTo>
                <a:lnTo>
                  <a:pt x="9491823" y="12228817"/>
                </a:lnTo>
                <a:lnTo>
                  <a:pt x="9531003" y="12215373"/>
                </a:lnTo>
                <a:lnTo>
                  <a:pt x="9568457" y="12198508"/>
                </a:lnTo>
                <a:lnTo>
                  <a:pt x="9603995" y="12178412"/>
                </a:lnTo>
                <a:lnTo>
                  <a:pt x="9637430" y="12155272"/>
                </a:lnTo>
                <a:lnTo>
                  <a:pt x="9668574" y="12129275"/>
                </a:lnTo>
                <a:lnTo>
                  <a:pt x="9697238" y="12100611"/>
                </a:lnTo>
                <a:lnTo>
                  <a:pt x="9723234" y="12069468"/>
                </a:lnTo>
                <a:lnTo>
                  <a:pt x="9746374" y="12036033"/>
                </a:lnTo>
                <a:lnTo>
                  <a:pt x="9766471" y="12000495"/>
                </a:lnTo>
                <a:lnTo>
                  <a:pt x="9783335" y="11963041"/>
                </a:lnTo>
                <a:lnTo>
                  <a:pt x="9796779" y="11923861"/>
                </a:lnTo>
                <a:lnTo>
                  <a:pt x="9806615" y="11883141"/>
                </a:lnTo>
                <a:lnTo>
                  <a:pt x="9812655" y="11841070"/>
                </a:lnTo>
                <a:lnTo>
                  <a:pt x="9814710" y="11797837"/>
                </a:lnTo>
                <a:lnTo>
                  <a:pt x="9814710" y="448910"/>
                </a:lnTo>
                <a:lnTo>
                  <a:pt x="9812655" y="405676"/>
                </a:lnTo>
                <a:lnTo>
                  <a:pt x="9806615" y="363606"/>
                </a:lnTo>
                <a:lnTo>
                  <a:pt x="9796779" y="322886"/>
                </a:lnTo>
                <a:lnTo>
                  <a:pt x="9783335" y="283706"/>
                </a:lnTo>
                <a:lnTo>
                  <a:pt x="9766471" y="246252"/>
                </a:lnTo>
                <a:lnTo>
                  <a:pt x="9746374" y="210714"/>
                </a:lnTo>
                <a:lnTo>
                  <a:pt x="9723234" y="177279"/>
                </a:lnTo>
                <a:lnTo>
                  <a:pt x="9697238" y="146135"/>
                </a:lnTo>
                <a:lnTo>
                  <a:pt x="9668574" y="117472"/>
                </a:lnTo>
                <a:lnTo>
                  <a:pt x="9637430" y="91475"/>
                </a:lnTo>
                <a:lnTo>
                  <a:pt x="9603995" y="68335"/>
                </a:lnTo>
                <a:lnTo>
                  <a:pt x="9568457" y="48239"/>
                </a:lnTo>
                <a:lnTo>
                  <a:pt x="9531003" y="31374"/>
                </a:lnTo>
                <a:lnTo>
                  <a:pt x="9491823" y="17930"/>
                </a:lnTo>
                <a:lnTo>
                  <a:pt x="9451103" y="8094"/>
                </a:lnTo>
                <a:lnTo>
                  <a:pt x="9409033" y="2054"/>
                </a:lnTo>
                <a:lnTo>
                  <a:pt x="9365800" y="0"/>
                </a:lnTo>
                <a:close/>
              </a:path>
            </a:pathLst>
          </a:custGeom>
          <a:solidFill>
            <a:srgbClr val="61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145742" y="2408652"/>
            <a:ext cx="9815195" cy="12247245"/>
          </a:xfrm>
          <a:custGeom>
            <a:avLst/>
            <a:gdLst/>
            <a:ahLst/>
            <a:cxnLst/>
            <a:rect l="l" t="t" r="r" b="b"/>
            <a:pathLst>
              <a:path w="9815194" h="12247244">
                <a:moveTo>
                  <a:pt x="0" y="448910"/>
                </a:moveTo>
                <a:lnTo>
                  <a:pt x="2054" y="405676"/>
                </a:lnTo>
                <a:lnTo>
                  <a:pt x="8094" y="363606"/>
                </a:lnTo>
                <a:lnTo>
                  <a:pt x="17930" y="322886"/>
                </a:lnTo>
                <a:lnTo>
                  <a:pt x="31374" y="283706"/>
                </a:lnTo>
                <a:lnTo>
                  <a:pt x="48239" y="246252"/>
                </a:lnTo>
                <a:lnTo>
                  <a:pt x="68335" y="210714"/>
                </a:lnTo>
                <a:lnTo>
                  <a:pt x="91475" y="177279"/>
                </a:lnTo>
                <a:lnTo>
                  <a:pt x="117472" y="146135"/>
                </a:lnTo>
                <a:lnTo>
                  <a:pt x="146135" y="117472"/>
                </a:lnTo>
                <a:lnTo>
                  <a:pt x="177279" y="91475"/>
                </a:lnTo>
                <a:lnTo>
                  <a:pt x="210714" y="68335"/>
                </a:lnTo>
                <a:lnTo>
                  <a:pt x="246252" y="48239"/>
                </a:lnTo>
                <a:lnTo>
                  <a:pt x="283706" y="31374"/>
                </a:lnTo>
                <a:lnTo>
                  <a:pt x="322886" y="17930"/>
                </a:lnTo>
                <a:lnTo>
                  <a:pt x="363606" y="8094"/>
                </a:lnTo>
                <a:lnTo>
                  <a:pt x="405676" y="2054"/>
                </a:lnTo>
                <a:lnTo>
                  <a:pt x="448910" y="0"/>
                </a:lnTo>
                <a:lnTo>
                  <a:pt x="9365800" y="0"/>
                </a:lnTo>
                <a:lnTo>
                  <a:pt x="9409033" y="2054"/>
                </a:lnTo>
                <a:lnTo>
                  <a:pt x="9451103" y="8094"/>
                </a:lnTo>
                <a:lnTo>
                  <a:pt x="9491823" y="17930"/>
                </a:lnTo>
                <a:lnTo>
                  <a:pt x="9531003" y="31374"/>
                </a:lnTo>
                <a:lnTo>
                  <a:pt x="9568457" y="48239"/>
                </a:lnTo>
                <a:lnTo>
                  <a:pt x="9603995" y="68335"/>
                </a:lnTo>
                <a:lnTo>
                  <a:pt x="9637430" y="91475"/>
                </a:lnTo>
                <a:lnTo>
                  <a:pt x="9668574" y="117472"/>
                </a:lnTo>
                <a:lnTo>
                  <a:pt x="9697238" y="146135"/>
                </a:lnTo>
                <a:lnTo>
                  <a:pt x="9723234" y="177279"/>
                </a:lnTo>
                <a:lnTo>
                  <a:pt x="9746374" y="210714"/>
                </a:lnTo>
                <a:lnTo>
                  <a:pt x="9766471" y="246252"/>
                </a:lnTo>
                <a:lnTo>
                  <a:pt x="9783335" y="283706"/>
                </a:lnTo>
                <a:lnTo>
                  <a:pt x="9796779" y="322886"/>
                </a:lnTo>
                <a:lnTo>
                  <a:pt x="9806615" y="363606"/>
                </a:lnTo>
                <a:lnTo>
                  <a:pt x="9812655" y="405676"/>
                </a:lnTo>
                <a:lnTo>
                  <a:pt x="9814710" y="448910"/>
                </a:lnTo>
                <a:lnTo>
                  <a:pt x="9814710" y="11797837"/>
                </a:lnTo>
                <a:lnTo>
                  <a:pt x="9812655" y="11841070"/>
                </a:lnTo>
                <a:lnTo>
                  <a:pt x="9806615" y="11883141"/>
                </a:lnTo>
                <a:lnTo>
                  <a:pt x="9796779" y="11923861"/>
                </a:lnTo>
                <a:lnTo>
                  <a:pt x="9783335" y="11963041"/>
                </a:lnTo>
                <a:lnTo>
                  <a:pt x="9766471" y="12000495"/>
                </a:lnTo>
                <a:lnTo>
                  <a:pt x="9746374" y="12036033"/>
                </a:lnTo>
                <a:lnTo>
                  <a:pt x="9723234" y="12069468"/>
                </a:lnTo>
                <a:lnTo>
                  <a:pt x="9697238" y="12100611"/>
                </a:lnTo>
                <a:lnTo>
                  <a:pt x="9668574" y="12129275"/>
                </a:lnTo>
                <a:lnTo>
                  <a:pt x="9637430" y="12155272"/>
                </a:lnTo>
                <a:lnTo>
                  <a:pt x="9603995" y="12178412"/>
                </a:lnTo>
                <a:lnTo>
                  <a:pt x="9568457" y="12198508"/>
                </a:lnTo>
                <a:lnTo>
                  <a:pt x="9531003" y="12215373"/>
                </a:lnTo>
                <a:lnTo>
                  <a:pt x="9491823" y="12228817"/>
                </a:lnTo>
                <a:lnTo>
                  <a:pt x="9451103" y="12238653"/>
                </a:lnTo>
                <a:lnTo>
                  <a:pt x="9409033" y="12244692"/>
                </a:lnTo>
                <a:lnTo>
                  <a:pt x="9365800" y="12246747"/>
                </a:lnTo>
                <a:lnTo>
                  <a:pt x="448910" y="12246747"/>
                </a:lnTo>
                <a:lnTo>
                  <a:pt x="405676" y="12244692"/>
                </a:lnTo>
                <a:lnTo>
                  <a:pt x="363606" y="12238653"/>
                </a:lnTo>
                <a:lnTo>
                  <a:pt x="322886" y="12228817"/>
                </a:lnTo>
                <a:lnTo>
                  <a:pt x="283706" y="12215373"/>
                </a:lnTo>
                <a:lnTo>
                  <a:pt x="246252" y="12198508"/>
                </a:lnTo>
                <a:lnTo>
                  <a:pt x="210714" y="12178412"/>
                </a:lnTo>
                <a:lnTo>
                  <a:pt x="177279" y="12155272"/>
                </a:lnTo>
                <a:lnTo>
                  <a:pt x="146135" y="12129275"/>
                </a:lnTo>
                <a:lnTo>
                  <a:pt x="117472" y="12100611"/>
                </a:lnTo>
                <a:lnTo>
                  <a:pt x="91475" y="12069468"/>
                </a:lnTo>
                <a:lnTo>
                  <a:pt x="68335" y="12036033"/>
                </a:lnTo>
                <a:lnTo>
                  <a:pt x="48239" y="12000495"/>
                </a:lnTo>
                <a:lnTo>
                  <a:pt x="31374" y="11963041"/>
                </a:lnTo>
                <a:lnTo>
                  <a:pt x="17930" y="11923861"/>
                </a:lnTo>
                <a:lnTo>
                  <a:pt x="8094" y="11883141"/>
                </a:lnTo>
                <a:lnTo>
                  <a:pt x="2054" y="11841070"/>
                </a:lnTo>
                <a:lnTo>
                  <a:pt x="0" y="11797837"/>
                </a:lnTo>
                <a:lnTo>
                  <a:pt x="0" y="448910"/>
                </a:lnTo>
                <a:close/>
              </a:path>
            </a:pathLst>
          </a:custGeom>
          <a:ln w="11867">
            <a:solidFill>
              <a:srgbClr val="0018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1931529"/>
            <a:ext cx="20104100" cy="2115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6782735" y="13720350"/>
            <a:ext cx="3071459" cy="9661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6067223" y="0"/>
            <a:ext cx="3786970" cy="11594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jpg"/><Relationship Id="rId5" Type="http://schemas.openxmlformats.org/officeDocument/2006/relationships/image" Target="../media/image7.jpg"/><Relationship Id="rId15" Type="http://schemas.openxmlformats.org/officeDocument/2006/relationships/image" Target="../media/image17.jp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jpg"/><Relationship Id="rId1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/>
          <a:srcRect l="22360" t="6557" r="22982" b="4919"/>
          <a:stretch/>
        </p:blipFill>
        <p:spPr>
          <a:xfrm>
            <a:off x="12788531" y="4613275"/>
            <a:ext cx="2023494" cy="248337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/>
          <a:srcRect l="53263" t="19036" r="17886"/>
          <a:stretch/>
        </p:blipFill>
        <p:spPr>
          <a:xfrm>
            <a:off x="11318935" y="4619625"/>
            <a:ext cx="1351669" cy="2483377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333397" y="2424542"/>
            <a:ext cx="4508500" cy="247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0640" algn="ctr">
              <a:lnSpc>
                <a:spcPct val="100000"/>
              </a:lnSpc>
            </a:pPr>
            <a:r>
              <a:rPr sz="1200" b="1" u="sng" spc="-5" dirty="0">
                <a:solidFill>
                  <a:srgbClr val="2C3E70"/>
                </a:solidFill>
                <a:latin typeface="Arial"/>
                <a:cs typeface="Arial"/>
              </a:rPr>
              <a:t>Introduction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99300"/>
              </a:lnSpc>
              <a:spcBef>
                <a:spcPts val="780"/>
              </a:spcBef>
            </a:pPr>
            <a:r>
              <a:rPr sz="1200" spc="-65" dirty="0">
                <a:latin typeface="Arial"/>
                <a:cs typeface="Arial"/>
              </a:rPr>
              <a:t>It </a:t>
            </a:r>
            <a:r>
              <a:rPr sz="1200" spc="-85" dirty="0">
                <a:latin typeface="Arial"/>
                <a:cs typeface="Arial"/>
              </a:rPr>
              <a:t>is </a:t>
            </a:r>
            <a:r>
              <a:rPr sz="1200" spc="-114" dirty="0">
                <a:latin typeface="Arial"/>
                <a:cs typeface="Arial"/>
              </a:rPr>
              <a:t>estimated </a:t>
            </a:r>
            <a:r>
              <a:rPr sz="1200" spc="-95" dirty="0">
                <a:latin typeface="Arial"/>
                <a:cs typeface="Arial"/>
              </a:rPr>
              <a:t>that </a:t>
            </a:r>
            <a:r>
              <a:rPr sz="1200" spc="-125" dirty="0">
                <a:latin typeface="Arial"/>
                <a:cs typeface="Arial"/>
              </a:rPr>
              <a:t>4 </a:t>
            </a:r>
            <a:r>
              <a:rPr sz="1200" spc="-200" dirty="0">
                <a:latin typeface="Arial"/>
                <a:cs typeface="Arial"/>
              </a:rPr>
              <a:t>%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75" dirty="0">
                <a:latin typeface="Arial"/>
                <a:cs typeface="Arial"/>
              </a:rPr>
              <a:t>all </a:t>
            </a:r>
            <a:r>
              <a:rPr sz="1200" spc="-100" dirty="0">
                <a:latin typeface="Arial"/>
                <a:cs typeface="Arial"/>
              </a:rPr>
              <a:t>fractures </a:t>
            </a:r>
            <a:r>
              <a:rPr sz="1200" spc="-114" dirty="0">
                <a:latin typeface="Arial"/>
                <a:cs typeface="Arial"/>
              </a:rPr>
              <a:t>are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95" dirty="0">
                <a:latin typeface="Arial"/>
                <a:cs typeface="Arial"/>
              </a:rPr>
              <a:t>fractures,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95" dirty="0">
                <a:latin typeface="Arial"/>
                <a:cs typeface="Arial"/>
              </a:rPr>
              <a:t>pilon </a:t>
            </a:r>
            <a:r>
              <a:rPr sz="1200" spc="-100" dirty="0">
                <a:latin typeface="Arial"/>
                <a:cs typeface="Arial"/>
              </a:rPr>
              <a:t>fractures </a:t>
            </a:r>
            <a:r>
              <a:rPr sz="1200" spc="-120" dirty="0">
                <a:latin typeface="Arial"/>
                <a:cs typeface="Arial"/>
              </a:rPr>
              <a:t>as </a:t>
            </a:r>
            <a:r>
              <a:rPr sz="1200" spc="-125" dirty="0">
                <a:latin typeface="Arial"/>
                <a:cs typeface="Arial"/>
              </a:rPr>
              <a:t>a  </a:t>
            </a:r>
            <a:r>
              <a:rPr sz="1200" spc="-120" dirty="0">
                <a:latin typeface="Arial"/>
                <a:cs typeface="Arial"/>
              </a:rPr>
              <a:t>whole </a:t>
            </a:r>
            <a:r>
              <a:rPr sz="1200" spc="-110" dirty="0">
                <a:latin typeface="Arial"/>
                <a:cs typeface="Arial"/>
              </a:rPr>
              <a:t>represent </a:t>
            </a:r>
            <a:r>
              <a:rPr sz="1200" spc="-105" dirty="0">
                <a:latin typeface="Arial"/>
                <a:cs typeface="Arial"/>
              </a:rPr>
              <a:t>less </a:t>
            </a:r>
            <a:r>
              <a:rPr sz="1200" spc="-110" dirty="0">
                <a:latin typeface="Arial"/>
                <a:cs typeface="Arial"/>
              </a:rPr>
              <a:t>than </a:t>
            </a:r>
            <a:r>
              <a:rPr sz="1200" spc="-165" dirty="0">
                <a:latin typeface="Arial"/>
                <a:cs typeface="Arial"/>
              </a:rPr>
              <a:t>1%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75" dirty="0">
                <a:latin typeface="Arial"/>
                <a:cs typeface="Arial"/>
              </a:rPr>
              <a:t>all </a:t>
            </a:r>
            <a:r>
              <a:rPr sz="1200" spc="-114" dirty="0">
                <a:latin typeface="Arial"/>
                <a:cs typeface="Arial"/>
              </a:rPr>
              <a:t>lower </a:t>
            </a:r>
            <a:r>
              <a:rPr sz="1200" spc="-105" dirty="0">
                <a:latin typeface="Arial"/>
                <a:cs typeface="Arial"/>
              </a:rPr>
              <a:t>extremity </a:t>
            </a:r>
            <a:r>
              <a:rPr sz="1200" spc="-100" dirty="0">
                <a:latin typeface="Arial"/>
                <a:cs typeface="Arial"/>
              </a:rPr>
              <a:t>fractures </a:t>
            </a:r>
            <a:r>
              <a:rPr sz="900" spc="-60" dirty="0">
                <a:latin typeface="Arial"/>
                <a:cs typeface="Arial"/>
              </a:rPr>
              <a:t>(7). </a:t>
            </a:r>
            <a:r>
              <a:rPr sz="1200" spc="-125" dirty="0">
                <a:latin typeface="Arial"/>
                <a:cs typeface="Arial"/>
              </a:rPr>
              <a:t>Amongst </a:t>
            </a:r>
            <a:r>
              <a:rPr sz="1200" spc="-105" dirty="0">
                <a:latin typeface="Arial"/>
                <a:cs typeface="Arial"/>
              </a:rPr>
              <a:t>those,  </a:t>
            </a:r>
            <a:r>
              <a:rPr sz="1200" spc="-165" dirty="0">
                <a:latin typeface="Arial"/>
                <a:cs typeface="Arial"/>
              </a:rPr>
              <a:t>7%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50" dirty="0">
                <a:latin typeface="Arial"/>
                <a:cs typeface="Arial"/>
              </a:rPr>
              <a:t>44%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75" dirty="0">
                <a:latin typeface="Arial"/>
                <a:cs typeface="Arial"/>
              </a:rPr>
              <a:t>all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100" dirty="0">
                <a:latin typeface="Arial"/>
                <a:cs typeface="Arial"/>
              </a:rPr>
              <a:t>fractures </a:t>
            </a:r>
            <a:r>
              <a:rPr sz="1200" spc="-105" dirty="0">
                <a:latin typeface="Arial"/>
                <a:cs typeface="Arial"/>
              </a:rPr>
              <a:t>involve the posterior </a:t>
            </a:r>
            <a:r>
              <a:rPr sz="1200" spc="-110" dirty="0">
                <a:latin typeface="Arial"/>
                <a:cs typeface="Arial"/>
              </a:rPr>
              <a:t>malleolus </a:t>
            </a:r>
            <a:r>
              <a:rPr sz="900" spc="-60" dirty="0">
                <a:latin typeface="Arial"/>
                <a:cs typeface="Arial"/>
              </a:rPr>
              <a:t>(6). </a:t>
            </a:r>
            <a:r>
              <a:rPr sz="1200" spc="-95" dirty="0">
                <a:latin typeface="Arial"/>
                <a:cs typeface="Arial"/>
              </a:rPr>
              <a:t>In </a:t>
            </a:r>
            <a:r>
              <a:rPr sz="1200" spc="-125" dirty="0">
                <a:latin typeface="Arial"/>
                <a:cs typeface="Arial"/>
              </a:rPr>
              <a:t>a  </a:t>
            </a:r>
            <a:r>
              <a:rPr sz="1200" spc="-100" dirty="0">
                <a:latin typeface="Arial"/>
                <a:cs typeface="Arial"/>
              </a:rPr>
              <a:t>retrospective </a:t>
            </a:r>
            <a:r>
              <a:rPr sz="1200" spc="-125" dirty="0">
                <a:latin typeface="Arial"/>
                <a:cs typeface="Arial"/>
              </a:rPr>
              <a:t>case </a:t>
            </a:r>
            <a:r>
              <a:rPr sz="1200" spc="-105" dirty="0">
                <a:latin typeface="Arial"/>
                <a:cs typeface="Arial"/>
              </a:rPr>
              <a:t>series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30" dirty="0">
                <a:latin typeface="Arial"/>
                <a:cs typeface="Arial"/>
              </a:rPr>
              <a:t>270 </a:t>
            </a:r>
            <a:r>
              <a:rPr sz="1200" spc="-105" dirty="0">
                <a:latin typeface="Arial"/>
                <a:cs typeface="Arial"/>
              </a:rPr>
              <a:t>patients </a:t>
            </a:r>
            <a:r>
              <a:rPr sz="1200" spc="-100" dirty="0">
                <a:latin typeface="Arial"/>
                <a:cs typeface="Arial"/>
              </a:rPr>
              <a:t>suffering </a:t>
            </a:r>
            <a:r>
              <a:rPr sz="1200" spc="-114" dirty="0">
                <a:latin typeface="Arial"/>
                <a:cs typeface="Arial"/>
              </a:rPr>
              <a:t>from </a:t>
            </a:r>
            <a:r>
              <a:rPr sz="1200" spc="-110" dirty="0">
                <a:latin typeface="Arial"/>
                <a:cs typeface="Arial"/>
              </a:rPr>
              <a:t>unstable ankle </a:t>
            </a:r>
            <a:r>
              <a:rPr sz="1200" spc="-95" dirty="0">
                <a:latin typeface="Arial"/>
                <a:cs typeface="Arial"/>
              </a:rPr>
              <a:t>fractures, 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relative </a:t>
            </a:r>
            <a:r>
              <a:rPr sz="1200" spc="-114" dirty="0">
                <a:latin typeface="Arial"/>
                <a:cs typeface="Arial"/>
              </a:rPr>
              <a:t>frequency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posterior malleolar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4" dirty="0">
                <a:latin typeface="Arial"/>
                <a:cs typeface="Arial"/>
              </a:rPr>
              <a:t>noted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30" dirty="0">
                <a:latin typeface="Arial"/>
                <a:cs typeface="Arial"/>
              </a:rPr>
              <a:t>be 50%,  and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4" dirty="0">
                <a:latin typeface="Arial"/>
                <a:cs typeface="Arial"/>
              </a:rPr>
              <a:t>those </a:t>
            </a:r>
            <a:r>
              <a:rPr sz="1200" spc="-100" dirty="0">
                <a:latin typeface="Arial"/>
                <a:cs typeface="Arial"/>
              </a:rPr>
              <a:t>fractures </a:t>
            </a:r>
            <a:r>
              <a:rPr sz="1200" spc="-150" dirty="0">
                <a:latin typeface="Arial"/>
                <a:cs typeface="Arial"/>
              </a:rPr>
              <a:t>20% </a:t>
            </a:r>
            <a:r>
              <a:rPr sz="1200" spc="-110" dirty="0">
                <a:latin typeface="Arial"/>
                <a:cs typeface="Arial"/>
              </a:rPr>
              <a:t>represented the </a:t>
            </a:r>
            <a:r>
              <a:rPr sz="1200" spc="-100" dirty="0">
                <a:latin typeface="Arial"/>
                <a:cs typeface="Arial"/>
              </a:rPr>
              <a:t>posterior </a:t>
            </a:r>
            <a:r>
              <a:rPr sz="1200" spc="-95" dirty="0">
                <a:latin typeface="Arial"/>
                <a:cs typeface="Arial"/>
              </a:rPr>
              <a:t>pilon </a:t>
            </a:r>
            <a:r>
              <a:rPr sz="1200" spc="-100" dirty="0">
                <a:latin typeface="Arial"/>
                <a:cs typeface="Arial"/>
              </a:rPr>
              <a:t>variant </a:t>
            </a:r>
            <a:r>
              <a:rPr sz="900" spc="-65" dirty="0">
                <a:latin typeface="Arial"/>
                <a:cs typeface="Arial"/>
              </a:rPr>
              <a:t>(10). </a:t>
            </a:r>
            <a:r>
              <a:rPr sz="1200" spc="-130" dirty="0">
                <a:latin typeface="Arial"/>
                <a:cs typeface="Arial"/>
              </a:rPr>
              <a:t>The  </a:t>
            </a:r>
            <a:r>
              <a:rPr sz="1200" spc="-105" dirty="0">
                <a:latin typeface="Arial"/>
                <a:cs typeface="Arial"/>
              </a:rPr>
              <a:t>posterior </a:t>
            </a:r>
            <a:r>
              <a:rPr sz="1200" spc="-95" dirty="0">
                <a:latin typeface="Arial"/>
                <a:cs typeface="Arial"/>
              </a:rPr>
              <a:t>pilon </a:t>
            </a:r>
            <a:r>
              <a:rPr sz="1200" spc="-100" dirty="0">
                <a:latin typeface="Arial"/>
                <a:cs typeface="Arial"/>
              </a:rPr>
              <a:t>variant fracture </a:t>
            </a:r>
            <a:r>
              <a:rPr sz="1200" spc="-105" dirty="0">
                <a:latin typeface="Arial"/>
                <a:cs typeface="Arial"/>
              </a:rPr>
              <a:t>pattern </a:t>
            </a:r>
            <a:r>
              <a:rPr sz="1200" spc="-85" dirty="0">
                <a:latin typeface="Arial"/>
                <a:cs typeface="Arial"/>
              </a:rPr>
              <a:t>is </a:t>
            </a:r>
            <a:r>
              <a:rPr sz="1200" spc="-130" dirty="0">
                <a:latin typeface="Arial"/>
                <a:cs typeface="Arial"/>
              </a:rPr>
              <a:t>an </a:t>
            </a:r>
            <a:r>
              <a:rPr sz="1200" spc="-105" dirty="0">
                <a:latin typeface="Arial"/>
                <a:cs typeface="Arial"/>
              </a:rPr>
              <a:t>increasingly </a:t>
            </a:r>
            <a:r>
              <a:rPr sz="1200" spc="-110" dirty="0">
                <a:latin typeface="Arial"/>
                <a:cs typeface="Arial"/>
              </a:rPr>
              <a:t>recognized </a:t>
            </a:r>
            <a:r>
              <a:rPr sz="1200" spc="-100" dirty="0">
                <a:latin typeface="Arial"/>
                <a:cs typeface="Arial"/>
              </a:rPr>
              <a:t>fracture  </a:t>
            </a:r>
            <a:r>
              <a:rPr sz="1200" spc="-125" dirty="0">
                <a:latin typeface="Arial"/>
                <a:cs typeface="Arial"/>
              </a:rPr>
              <a:t>morphology </a:t>
            </a:r>
            <a:r>
              <a:rPr sz="1200" spc="-110" dirty="0">
                <a:latin typeface="Arial"/>
                <a:cs typeface="Arial"/>
              </a:rPr>
              <a:t>characterized </a:t>
            </a:r>
            <a:r>
              <a:rPr sz="1200" spc="-120" dirty="0">
                <a:latin typeface="Arial"/>
                <a:cs typeface="Arial"/>
              </a:rPr>
              <a:t>by </a:t>
            </a:r>
            <a:r>
              <a:rPr sz="1200" spc="-110" dirty="0">
                <a:latin typeface="Arial"/>
                <a:cs typeface="Arial"/>
              </a:rPr>
              <a:t>posteromedial extension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 posterior rim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85" dirty="0">
                <a:latin typeface="Arial"/>
                <a:cs typeface="Arial"/>
              </a:rPr>
              <a:t>tibia </a:t>
            </a:r>
            <a:r>
              <a:rPr sz="1200" spc="-100" dirty="0">
                <a:latin typeface="Arial"/>
                <a:cs typeface="Arial"/>
              </a:rPr>
              <a:t>including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00" dirty="0">
                <a:latin typeface="Arial"/>
                <a:cs typeface="Arial"/>
              </a:rPr>
              <a:t>portion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medial </a:t>
            </a:r>
            <a:r>
              <a:rPr sz="1200" spc="-110" dirty="0">
                <a:latin typeface="Arial"/>
                <a:cs typeface="Arial"/>
              </a:rPr>
              <a:t>malleolus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10" dirty="0">
                <a:latin typeface="Arial"/>
                <a:cs typeface="Arial"/>
              </a:rPr>
              <a:t>varying  </a:t>
            </a:r>
            <a:r>
              <a:rPr sz="1200" spc="-130" dirty="0">
                <a:latin typeface="Arial"/>
                <a:cs typeface="Arial"/>
              </a:rPr>
              <a:t>amounts </a:t>
            </a:r>
            <a:r>
              <a:rPr sz="1200" spc="-95" dirty="0">
                <a:latin typeface="Arial"/>
                <a:cs typeface="Arial"/>
              </a:rPr>
              <a:t>of articular </a:t>
            </a:r>
            <a:r>
              <a:rPr sz="1200" spc="-110" dirty="0">
                <a:latin typeface="Arial"/>
                <a:cs typeface="Arial"/>
              </a:rPr>
              <a:t>impaction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80" dirty="0">
                <a:latin typeface="Arial"/>
                <a:cs typeface="Arial"/>
              </a:rPr>
              <a:t>tibial </a:t>
            </a:r>
            <a:r>
              <a:rPr sz="1200" spc="-105" dirty="0">
                <a:latin typeface="Arial"/>
                <a:cs typeface="Arial"/>
              </a:rPr>
              <a:t>plafond. </a:t>
            </a:r>
            <a:r>
              <a:rPr sz="900" spc="-70" dirty="0">
                <a:latin typeface="Arial"/>
                <a:cs typeface="Arial"/>
              </a:rPr>
              <a:t>(10) </a:t>
            </a:r>
            <a:r>
              <a:rPr sz="1200" spc="-105" dirty="0">
                <a:latin typeface="Arial"/>
                <a:cs typeface="Arial"/>
              </a:rPr>
              <a:t>This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105" dirty="0">
                <a:latin typeface="Arial"/>
                <a:cs typeface="Arial"/>
              </a:rPr>
              <a:t>pattern </a:t>
            </a:r>
            <a:r>
              <a:rPr sz="1200" spc="-125" dirty="0">
                <a:latin typeface="Arial"/>
                <a:cs typeface="Arial"/>
              </a:rPr>
              <a:t>has a  </a:t>
            </a:r>
            <a:r>
              <a:rPr sz="1200" spc="-120" dirty="0">
                <a:latin typeface="Arial"/>
                <a:cs typeface="Arial"/>
              </a:rPr>
              <a:t>severe </a:t>
            </a:r>
            <a:r>
              <a:rPr sz="1200" spc="-114" dirty="0">
                <a:latin typeface="Arial"/>
                <a:cs typeface="Arial"/>
              </a:rPr>
              <a:t>impact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stability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5" dirty="0">
                <a:latin typeface="Arial"/>
                <a:cs typeface="Arial"/>
              </a:rPr>
              <a:t>talus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105" dirty="0">
                <a:latin typeface="Arial"/>
                <a:cs typeface="Arial"/>
              </a:rPr>
              <a:t>mortise,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5" dirty="0">
                <a:latin typeface="Arial"/>
                <a:cs typeface="Arial"/>
              </a:rPr>
              <a:t>often </a:t>
            </a:r>
            <a:r>
              <a:rPr sz="1200" spc="-95" dirty="0">
                <a:latin typeface="Arial"/>
                <a:cs typeface="Arial"/>
              </a:rPr>
              <a:t>results in  </a:t>
            </a:r>
            <a:r>
              <a:rPr sz="1200" spc="-85" dirty="0">
                <a:latin typeface="Arial"/>
                <a:cs typeface="Arial"/>
              </a:rPr>
              <a:t>tibiotalar </a:t>
            </a:r>
            <a:r>
              <a:rPr sz="1200" spc="-110" dirty="0">
                <a:latin typeface="Arial"/>
                <a:cs typeface="Arial"/>
              </a:rPr>
              <a:t>subluxation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0" dirty="0">
                <a:latin typeface="Arial"/>
                <a:cs typeface="Arial"/>
              </a:rPr>
              <a:t>dislocation.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(12)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67683" y="2424542"/>
            <a:ext cx="4464685" cy="6622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3495" algn="ctr">
              <a:lnSpc>
                <a:spcPct val="100000"/>
              </a:lnSpc>
            </a:pPr>
            <a:r>
              <a:rPr sz="1700" b="1" u="sng" spc="-10" dirty="0">
                <a:solidFill>
                  <a:srgbClr val="2C3E70"/>
                </a:solidFill>
                <a:latin typeface="Calibri"/>
                <a:cs typeface="Calibri"/>
              </a:rPr>
              <a:t>Discussion</a:t>
            </a:r>
            <a:endParaRPr sz="1700" dirty="0">
              <a:latin typeface="Calibri"/>
              <a:cs typeface="Calibri"/>
            </a:endParaRPr>
          </a:p>
          <a:p>
            <a:pPr marL="12700" marR="5080">
              <a:lnSpc>
                <a:spcPts val="1430"/>
              </a:lnSpc>
              <a:spcBef>
                <a:spcPts val="755"/>
              </a:spcBef>
            </a:pPr>
            <a:r>
              <a:rPr sz="1200" spc="-105" dirty="0">
                <a:latin typeface="Arial"/>
                <a:cs typeface="Arial"/>
              </a:rPr>
              <a:t>Fractures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medial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95" dirty="0">
                <a:latin typeface="Arial"/>
                <a:cs typeface="Arial"/>
              </a:rPr>
              <a:t>lateral </a:t>
            </a:r>
            <a:r>
              <a:rPr sz="1200" spc="-100" dirty="0">
                <a:latin typeface="Arial"/>
                <a:cs typeface="Arial"/>
              </a:rPr>
              <a:t>malleoli </a:t>
            </a:r>
            <a:r>
              <a:rPr sz="1200" spc="-114" dirty="0">
                <a:latin typeface="Arial"/>
                <a:cs typeface="Arial"/>
              </a:rPr>
              <a:t>are </a:t>
            </a:r>
            <a:r>
              <a:rPr sz="1200" spc="-105" dirty="0">
                <a:latin typeface="Arial"/>
                <a:cs typeface="Arial"/>
              </a:rPr>
              <a:t>often </a:t>
            </a:r>
            <a:r>
              <a:rPr sz="1200" spc="-110" dirty="0">
                <a:latin typeface="Arial"/>
                <a:cs typeface="Arial"/>
              </a:rPr>
              <a:t>times </a:t>
            </a:r>
            <a:r>
              <a:rPr sz="1200" spc="-120" dirty="0">
                <a:latin typeface="Arial"/>
                <a:cs typeface="Arial"/>
              </a:rPr>
              <a:t>accompanied </a:t>
            </a:r>
            <a:r>
              <a:rPr sz="1200" spc="-125" dirty="0">
                <a:latin typeface="Arial"/>
                <a:cs typeface="Arial"/>
              </a:rPr>
              <a:t>by 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posterior </a:t>
            </a:r>
            <a:r>
              <a:rPr sz="1200" spc="-110" dirty="0">
                <a:latin typeface="Arial"/>
                <a:cs typeface="Arial"/>
              </a:rPr>
              <a:t>malleolus </a:t>
            </a:r>
            <a:r>
              <a:rPr sz="1200" spc="-105" dirty="0">
                <a:latin typeface="Arial"/>
                <a:cs typeface="Arial"/>
              </a:rPr>
              <a:t>thus </a:t>
            </a:r>
            <a:r>
              <a:rPr sz="1200" spc="-100" dirty="0">
                <a:latin typeface="Arial"/>
                <a:cs typeface="Arial"/>
              </a:rPr>
              <a:t>constituting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95" dirty="0">
                <a:latin typeface="Arial"/>
                <a:cs typeface="Arial"/>
              </a:rPr>
              <a:t>trimalleolar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95" dirty="0">
                <a:latin typeface="Arial"/>
                <a:cs typeface="Arial"/>
              </a:rPr>
              <a:t>fracture.  </a:t>
            </a:r>
            <a:r>
              <a:rPr sz="1200" spc="-130" dirty="0">
                <a:latin typeface="Arial"/>
                <a:cs typeface="Arial"/>
              </a:rPr>
              <a:t>The </a:t>
            </a:r>
            <a:r>
              <a:rPr sz="1200" spc="-105" dirty="0">
                <a:latin typeface="Arial"/>
                <a:cs typeface="Arial"/>
              </a:rPr>
              <a:t>posterior </a:t>
            </a:r>
            <a:r>
              <a:rPr sz="1200" spc="-95" dirty="0">
                <a:latin typeface="Arial"/>
                <a:cs typeface="Arial"/>
              </a:rPr>
              <a:t>pilon </a:t>
            </a:r>
            <a:r>
              <a:rPr sz="1200" spc="-100" dirty="0">
                <a:latin typeface="Arial"/>
                <a:cs typeface="Arial"/>
              </a:rPr>
              <a:t>variant fracture </a:t>
            </a:r>
            <a:r>
              <a:rPr sz="1200" spc="-105" dirty="0">
                <a:latin typeface="Arial"/>
                <a:cs typeface="Arial"/>
              </a:rPr>
              <a:t>pattern </a:t>
            </a:r>
            <a:r>
              <a:rPr sz="1200" spc="-85" dirty="0">
                <a:latin typeface="Arial"/>
                <a:cs typeface="Arial"/>
              </a:rPr>
              <a:t>is </a:t>
            </a:r>
            <a:r>
              <a:rPr sz="1200" spc="-130" dirty="0">
                <a:latin typeface="Arial"/>
                <a:cs typeface="Arial"/>
              </a:rPr>
              <a:t>an </a:t>
            </a:r>
            <a:r>
              <a:rPr sz="1200" spc="-105" dirty="0">
                <a:latin typeface="Arial"/>
                <a:cs typeface="Arial"/>
              </a:rPr>
              <a:t>increasingly </a:t>
            </a:r>
            <a:r>
              <a:rPr sz="1200" spc="-110" dirty="0">
                <a:latin typeface="Arial"/>
                <a:cs typeface="Arial"/>
              </a:rPr>
              <a:t>recognized </a:t>
            </a:r>
            <a:r>
              <a:rPr sz="1200" spc="-100" dirty="0">
                <a:latin typeface="Arial"/>
                <a:cs typeface="Arial"/>
              </a:rPr>
              <a:t>fracture  </a:t>
            </a:r>
            <a:r>
              <a:rPr sz="1200" spc="-125" dirty="0">
                <a:latin typeface="Arial"/>
                <a:cs typeface="Arial"/>
              </a:rPr>
              <a:t>morphology </a:t>
            </a:r>
            <a:r>
              <a:rPr sz="1200" spc="-110" dirty="0">
                <a:latin typeface="Arial"/>
                <a:cs typeface="Arial"/>
              </a:rPr>
              <a:t>characterized </a:t>
            </a:r>
            <a:r>
              <a:rPr sz="1200" spc="-120" dirty="0">
                <a:latin typeface="Arial"/>
                <a:cs typeface="Arial"/>
              </a:rPr>
              <a:t>by </a:t>
            </a:r>
            <a:r>
              <a:rPr sz="1200" spc="-110" dirty="0">
                <a:latin typeface="Arial"/>
                <a:cs typeface="Arial"/>
              </a:rPr>
              <a:t>posteromedial extension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 posterior rim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85" dirty="0">
                <a:latin typeface="Arial"/>
                <a:cs typeface="Arial"/>
              </a:rPr>
              <a:t>tibia </a:t>
            </a:r>
            <a:r>
              <a:rPr sz="1200" spc="-100" dirty="0">
                <a:latin typeface="Arial"/>
                <a:cs typeface="Arial"/>
              </a:rPr>
              <a:t>including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00" dirty="0">
                <a:latin typeface="Arial"/>
                <a:cs typeface="Arial"/>
              </a:rPr>
              <a:t>portion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medial </a:t>
            </a:r>
            <a:r>
              <a:rPr sz="1200" spc="-110" dirty="0">
                <a:latin typeface="Arial"/>
                <a:cs typeface="Arial"/>
              </a:rPr>
              <a:t>malleolus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10" dirty="0">
                <a:latin typeface="Arial"/>
                <a:cs typeface="Arial"/>
              </a:rPr>
              <a:t>varying  </a:t>
            </a:r>
            <a:r>
              <a:rPr sz="1200" spc="-130" dirty="0">
                <a:latin typeface="Arial"/>
                <a:cs typeface="Arial"/>
              </a:rPr>
              <a:t>amounts </a:t>
            </a:r>
            <a:r>
              <a:rPr sz="1200" spc="-95" dirty="0">
                <a:latin typeface="Arial"/>
                <a:cs typeface="Arial"/>
              </a:rPr>
              <a:t>of articular </a:t>
            </a:r>
            <a:r>
              <a:rPr sz="1200" spc="-110" dirty="0">
                <a:latin typeface="Arial"/>
                <a:cs typeface="Arial"/>
              </a:rPr>
              <a:t>impaction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80" dirty="0">
                <a:latin typeface="Arial"/>
                <a:cs typeface="Arial"/>
              </a:rPr>
              <a:t>tibial </a:t>
            </a:r>
            <a:r>
              <a:rPr sz="1200" spc="-105" dirty="0">
                <a:latin typeface="Arial"/>
                <a:cs typeface="Arial"/>
              </a:rPr>
              <a:t>plafond. </a:t>
            </a:r>
            <a:r>
              <a:rPr sz="900" spc="-70" dirty="0">
                <a:latin typeface="Arial"/>
                <a:cs typeface="Arial"/>
              </a:rPr>
              <a:t>(10) </a:t>
            </a:r>
            <a:r>
              <a:rPr sz="1200" spc="-105" dirty="0">
                <a:latin typeface="Arial"/>
                <a:cs typeface="Arial"/>
              </a:rPr>
              <a:t>This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105" dirty="0">
                <a:latin typeface="Arial"/>
                <a:cs typeface="Arial"/>
              </a:rPr>
              <a:t>pattern </a:t>
            </a:r>
            <a:r>
              <a:rPr sz="1200" spc="-125" dirty="0">
                <a:latin typeface="Arial"/>
                <a:cs typeface="Arial"/>
              </a:rPr>
              <a:t>has a  </a:t>
            </a:r>
            <a:r>
              <a:rPr sz="1200" spc="-120" dirty="0">
                <a:latin typeface="Arial"/>
                <a:cs typeface="Arial"/>
              </a:rPr>
              <a:t>severe </a:t>
            </a:r>
            <a:r>
              <a:rPr sz="1200" spc="-114" dirty="0">
                <a:latin typeface="Arial"/>
                <a:cs typeface="Arial"/>
              </a:rPr>
              <a:t>impact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stability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5" dirty="0">
                <a:latin typeface="Arial"/>
                <a:cs typeface="Arial"/>
              </a:rPr>
              <a:t>talus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105" dirty="0">
                <a:latin typeface="Arial"/>
                <a:cs typeface="Arial"/>
              </a:rPr>
              <a:t>mortise,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5" dirty="0">
                <a:latin typeface="Arial"/>
                <a:cs typeface="Arial"/>
              </a:rPr>
              <a:t>often </a:t>
            </a:r>
            <a:r>
              <a:rPr sz="1200" spc="-95" dirty="0">
                <a:latin typeface="Arial"/>
                <a:cs typeface="Arial"/>
              </a:rPr>
              <a:t>results in  </a:t>
            </a:r>
            <a:r>
              <a:rPr sz="1200" spc="-85" dirty="0">
                <a:latin typeface="Arial"/>
                <a:cs typeface="Arial"/>
              </a:rPr>
              <a:t>tibiotalar </a:t>
            </a:r>
            <a:r>
              <a:rPr sz="1200" spc="-110" dirty="0">
                <a:latin typeface="Arial"/>
                <a:cs typeface="Arial"/>
              </a:rPr>
              <a:t>subluxation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0" dirty="0">
                <a:latin typeface="Arial"/>
                <a:cs typeface="Arial"/>
              </a:rPr>
              <a:t>dislocation. </a:t>
            </a:r>
            <a:r>
              <a:rPr sz="900" spc="-70" dirty="0">
                <a:latin typeface="Arial"/>
                <a:cs typeface="Arial"/>
              </a:rPr>
              <a:t>(12) </a:t>
            </a:r>
            <a:r>
              <a:rPr sz="1200" spc="-120" dirty="0">
                <a:latin typeface="Arial"/>
                <a:cs typeface="Arial"/>
              </a:rPr>
              <a:t>Proposed </a:t>
            </a:r>
            <a:r>
              <a:rPr sz="1200" spc="-130" dirty="0">
                <a:latin typeface="Arial"/>
                <a:cs typeface="Arial"/>
              </a:rPr>
              <a:t>mechanisms </a:t>
            </a:r>
            <a:r>
              <a:rPr sz="1200" spc="-95" dirty="0">
                <a:latin typeface="Arial"/>
                <a:cs typeface="Arial"/>
              </a:rPr>
              <a:t>of injury  resulting </a:t>
            </a:r>
            <a:r>
              <a:rPr sz="1200" spc="-90" dirty="0">
                <a:latin typeface="Arial"/>
                <a:cs typeface="Arial"/>
              </a:rPr>
              <a:t>in this distinct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105" dirty="0">
                <a:latin typeface="Arial"/>
                <a:cs typeface="Arial"/>
              </a:rPr>
              <a:t>pattern include </a:t>
            </a:r>
            <a:r>
              <a:rPr sz="1200" spc="-110" dirty="0">
                <a:latin typeface="Arial"/>
                <a:cs typeface="Arial"/>
              </a:rPr>
              <a:t>forced </a:t>
            </a:r>
            <a:r>
              <a:rPr sz="1200" spc="-100" dirty="0">
                <a:latin typeface="Arial"/>
                <a:cs typeface="Arial"/>
              </a:rPr>
              <a:t>hyperplantarflexion, </a:t>
            </a:r>
            <a:r>
              <a:rPr sz="1200" spc="-130" dirty="0">
                <a:latin typeface="Arial"/>
                <a:cs typeface="Arial"/>
              </a:rPr>
              <a:t>an  </a:t>
            </a:r>
            <a:r>
              <a:rPr sz="1200" spc="-105" dirty="0">
                <a:latin typeface="Arial"/>
                <a:cs typeface="Arial"/>
              </a:rPr>
              <a:t>abduction-external </a:t>
            </a:r>
            <a:r>
              <a:rPr sz="1200" spc="-100" dirty="0">
                <a:latin typeface="Arial"/>
                <a:cs typeface="Arial"/>
              </a:rPr>
              <a:t>rotation force,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14" dirty="0">
                <a:latin typeface="Arial"/>
                <a:cs typeface="Arial"/>
              </a:rPr>
              <a:t>combination </a:t>
            </a:r>
            <a:r>
              <a:rPr sz="1200" spc="-95" dirty="0">
                <a:latin typeface="Arial"/>
                <a:cs typeface="Arial"/>
              </a:rPr>
              <a:t>of rotational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95" dirty="0">
                <a:latin typeface="Arial"/>
                <a:cs typeface="Arial"/>
              </a:rPr>
              <a:t>axial  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loads.</a:t>
            </a:r>
            <a:endParaRPr sz="1200" dirty="0">
              <a:latin typeface="Arial"/>
              <a:cs typeface="Arial"/>
            </a:endParaRPr>
          </a:p>
          <a:p>
            <a:pPr marL="12700" marR="363855">
              <a:lnSpc>
                <a:spcPts val="1430"/>
              </a:lnSpc>
            </a:pPr>
            <a:r>
              <a:rPr sz="900" spc="-70" dirty="0">
                <a:latin typeface="Arial"/>
                <a:cs typeface="Arial"/>
              </a:rPr>
              <a:t>(10) </a:t>
            </a:r>
            <a:r>
              <a:rPr sz="1200" spc="-110" dirty="0">
                <a:latin typeface="Arial"/>
                <a:cs typeface="Arial"/>
              </a:rPr>
              <a:t>Studies </a:t>
            </a:r>
            <a:r>
              <a:rPr sz="1200" spc="-125" dirty="0">
                <a:latin typeface="Arial"/>
                <a:cs typeface="Arial"/>
              </a:rPr>
              <a:t>have </a:t>
            </a:r>
            <a:r>
              <a:rPr sz="1200" spc="-110" dirty="0">
                <a:latin typeface="Arial"/>
                <a:cs typeface="Arial"/>
              </a:rPr>
              <a:t>also </a:t>
            </a:r>
            <a:r>
              <a:rPr sz="1200" spc="-120" dirty="0">
                <a:latin typeface="Arial"/>
                <a:cs typeface="Arial"/>
              </a:rPr>
              <a:t>suggested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10" dirty="0">
                <a:latin typeface="Arial"/>
                <a:cs typeface="Arial"/>
              </a:rPr>
              <a:t>poorer prognosis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0" dirty="0">
                <a:latin typeface="Arial"/>
                <a:cs typeface="Arial"/>
              </a:rPr>
              <a:t>higher </a:t>
            </a:r>
            <a:r>
              <a:rPr sz="1200" spc="-95" dirty="0">
                <a:latin typeface="Arial"/>
                <a:cs typeface="Arial"/>
              </a:rPr>
              <a:t>articular  </a:t>
            </a:r>
            <a:r>
              <a:rPr sz="1200" spc="-105" dirty="0">
                <a:latin typeface="Arial"/>
                <a:cs typeface="Arial"/>
              </a:rPr>
              <a:t>incongruity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100" dirty="0">
                <a:latin typeface="Arial"/>
                <a:cs typeface="Arial"/>
              </a:rPr>
              <a:t>fractures involving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00" dirty="0">
                <a:latin typeface="Arial"/>
                <a:cs typeface="Arial"/>
              </a:rPr>
              <a:t>posterior </a:t>
            </a:r>
            <a:r>
              <a:rPr sz="1200" spc="-110" dirty="0">
                <a:latin typeface="Arial"/>
                <a:cs typeface="Arial"/>
              </a:rPr>
              <a:t>malleolus </a:t>
            </a:r>
            <a:r>
              <a:rPr sz="1200" spc="-125" dirty="0">
                <a:latin typeface="Arial"/>
                <a:cs typeface="Arial"/>
              </a:rPr>
              <a:t>component,  </a:t>
            </a:r>
            <a:r>
              <a:rPr sz="1200" spc="-100" dirty="0">
                <a:latin typeface="Arial"/>
                <a:cs typeface="Arial"/>
              </a:rPr>
              <a:t>including </a:t>
            </a:r>
            <a:r>
              <a:rPr sz="1200" spc="-105" dirty="0">
                <a:latin typeface="Arial"/>
                <a:cs typeface="Arial"/>
              </a:rPr>
              <a:t>the posterior </a:t>
            </a:r>
            <a:r>
              <a:rPr sz="1200" spc="-95" dirty="0">
                <a:latin typeface="Arial"/>
                <a:cs typeface="Arial"/>
              </a:rPr>
              <a:t>pilon </a:t>
            </a:r>
            <a:r>
              <a:rPr sz="1200" spc="-100" dirty="0">
                <a:latin typeface="Arial"/>
                <a:cs typeface="Arial"/>
              </a:rPr>
              <a:t>variant.</a:t>
            </a:r>
            <a:r>
              <a:rPr sz="1200" spc="85" dirty="0">
                <a:latin typeface="Arial"/>
                <a:cs typeface="Arial"/>
              </a:rPr>
              <a:t> </a:t>
            </a:r>
            <a:r>
              <a:rPr sz="900" spc="-80" dirty="0">
                <a:latin typeface="Arial"/>
                <a:cs typeface="Arial"/>
              </a:rPr>
              <a:t>(11,13</a:t>
            </a:r>
            <a:r>
              <a:rPr sz="900" spc="-80" dirty="0" smtClean="0">
                <a:latin typeface="Arial"/>
                <a:cs typeface="Arial"/>
              </a:rPr>
              <a:t>)</a:t>
            </a:r>
            <a:endParaRPr lang="en-US" sz="900" spc="-80" dirty="0" smtClean="0">
              <a:latin typeface="Arial"/>
              <a:cs typeface="Arial"/>
            </a:endParaRPr>
          </a:p>
          <a:p>
            <a:pPr marL="12700" marR="363855">
              <a:lnSpc>
                <a:spcPts val="1430"/>
              </a:lnSpc>
            </a:pPr>
            <a:endParaRPr sz="900" dirty="0">
              <a:latin typeface="Arial"/>
              <a:cs typeface="Arial"/>
            </a:endParaRPr>
          </a:p>
          <a:p>
            <a:pPr marL="12700" marR="97155">
              <a:lnSpc>
                <a:spcPts val="1430"/>
              </a:lnSpc>
              <a:spcBef>
                <a:spcPts val="434"/>
              </a:spcBef>
            </a:pPr>
            <a:r>
              <a:rPr sz="1200" spc="-95" dirty="0">
                <a:latin typeface="Arial"/>
                <a:cs typeface="Arial"/>
              </a:rPr>
              <a:t>In </a:t>
            </a:r>
            <a:r>
              <a:rPr sz="1200" spc="-90" dirty="0">
                <a:latin typeface="Arial"/>
                <a:cs typeface="Arial"/>
              </a:rPr>
              <a:t>this </a:t>
            </a:r>
            <a:r>
              <a:rPr sz="1200" spc="-120" dirty="0">
                <a:latin typeface="Arial"/>
                <a:cs typeface="Arial"/>
              </a:rPr>
              <a:t>case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5" dirty="0">
                <a:latin typeface="Arial"/>
                <a:cs typeface="Arial"/>
              </a:rPr>
              <a:t>patient’s </a:t>
            </a:r>
            <a:r>
              <a:rPr sz="1200" spc="-114" dirty="0">
                <a:latin typeface="Arial"/>
                <a:cs typeface="Arial"/>
              </a:rPr>
              <a:t>severe </a:t>
            </a:r>
            <a:r>
              <a:rPr sz="1200" spc="-100" dirty="0">
                <a:latin typeface="Arial"/>
                <a:cs typeface="Arial"/>
              </a:rPr>
              <a:t>peripheral </a:t>
            </a:r>
            <a:r>
              <a:rPr sz="1200" spc="-114" dirty="0">
                <a:latin typeface="Arial"/>
                <a:cs typeface="Arial"/>
              </a:rPr>
              <a:t>neuropathy </a:t>
            </a:r>
            <a:r>
              <a:rPr sz="1200" spc="-125" dirty="0">
                <a:latin typeface="Arial"/>
                <a:cs typeface="Arial"/>
              </a:rPr>
              <a:t>and </a:t>
            </a:r>
            <a:r>
              <a:rPr sz="1200" spc="-110" dirty="0">
                <a:latin typeface="Arial"/>
                <a:cs typeface="Arial"/>
              </a:rPr>
              <a:t>psychosocial </a:t>
            </a:r>
            <a:r>
              <a:rPr sz="1200" spc="-105" dirty="0">
                <a:latin typeface="Arial"/>
                <a:cs typeface="Arial"/>
              </a:rPr>
              <a:t>issues  </a:t>
            </a:r>
            <a:r>
              <a:rPr sz="1200" spc="-114" dirty="0">
                <a:latin typeface="Arial"/>
                <a:cs typeface="Arial"/>
              </a:rPr>
              <a:t>prevented her from seeking </a:t>
            </a:r>
            <a:r>
              <a:rPr sz="1200" spc="-120" dirty="0">
                <a:latin typeface="Arial"/>
                <a:cs typeface="Arial"/>
              </a:rPr>
              <a:t>immediate </a:t>
            </a:r>
            <a:r>
              <a:rPr sz="1200" spc="-114" dirty="0">
                <a:latin typeface="Arial"/>
                <a:cs typeface="Arial"/>
              </a:rPr>
              <a:t>medical </a:t>
            </a:r>
            <a:r>
              <a:rPr sz="1200" spc="-105" dirty="0">
                <a:latin typeface="Arial"/>
                <a:cs typeface="Arial"/>
              </a:rPr>
              <a:t>treatment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5" dirty="0">
                <a:latin typeface="Arial"/>
                <a:cs typeface="Arial"/>
              </a:rPr>
              <a:t>evaluation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4" dirty="0">
                <a:latin typeface="Arial"/>
                <a:cs typeface="Arial"/>
              </a:rPr>
              <a:t>her 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100" dirty="0">
                <a:latin typeface="Arial"/>
                <a:cs typeface="Arial"/>
              </a:rPr>
              <a:t>injury. </a:t>
            </a:r>
            <a:r>
              <a:rPr sz="1200" spc="-105" dirty="0">
                <a:latin typeface="Arial"/>
                <a:cs typeface="Arial"/>
              </a:rPr>
              <a:t>This </a:t>
            </a:r>
            <a:r>
              <a:rPr sz="1200" spc="-100" dirty="0">
                <a:latin typeface="Arial"/>
                <a:cs typeface="Arial"/>
              </a:rPr>
              <a:t>resulted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20" dirty="0">
                <a:latin typeface="Arial"/>
                <a:cs typeface="Arial"/>
              </a:rPr>
              <a:t>delayed </a:t>
            </a:r>
            <a:r>
              <a:rPr sz="1200" spc="-105" dirty="0">
                <a:latin typeface="Arial"/>
                <a:cs typeface="Arial"/>
              </a:rPr>
              <a:t>presentation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25" dirty="0">
                <a:latin typeface="Arial"/>
                <a:cs typeface="Arial"/>
              </a:rPr>
              <a:t>6 </a:t>
            </a:r>
            <a:r>
              <a:rPr sz="1200" spc="-130" dirty="0">
                <a:latin typeface="Arial"/>
                <a:cs typeface="Arial"/>
              </a:rPr>
              <a:t>weeks </a:t>
            </a:r>
            <a:r>
              <a:rPr sz="1200" spc="-105" dirty="0">
                <a:latin typeface="Arial"/>
                <a:cs typeface="Arial"/>
              </a:rPr>
              <a:t>duration. At the  time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0" dirty="0">
                <a:latin typeface="Arial"/>
                <a:cs typeface="Arial"/>
              </a:rPr>
              <a:t>diagnosis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100" dirty="0">
                <a:latin typeface="Arial"/>
                <a:cs typeface="Arial"/>
              </a:rPr>
              <a:t>posterior </a:t>
            </a:r>
            <a:r>
              <a:rPr sz="1200" spc="-95" dirty="0">
                <a:latin typeface="Arial"/>
                <a:cs typeface="Arial"/>
              </a:rPr>
              <a:t>pilon </a:t>
            </a:r>
            <a:r>
              <a:rPr sz="1200" spc="-100" dirty="0">
                <a:latin typeface="Arial"/>
                <a:cs typeface="Arial"/>
              </a:rPr>
              <a:t>variant, </a:t>
            </a:r>
            <a:r>
              <a:rPr sz="1200" spc="-95" dirty="0">
                <a:latin typeface="Arial"/>
                <a:cs typeface="Arial"/>
              </a:rPr>
              <a:t>significant </a:t>
            </a:r>
            <a:r>
              <a:rPr sz="1200" spc="-125" dirty="0">
                <a:latin typeface="Arial"/>
                <a:cs typeface="Arial"/>
              </a:rPr>
              <a:t>bony </a:t>
            </a:r>
            <a:r>
              <a:rPr sz="1200" spc="-100" dirty="0">
                <a:latin typeface="Arial"/>
                <a:cs typeface="Arial"/>
              </a:rPr>
              <a:t>callus </a:t>
            </a:r>
            <a:r>
              <a:rPr sz="1200" spc="-110" dirty="0">
                <a:latin typeface="Arial"/>
                <a:cs typeface="Arial"/>
              </a:rPr>
              <a:t>formation 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0" dirty="0">
                <a:latin typeface="Arial"/>
                <a:cs typeface="Arial"/>
              </a:rPr>
              <a:t>appreciated adjacent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120" dirty="0">
                <a:latin typeface="Arial"/>
                <a:cs typeface="Arial"/>
              </a:rPr>
              <a:t>margins </a:t>
            </a:r>
            <a:r>
              <a:rPr sz="1200" spc="-95" dirty="0">
                <a:latin typeface="Arial"/>
                <a:cs typeface="Arial"/>
              </a:rPr>
              <a:t>further </a:t>
            </a:r>
            <a:r>
              <a:rPr sz="1200" spc="-90" dirty="0">
                <a:latin typeface="Arial"/>
                <a:cs typeface="Arial"/>
              </a:rPr>
              <a:t>limiting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85" dirty="0">
                <a:latin typeface="Arial"/>
                <a:cs typeface="Arial"/>
              </a:rPr>
              <a:t>ability </a:t>
            </a:r>
            <a:r>
              <a:rPr sz="1200" spc="-95" dirty="0">
                <a:latin typeface="Arial"/>
                <a:cs typeface="Arial"/>
              </a:rPr>
              <a:t>to  </a:t>
            </a:r>
            <a:r>
              <a:rPr sz="1200" spc="-105" dirty="0">
                <a:latin typeface="Arial"/>
                <a:cs typeface="Arial"/>
              </a:rPr>
              <a:t>appropriately </a:t>
            </a:r>
            <a:r>
              <a:rPr sz="1200" spc="-110" dirty="0">
                <a:latin typeface="Arial"/>
                <a:cs typeface="Arial"/>
              </a:rPr>
              <a:t>close </a:t>
            </a:r>
            <a:r>
              <a:rPr sz="1200" spc="-114" dirty="0">
                <a:latin typeface="Arial"/>
                <a:cs typeface="Arial"/>
              </a:rPr>
              <a:t>reduce her</a:t>
            </a:r>
            <a:r>
              <a:rPr sz="1200" spc="75" dirty="0">
                <a:latin typeface="Arial"/>
                <a:cs typeface="Arial"/>
              </a:rPr>
              <a:t> </a:t>
            </a:r>
            <a:r>
              <a:rPr sz="1200" spc="-95" dirty="0" smtClean="0">
                <a:latin typeface="Arial"/>
                <a:cs typeface="Arial"/>
              </a:rPr>
              <a:t>fracture/dislocation.</a:t>
            </a:r>
            <a:r>
              <a:rPr lang="en-US" sz="1200" spc="-95" dirty="0">
                <a:latin typeface="Arial"/>
                <a:cs typeface="Arial"/>
              </a:rPr>
              <a:t> </a:t>
            </a:r>
            <a:r>
              <a:rPr lang="en-US" sz="1200" spc="-95" dirty="0" smtClean="0">
                <a:latin typeface="Arial"/>
                <a:cs typeface="Arial"/>
              </a:rPr>
              <a:t>D</a:t>
            </a:r>
            <a:r>
              <a:rPr sz="1200" spc="-105" dirty="0" smtClean="0">
                <a:latin typeface="Arial"/>
                <a:cs typeface="Arial"/>
              </a:rPr>
              <a:t>ecision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45" dirty="0">
                <a:latin typeface="Arial"/>
                <a:cs typeface="Arial"/>
              </a:rPr>
              <a:t>made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20" dirty="0">
                <a:latin typeface="Arial"/>
                <a:cs typeface="Arial"/>
              </a:rPr>
              <a:t>pursue </a:t>
            </a:r>
            <a:r>
              <a:rPr sz="1200" spc="-125" dirty="0">
                <a:latin typeface="Arial"/>
                <a:cs typeface="Arial"/>
              </a:rPr>
              <a:t>a  </a:t>
            </a:r>
            <a:r>
              <a:rPr sz="1200" spc="-85" dirty="0">
                <a:latin typeface="Arial"/>
                <a:cs typeface="Arial"/>
              </a:rPr>
              <a:t>joint </a:t>
            </a:r>
            <a:r>
              <a:rPr sz="1200" spc="-100" dirty="0">
                <a:latin typeface="Arial"/>
                <a:cs typeface="Arial"/>
              </a:rPr>
              <a:t>destructive </a:t>
            </a:r>
            <a:r>
              <a:rPr sz="1200" spc="-120" dirty="0">
                <a:latin typeface="Arial"/>
                <a:cs typeface="Arial"/>
              </a:rPr>
              <a:t>procedure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4" dirty="0">
                <a:latin typeface="Arial"/>
                <a:cs typeface="Arial"/>
              </a:rPr>
              <a:t>remain </a:t>
            </a:r>
            <a:r>
              <a:rPr sz="1200" spc="-120" dirty="0">
                <a:latin typeface="Arial"/>
                <a:cs typeface="Arial"/>
              </a:rPr>
              <a:t>as </a:t>
            </a:r>
            <a:r>
              <a:rPr sz="1200" spc="-110" dirty="0">
                <a:latin typeface="Arial"/>
                <a:cs typeface="Arial"/>
              </a:rPr>
              <a:t>minimally </a:t>
            </a:r>
            <a:r>
              <a:rPr sz="1200" spc="-105" dirty="0">
                <a:latin typeface="Arial"/>
                <a:cs typeface="Arial"/>
              </a:rPr>
              <a:t>invasive </a:t>
            </a:r>
            <a:r>
              <a:rPr sz="1200" spc="-120" dirty="0">
                <a:latin typeface="Arial"/>
                <a:cs typeface="Arial"/>
              </a:rPr>
              <a:t>as </a:t>
            </a:r>
            <a:r>
              <a:rPr sz="1200" spc="-105" dirty="0">
                <a:latin typeface="Arial"/>
                <a:cs typeface="Arial"/>
              </a:rPr>
              <a:t>possible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05" dirty="0">
                <a:latin typeface="Arial"/>
                <a:cs typeface="Arial"/>
              </a:rPr>
              <a:t>the  preparation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5" dirty="0">
                <a:latin typeface="Arial"/>
                <a:cs typeface="Arial"/>
              </a:rPr>
              <a:t>subtalar </a:t>
            </a:r>
            <a:r>
              <a:rPr sz="1200" spc="-90" dirty="0">
                <a:latin typeface="Arial"/>
                <a:cs typeface="Arial"/>
              </a:rPr>
              <a:t>joints for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20" dirty="0">
                <a:latin typeface="Arial"/>
                <a:cs typeface="Arial"/>
              </a:rPr>
              <a:t>purpose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arthrodesis. </a:t>
            </a:r>
            <a:r>
              <a:rPr sz="1200" spc="-130" dirty="0">
                <a:latin typeface="Arial"/>
                <a:cs typeface="Arial"/>
              </a:rPr>
              <a:t>The  </a:t>
            </a:r>
            <a:r>
              <a:rPr sz="1200" spc="-110" dirty="0">
                <a:latin typeface="Arial"/>
                <a:cs typeface="Arial"/>
              </a:rPr>
              <a:t>nature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95" dirty="0">
                <a:latin typeface="Arial"/>
                <a:cs typeface="Arial"/>
              </a:rPr>
              <a:t>injury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timeframe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0" dirty="0">
                <a:latin typeface="Arial"/>
                <a:cs typeface="Arial"/>
              </a:rPr>
              <a:t>surgical </a:t>
            </a:r>
            <a:r>
              <a:rPr sz="1200" spc="-105" dirty="0">
                <a:latin typeface="Arial"/>
                <a:cs typeface="Arial"/>
              </a:rPr>
              <a:t>intervention </a:t>
            </a:r>
            <a:r>
              <a:rPr sz="1200" spc="-114" dirty="0">
                <a:latin typeface="Arial"/>
                <a:cs typeface="Arial"/>
              </a:rPr>
              <a:t>increased </a:t>
            </a:r>
            <a:r>
              <a:rPr sz="1200" spc="-105" dirty="0">
                <a:latin typeface="Arial"/>
                <a:cs typeface="Arial"/>
              </a:rPr>
              <a:t>the  </a:t>
            </a:r>
            <a:r>
              <a:rPr sz="1200" spc="-85" dirty="0">
                <a:latin typeface="Arial"/>
                <a:cs typeface="Arial"/>
              </a:rPr>
              <a:t>difficulty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0" dirty="0">
                <a:latin typeface="Arial"/>
                <a:cs typeface="Arial"/>
              </a:rPr>
              <a:t>operative reduction </a:t>
            </a:r>
            <a:r>
              <a:rPr sz="1200" spc="-125" dirty="0">
                <a:latin typeface="Arial"/>
                <a:cs typeface="Arial"/>
              </a:rPr>
              <a:t>however </a:t>
            </a:r>
            <a:r>
              <a:rPr sz="1200" spc="-145" dirty="0">
                <a:latin typeface="Arial"/>
                <a:cs typeface="Arial"/>
              </a:rPr>
              <a:t>we </a:t>
            </a:r>
            <a:r>
              <a:rPr sz="1200" spc="-125" dirty="0">
                <a:latin typeface="Arial"/>
                <a:cs typeface="Arial"/>
              </a:rPr>
              <a:t>were </a:t>
            </a:r>
            <a:r>
              <a:rPr sz="1200" spc="-110" dirty="0">
                <a:latin typeface="Arial"/>
                <a:cs typeface="Arial"/>
              </a:rPr>
              <a:t>able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successfully translocate  the </a:t>
            </a:r>
            <a:r>
              <a:rPr sz="1200" spc="-95" dirty="0">
                <a:latin typeface="Arial"/>
                <a:cs typeface="Arial"/>
              </a:rPr>
              <a:t>talus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0" dirty="0">
                <a:latin typeface="Arial"/>
                <a:cs typeface="Arial"/>
              </a:rPr>
              <a:t>foot </a:t>
            </a:r>
            <a:r>
              <a:rPr sz="1200" spc="-120" dirty="0">
                <a:latin typeface="Arial"/>
                <a:cs typeface="Arial"/>
              </a:rPr>
              <a:t>as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95" dirty="0">
                <a:latin typeface="Arial"/>
                <a:cs typeface="Arial"/>
              </a:rPr>
              <a:t>unit </a:t>
            </a:r>
            <a:r>
              <a:rPr sz="1200" spc="-100" dirty="0">
                <a:latin typeface="Arial"/>
                <a:cs typeface="Arial"/>
              </a:rPr>
              <a:t>anteriorly </a:t>
            </a:r>
            <a:r>
              <a:rPr sz="1200" spc="-120" dirty="0">
                <a:latin typeface="Arial"/>
                <a:cs typeface="Arial"/>
              </a:rPr>
              <a:t>under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distal </a:t>
            </a:r>
            <a:r>
              <a:rPr sz="1200" spc="-100" dirty="0">
                <a:latin typeface="Arial"/>
                <a:cs typeface="Arial"/>
              </a:rPr>
              <a:t>residual </a:t>
            </a:r>
            <a:r>
              <a:rPr sz="1200" spc="-80" dirty="0" err="1">
                <a:latin typeface="Arial"/>
                <a:cs typeface="Arial"/>
              </a:rPr>
              <a:t>tibial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110" dirty="0" smtClean="0">
                <a:latin typeface="Arial"/>
                <a:cs typeface="Arial"/>
              </a:rPr>
              <a:t>plafond</a:t>
            </a:r>
            <a:r>
              <a:rPr lang="en-US" sz="1200" spc="-110" dirty="0" smtClean="0">
                <a:latin typeface="Arial"/>
                <a:cs typeface="Arial"/>
              </a:rPr>
              <a:t>. </a:t>
            </a:r>
            <a:r>
              <a:rPr sz="1200" spc="-130" dirty="0" smtClean="0">
                <a:latin typeface="Arial"/>
                <a:cs typeface="Arial"/>
              </a:rPr>
              <a:t>The  </a:t>
            </a:r>
            <a:r>
              <a:rPr sz="1200" spc="-90" dirty="0">
                <a:latin typeface="Arial"/>
                <a:cs typeface="Arial"/>
              </a:rPr>
              <a:t>stability </a:t>
            </a:r>
            <a:r>
              <a:rPr sz="1200" spc="-110" dirty="0">
                <a:latin typeface="Arial"/>
                <a:cs typeface="Arial"/>
              </a:rPr>
              <a:t>afforded </a:t>
            </a:r>
            <a:r>
              <a:rPr sz="1200" spc="-120" dirty="0">
                <a:latin typeface="Arial"/>
                <a:cs typeface="Arial"/>
              </a:rPr>
              <a:t>by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95" dirty="0">
                <a:latin typeface="Arial"/>
                <a:cs typeface="Arial"/>
              </a:rPr>
              <a:t>static </a:t>
            </a:r>
            <a:r>
              <a:rPr sz="1200" spc="-110" dirty="0">
                <a:latin typeface="Arial"/>
                <a:cs typeface="Arial"/>
              </a:rPr>
              <a:t>intrameddulary </a:t>
            </a:r>
            <a:r>
              <a:rPr sz="1200" spc="-90" dirty="0">
                <a:latin typeface="Arial"/>
                <a:cs typeface="Arial"/>
              </a:rPr>
              <a:t>nail </a:t>
            </a:r>
            <a:r>
              <a:rPr sz="1200" spc="-125" dirty="0">
                <a:latin typeface="Arial"/>
                <a:cs typeface="Arial"/>
              </a:rPr>
              <a:t>has </a:t>
            </a:r>
            <a:r>
              <a:rPr sz="1200" spc="-110" dirty="0">
                <a:latin typeface="Arial"/>
                <a:cs typeface="Arial"/>
              </a:rPr>
              <a:t>allowed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25" dirty="0">
                <a:latin typeface="Arial"/>
                <a:cs typeface="Arial"/>
              </a:rPr>
              <a:t>resume </a:t>
            </a:r>
            <a:r>
              <a:rPr sz="1200" spc="-75" dirty="0">
                <a:latin typeface="Arial"/>
                <a:cs typeface="Arial"/>
              </a:rPr>
              <a:t>full  </a:t>
            </a:r>
            <a:r>
              <a:rPr sz="1200" spc="-100" dirty="0">
                <a:latin typeface="Arial"/>
                <a:cs typeface="Arial"/>
              </a:rPr>
              <a:t>unrestricted </a:t>
            </a:r>
            <a:r>
              <a:rPr sz="1200" spc="-110" dirty="0">
                <a:latin typeface="Arial"/>
                <a:cs typeface="Arial"/>
              </a:rPr>
              <a:t>weight bearing </a:t>
            </a:r>
            <a:r>
              <a:rPr sz="1200" spc="-95" dirty="0">
                <a:latin typeface="Arial"/>
                <a:cs typeface="Arial"/>
              </a:rPr>
              <a:t>at </a:t>
            </a:r>
            <a:r>
              <a:rPr sz="1200" spc="-130" dirty="0">
                <a:latin typeface="Arial"/>
                <a:cs typeface="Arial"/>
              </a:rPr>
              <a:t>12 weeks </a:t>
            </a:r>
            <a:r>
              <a:rPr sz="1200" spc="-110" dirty="0">
                <a:latin typeface="Arial"/>
                <a:cs typeface="Arial"/>
              </a:rPr>
              <a:t>post-op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25" dirty="0">
                <a:latin typeface="Arial"/>
                <a:cs typeface="Arial"/>
              </a:rPr>
              <a:t>she has </a:t>
            </a:r>
            <a:r>
              <a:rPr sz="1200" spc="-110" dirty="0">
                <a:latin typeface="Arial"/>
                <a:cs typeface="Arial"/>
              </a:rPr>
              <a:t>returned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0" dirty="0">
                <a:latin typeface="Arial"/>
                <a:cs typeface="Arial"/>
              </a:rPr>
              <a:t>pre- </a:t>
            </a:r>
            <a:r>
              <a:rPr sz="1200" spc="-95" dirty="0" smtClean="0">
                <a:latin typeface="Arial"/>
                <a:cs typeface="Arial"/>
              </a:rPr>
              <a:t>injury </a:t>
            </a:r>
            <a:r>
              <a:rPr sz="1200" spc="-100" dirty="0">
                <a:latin typeface="Arial"/>
                <a:cs typeface="Arial"/>
              </a:rPr>
              <a:t>levels </a:t>
            </a:r>
            <a:r>
              <a:rPr sz="1200" spc="-95" dirty="0">
                <a:latin typeface="Arial"/>
                <a:cs typeface="Arial"/>
              </a:rPr>
              <a:t>of daily activity. </a:t>
            </a:r>
            <a:endParaRPr lang="en-US" sz="1200" spc="-130" dirty="0" smtClean="0">
              <a:latin typeface="Arial"/>
              <a:cs typeface="Arial"/>
            </a:endParaRPr>
          </a:p>
          <a:p>
            <a:pPr marL="12700" marR="73025">
              <a:lnSpc>
                <a:spcPts val="1430"/>
              </a:lnSpc>
              <a:spcBef>
                <a:spcPts val="434"/>
              </a:spcBef>
            </a:pPr>
            <a:endParaRPr lang="en-US" sz="1200" spc="-130" dirty="0">
              <a:latin typeface="Arial"/>
              <a:cs typeface="Arial"/>
            </a:endParaRPr>
          </a:p>
          <a:p>
            <a:pPr marL="12700" marR="73025">
              <a:lnSpc>
                <a:spcPts val="1430"/>
              </a:lnSpc>
              <a:spcBef>
                <a:spcPts val="434"/>
              </a:spcBef>
            </a:pPr>
            <a:r>
              <a:rPr sz="1200" spc="-185" dirty="0" smtClean="0">
                <a:latin typeface="Arial"/>
                <a:cs typeface="Arial"/>
              </a:rPr>
              <a:t>To </a:t>
            </a:r>
            <a:r>
              <a:rPr sz="1200" spc="-110" dirty="0">
                <a:latin typeface="Arial"/>
                <a:cs typeface="Arial"/>
              </a:rPr>
              <a:t>the authors </a:t>
            </a:r>
            <a:r>
              <a:rPr sz="1200" spc="-125" dirty="0">
                <a:latin typeface="Arial"/>
                <a:cs typeface="Arial"/>
              </a:rPr>
              <a:t>knowledge </a:t>
            </a:r>
            <a:r>
              <a:rPr sz="1200" spc="-130" dirty="0">
                <a:latin typeface="Arial"/>
                <a:cs typeface="Arial"/>
              </a:rPr>
              <a:t>no </a:t>
            </a:r>
            <a:r>
              <a:rPr sz="1200" spc="-105" dirty="0">
                <a:latin typeface="Arial"/>
                <a:cs typeface="Arial"/>
              </a:rPr>
              <a:t>other </a:t>
            </a:r>
            <a:r>
              <a:rPr sz="1200" spc="-125" dirty="0">
                <a:latin typeface="Arial"/>
                <a:cs typeface="Arial"/>
              </a:rPr>
              <a:t>case </a:t>
            </a:r>
            <a:r>
              <a:rPr sz="1200" spc="-100" dirty="0">
                <a:latin typeface="Arial"/>
                <a:cs typeface="Arial"/>
              </a:rPr>
              <a:t>reports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4" dirty="0">
                <a:latin typeface="Arial"/>
                <a:cs typeface="Arial"/>
              </a:rPr>
              <a:t>neglected </a:t>
            </a:r>
            <a:r>
              <a:rPr sz="1200" spc="-105" dirty="0">
                <a:latin typeface="Arial"/>
                <a:cs typeface="Arial"/>
              </a:rPr>
              <a:t>posterior </a:t>
            </a:r>
            <a:r>
              <a:rPr sz="1200" spc="-95" dirty="0">
                <a:latin typeface="Arial"/>
                <a:cs typeface="Arial"/>
              </a:rPr>
              <a:t>pilon  </a:t>
            </a:r>
            <a:r>
              <a:rPr sz="1200" spc="-100" dirty="0">
                <a:latin typeface="Arial"/>
                <a:cs typeface="Arial"/>
              </a:rPr>
              <a:t>variant fractures </a:t>
            </a:r>
            <a:r>
              <a:rPr sz="1200" spc="-125" dirty="0">
                <a:latin typeface="Arial"/>
                <a:cs typeface="Arial"/>
              </a:rPr>
              <a:t>have </a:t>
            </a:r>
            <a:r>
              <a:rPr sz="1200" spc="-130" dirty="0">
                <a:latin typeface="Arial"/>
                <a:cs typeface="Arial"/>
              </a:rPr>
              <a:t>been </a:t>
            </a:r>
            <a:r>
              <a:rPr sz="1200" spc="-114" dirty="0">
                <a:latin typeface="Arial"/>
                <a:cs typeface="Arial"/>
              </a:rPr>
              <a:t>presented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85" dirty="0">
                <a:latin typeface="Arial"/>
                <a:cs typeface="Arial"/>
              </a:rPr>
              <a:t>literature. </a:t>
            </a:r>
            <a:r>
              <a:rPr sz="1200" spc="-105" dirty="0">
                <a:latin typeface="Arial"/>
                <a:cs typeface="Arial"/>
              </a:rPr>
              <a:t>This </a:t>
            </a:r>
            <a:r>
              <a:rPr sz="1200" spc="-125" dirty="0">
                <a:latin typeface="Arial"/>
                <a:cs typeface="Arial"/>
              </a:rPr>
              <a:t>case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00" dirty="0">
                <a:latin typeface="Arial"/>
                <a:cs typeface="Arial"/>
              </a:rPr>
              <a:t>certainly  </a:t>
            </a:r>
            <a:r>
              <a:rPr sz="1200" spc="-105" dirty="0">
                <a:latin typeface="Arial"/>
                <a:cs typeface="Arial"/>
              </a:rPr>
              <a:t>heroic limb </a:t>
            </a:r>
            <a:r>
              <a:rPr sz="1200" spc="-110" dirty="0">
                <a:latin typeface="Arial"/>
                <a:cs typeface="Arial"/>
              </a:rPr>
              <a:t>salvage, </a:t>
            </a:r>
            <a:r>
              <a:rPr sz="1200" spc="-125" dirty="0">
                <a:latin typeface="Arial"/>
                <a:cs typeface="Arial"/>
              </a:rPr>
              <a:t>however </a:t>
            </a:r>
            <a:r>
              <a:rPr sz="1200" spc="-110" dirty="0">
                <a:latin typeface="Arial"/>
                <a:cs typeface="Arial"/>
              </a:rPr>
              <a:t>represents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95" dirty="0">
                <a:latin typeface="Arial"/>
                <a:cs typeface="Arial"/>
              </a:rPr>
              <a:t>potential </a:t>
            </a:r>
            <a:r>
              <a:rPr sz="1200" spc="-100" dirty="0">
                <a:latin typeface="Arial"/>
                <a:cs typeface="Arial"/>
              </a:rPr>
              <a:t>addition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the treatment  algorithm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0" dirty="0">
                <a:latin typeface="Arial"/>
                <a:cs typeface="Arial"/>
              </a:rPr>
              <a:t>neglected </a:t>
            </a:r>
            <a:r>
              <a:rPr sz="1200" spc="-95" dirty="0">
                <a:latin typeface="Arial"/>
                <a:cs typeface="Arial"/>
              </a:rPr>
              <a:t>trimalleolar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5" dirty="0">
                <a:latin typeface="Arial"/>
                <a:cs typeface="Arial"/>
              </a:rPr>
              <a:t>posterior </a:t>
            </a:r>
            <a:r>
              <a:rPr sz="1200" spc="-95" dirty="0">
                <a:latin typeface="Arial"/>
                <a:cs typeface="Arial"/>
              </a:rPr>
              <a:t>pilon </a:t>
            </a:r>
            <a:r>
              <a:rPr sz="1200" spc="-100" dirty="0">
                <a:latin typeface="Arial"/>
                <a:cs typeface="Arial"/>
              </a:rPr>
              <a:t>variant fractures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05" dirty="0">
                <a:latin typeface="Arial"/>
                <a:cs typeface="Arial"/>
              </a:rPr>
              <a:t>the  </a:t>
            </a:r>
            <a:r>
              <a:rPr sz="1200" spc="-130" dirty="0">
                <a:latin typeface="Arial"/>
                <a:cs typeface="Arial"/>
              </a:rPr>
              <a:t>compromised </a:t>
            </a:r>
            <a:r>
              <a:rPr sz="1200" spc="-100" dirty="0">
                <a:latin typeface="Arial"/>
                <a:cs typeface="Arial"/>
              </a:rPr>
              <a:t>patient </a:t>
            </a:r>
            <a:r>
              <a:rPr sz="1200" spc="-95" dirty="0">
                <a:latin typeface="Arial"/>
                <a:cs typeface="Arial"/>
              </a:rPr>
              <a:t>insistent </a:t>
            </a:r>
            <a:r>
              <a:rPr sz="1200" spc="-130" dirty="0">
                <a:latin typeface="Arial"/>
                <a:cs typeface="Arial"/>
              </a:rPr>
              <a:t>upon </a:t>
            </a:r>
            <a:r>
              <a:rPr sz="1200" spc="-114" dirty="0">
                <a:latin typeface="Arial"/>
                <a:cs typeface="Arial"/>
              </a:rPr>
              <a:t>pursuing salvage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90" dirty="0">
                <a:latin typeface="Arial"/>
                <a:cs typeface="Arial"/>
              </a:rPr>
              <a:t>their </a:t>
            </a:r>
            <a:r>
              <a:rPr sz="1200" spc="-105" dirty="0" smtClean="0">
                <a:latin typeface="Arial"/>
                <a:cs typeface="Arial"/>
              </a:rPr>
              <a:t>affected</a:t>
            </a:r>
            <a:r>
              <a:rPr sz="1200" spc="55" dirty="0" smtClean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extremity.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287" y="8197781"/>
            <a:ext cx="4478655" cy="6032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7305" algn="ctr">
              <a:lnSpc>
                <a:spcPct val="100000"/>
              </a:lnSpc>
            </a:pPr>
            <a:r>
              <a:rPr sz="1200" b="1" u="sng" spc="-5" dirty="0">
                <a:solidFill>
                  <a:srgbClr val="2C3E70"/>
                </a:solidFill>
                <a:latin typeface="Arial"/>
                <a:cs typeface="Arial"/>
              </a:rPr>
              <a:t>Literature</a:t>
            </a:r>
            <a:r>
              <a:rPr sz="1200" b="1" u="sng" spc="-90" dirty="0">
                <a:solidFill>
                  <a:srgbClr val="2C3E70"/>
                </a:solidFill>
                <a:latin typeface="Arial"/>
                <a:cs typeface="Arial"/>
              </a:rPr>
              <a:t> </a:t>
            </a:r>
            <a:r>
              <a:rPr sz="1200" b="1" u="sng" spc="-5" dirty="0">
                <a:solidFill>
                  <a:srgbClr val="2C3E70"/>
                </a:solidFill>
                <a:latin typeface="Arial"/>
                <a:cs typeface="Arial"/>
              </a:rPr>
              <a:t>Review</a:t>
            </a:r>
            <a:endParaRPr sz="1200" dirty="0">
              <a:latin typeface="Arial"/>
              <a:cs typeface="Arial"/>
            </a:endParaRPr>
          </a:p>
          <a:p>
            <a:pPr marL="12700" marR="50165">
              <a:lnSpc>
                <a:spcPts val="1430"/>
              </a:lnSpc>
              <a:spcBef>
                <a:spcPts val="580"/>
              </a:spcBef>
            </a:pPr>
            <a:r>
              <a:rPr sz="1300" spc="-130" dirty="0">
                <a:latin typeface="Arial"/>
                <a:cs typeface="Arial"/>
              </a:rPr>
              <a:t>The </a:t>
            </a:r>
            <a:r>
              <a:rPr sz="1300" spc="-95" dirty="0">
                <a:latin typeface="Arial"/>
                <a:cs typeface="Arial"/>
              </a:rPr>
              <a:t>original pilon </a:t>
            </a:r>
            <a:r>
              <a:rPr sz="1300" spc="-100" dirty="0">
                <a:latin typeface="Arial"/>
                <a:cs typeface="Arial"/>
              </a:rPr>
              <a:t>fracture </a:t>
            </a:r>
            <a:r>
              <a:rPr sz="1300" spc="-135" dirty="0">
                <a:latin typeface="Arial"/>
                <a:cs typeface="Arial"/>
              </a:rPr>
              <a:t>was </a:t>
            </a:r>
            <a:r>
              <a:rPr sz="1300" spc="-80" dirty="0">
                <a:latin typeface="Arial"/>
                <a:cs typeface="Arial"/>
              </a:rPr>
              <a:t>initially </a:t>
            </a:r>
            <a:r>
              <a:rPr sz="1300" spc="-114" dirty="0">
                <a:latin typeface="Arial"/>
                <a:cs typeface="Arial"/>
              </a:rPr>
              <a:t>described </a:t>
            </a:r>
            <a:r>
              <a:rPr sz="1300" spc="-120" dirty="0">
                <a:latin typeface="Arial"/>
                <a:cs typeface="Arial"/>
              </a:rPr>
              <a:t>by </a:t>
            </a:r>
            <a:r>
              <a:rPr sz="1300" spc="-110" dirty="0">
                <a:latin typeface="Arial"/>
                <a:cs typeface="Arial"/>
              </a:rPr>
              <a:t>Destot </a:t>
            </a:r>
            <a:r>
              <a:rPr sz="1300" spc="-90" dirty="0">
                <a:latin typeface="Arial"/>
                <a:cs typeface="Arial"/>
              </a:rPr>
              <a:t>in </a:t>
            </a:r>
            <a:r>
              <a:rPr sz="1300" spc="-145" dirty="0">
                <a:latin typeface="Arial"/>
                <a:cs typeface="Arial"/>
              </a:rPr>
              <a:t>1911 </a:t>
            </a:r>
            <a:r>
              <a:rPr sz="1300" spc="-60" dirty="0">
                <a:latin typeface="Arial"/>
                <a:cs typeface="Arial"/>
              </a:rPr>
              <a:t>(7). </a:t>
            </a:r>
            <a:r>
              <a:rPr sz="1300" spc="-130" dirty="0">
                <a:latin typeface="Arial"/>
                <a:cs typeface="Arial"/>
              </a:rPr>
              <a:t>The  </a:t>
            </a:r>
            <a:r>
              <a:rPr sz="1300" spc="-135" dirty="0">
                <a:latin typeface="Arial"/>
                <a:cs typeface="Arial"/>
              </a:rPr>
              <a:t>mechanism </a:t>
            </a:r>
            <a:r>
              <a:rPr sz="1300" spc="-95" dirty="0">
                <a:latin typeface="Arial"/>
                <a:cs typeface="Arial"/>
              </a:rPr>
              <a:t>of injury </a:t>
            </a:r>
            <a:r>
              <a:rPr sz="1300" spc="-90" dirty="0">
                <a:latin typeface="Arial"/>
                <a:cs typeface="Arial"/>
              </a:rPr>
              <a:t>in </a:t>
            </a:r>
            <a:r>
              <a:rPr sz="1300" spc="-125" dirty="0">
                <a:latin typeface="Arial"/>
                <a:cs typeface="Arial"/>
              </a:rPr>
              <a:t>such </a:t>
            </a:r>
            <a:r>
              <a:rPr sz="1300" spc="-100" dirty="0">
                <a:latin typeface="Arial"/>
                <a:cs typeface="Arial"/>
              </a:rPr>
              <a:t>fractures </a:t>
            </a:r>
            <a:r>
              <a:rPr sz="1300" spc="-114" dirty="0">
                <a:latin typeface="Arial"/>
                <a:cs typeface="Arial"/>
              </a:rPr>
              <a:t>are </a:t>
            </a:r>
            <a:r>
              <a:rPr sz="1300" spc="-95" dirty="0">
                <a:latin typeface="Arial"/>
                <a:cs typeface="Arial"/>
              </a:rPr>
              <a:t>either </a:t>
            </a:r>
            <a:r>
              <a:rPr sz="1300" spc="-114" dirty="0">
                <a:latin typeface="Arial"/>
                <a:cs typeface="Arial"/>
              </a:rPr>
              <a:t>through </a:t>
            </a:r>
            <a:r>
              <a:rPr sz="1300" spc="-105" dirty="0">
                <a:latin typeface="Arial"/>
                <a:cs typeface="Arial"/>
              </a:rPr>
              <a:t>axial/compressive  </a:t>
            </a:r>
            <a:r>
              <a:rPr sz="1300" spc="-110" dirty="0">
                <a:latin typeface="Arial"/>
                <a:cs typeface="Arial"/>
              </a:rPr>
              <a:t>loading </a:t>
            </a:r>
            <a:r>
              <a:rPr sz="1300" spc="-105" dirty="0">
                <a:latin typeface="Arial"/>
                <a:cs typeface="Arial"/>
              </a:rPr>
              <a:t>or </a:t>
            </a:r>
            <a:r>
              <a:rPr sz="1300" spc="-114" dirty="0">
                <a:latin typeface="Arial"/>
                <a:cs typeface="Arial"/>
              </a:rPr>
              <a:t>through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95" dirty="0">
                <a:latin typeface="Arial"/>
                <a:cs typeface="Arial"/>
              </a:rPr>
              <a:t>rotational </a:t>
            </a:r>
            <a:r>
              <a:rPr sz="1300" spc="-105" dirty="0">
                <a:latin typeface="Arial"/>
                <a:cs typeface="Arial"/>
              </a:rPr>
              <a:t>force or </a:t>
            </a:r>
            <a:r>
              <a:rPr sz="1300" spc="-114" dirty="0">
                <a:latin typeface="Arial"/>
                <a:cs typeface="Arial"/>
              </a:rPr>
              <a:t>both </a:t>
            </a:r>
            <a:r>
              <a:rPr sz="1300" spc="-60" dirty="0">
                <a:latin typeface="Arial"/>
                <a:cs typeface="Arial"/>
              </a:rPr>
              <a:t>(1,7). </a:t>
            </a:r>
            <a:r>
              <a:rPr sz="1300" spc="-130" dirty="0" smtClean="0">
                <a:latin typeface="Arial"/>
                <a:cs typeface="Arial"/>
              </a:rPr>
              <a:t>The </a:t>
            </a:r>
            <a:r>
              <a:rPr sz="1300" spc="-105" dirty="0">
                <a:latin typeface="Arial"/>
                <a:cs typeface="Arial"/>
              </a:rPr>
              <a:t>posterior </a:t>
            </a:r>
            <a:r>
              <a:rPr sz="1300" spc="-100" dirty="0">
                <a:latin typeface="Arial"/>
                <a:cs typeface="Arial"/>
              </a:rPr>
              <a:t>pilon  variant </a:t>
            </a:r>
            <a:r>
              <a:rPr sz="1300" spc="-125" dirty="0">
                <a:latin typeface="Arial"/>
                <a:cs typeface="Arial"/>
              </a:rPr>
              <a:t>has </a:t>
            </a:r>
            <a:r>
              <a:rPr sz="1300" spc="-110" dirty="0">
                <a:latin typeface="Arial"/>
                <a:cs typeface="Arial"/>
              </a:rPr>
              <a:t>only </a:t>
            </a:r>
            <a:r>
              <a:rPr sz="1300" spc="-130" dirty="0">
                <a:latin typeface="Arial"/>
                <a:cs typeface="Arial"/>
              </a:rPr>
              <a:t>been </a:t>
            </a:r>
            <a:r>
              <a:rPr sz="1300" spc="-100" dirty="0">
                <a:latin typeface="Arial"/>
                <a:cs typeface="Arial"/>
              </a:rPr>
              <a:t>recently </a:t>
            </a:r>
            <a:r>
              <a:rPr sz="1300" spc="-114" dirty="0">
                <a:latin typeface="Arial"/>
                <a:cs typeface="Arial"/>
              </a:rPr>
              <a:t>discussed </a:t>
            </a:r>
            <a:r>
              <a:rPr sz="1300" spc="-90" dirty="0">
                <a:latin typeface="Arial"/>
                <a:cs typeface="Arial"/>
              </a:rPr>
              <a:t>in </a:t>
            </a:r>
            <a:r>
              <a:rPr sz="1300" spc="-105" dirty="0">
                <a:latin typeface="Arial"/>
                <a:cs typeface="Arial"/>
              </a:rPr>
              <a:t>the </a:t>
            </a:r>
            <a:r>
              <a:rPr sz="1300" spc="-90" dirty="0">
                <a:latin typeface="Arial"/>
                <a:cs typeface="Arial"/>
              </a:rPr>
              <a:t>literature </a:t>
            </a:r>
            <a:r>
              <a:rPr sz="1300" spc="-114" dirty="0">
                <a:latin typeface="Arial"/>
                <a:cs typeface="Arial"/>
              </a:rPr>
              <a:t>although </a:t>
            </a:r>
            <a:r>
              <a:rPr sz="1300" spc="-60" dirty="0">
                <a:latin typeface="Arial"/>
                <a:cs typeface="Arial"/>
              </a:rPr>
              <a:t>it </a:t>
            </a:r>
            <a:r>
              <a:rPr sz="1300" spc="-85" dirty="0">
                <a:latin typeface="Arial"/>
                <a:cs typeface="Arial"/>
              </a:rPr>
              <a:t>is </a:t>
            </a:r>
            <a:r>
              <a:rPr sz="1300" spc="-130" dirty="0">
                <a:latin typeface="Arial"/>
                <a:cs typeface="Arial"/>
              </a:rPr>
              <a:t>an  </a:t>
            </a:r>
            <a:r>
              <a:rPr sz="1300" spc="-105" dirty="0">
                <a:latin typeface="Arial"/>
                <a:cs typeface="Arial"/>
              </a:rPr>
              <a:t>increasingly </a:t>
            </a:r>
            <a:r>
              <a:rPr sz="1300" spc="-110" dirty="0">
                <a:latin typeface="Arial"/>
                <a:cs typeface="Arial"/>
              </a:rPr>
              <a:t>recognized </a:t>
            </a:r>
            <a:r>
              <a:rPr sz="1300" spc="-100" dirty="0">
                <a:latin typeface="Arial"/>
                <a:cs typeface="Arial"/>
              </a:rPr>
              <a:t>fracture </a:t>
            </a:r>
            <a:r>
              <a:rPr sz="1300" spc="-125" dirty="0">
                <a:latin typeface="Arial"/>
                <a:cs typeface="Arial"/>
              </a:rPr>
              <a:t>morphology. </a:t>
            </a:r>
            <a:r>
              <a:rPr sz="1300" spc="-130" dirty="0">
                <a:latin typeface="Arial"/>
                <a:cs typeface="Arial"/>
              </a:rPr>
              <a:t>The </a:t>
            </a:r>
            <a:r>
              <a:rPr sz="1300" spc="-95" dirty="0">
                <a:latin typeface="Arial"/>
                <a:cs typeface="Arial"/>
              </a:rPr>
              <a:t>earliest </a:t>
            </a:r>
            <a:r>
              <a:rPr sz="1300" spc="-105" dirty="0">
                <a:latin typeface="Arial"/>
                <a:cs typeface="Arial"/>
              </a:rPr>
              <a:t>description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105" dirty="0">
                <a:latin typeface="Arial"/>
                <a:cs typeface="Arial"/>
              </a:rPr>
              <a:t>the  </a:t>
            </a:r>
            <a:r>
              <a:rPr sz="1300" spc="-100" dirty="0">
                <a:latin typeface="Arial"/>
                <a:cs typeface="Arial"/>
              </a:rPr>
              <a:t>fracture variant </a:t>
            </a:r>
            <a:r>
              <a:rPr sz="1300" spc="-85" dirty="0">
                <a:latin typeface="Arial"/>
                <a:cs typeface="Arial"/>
              </a:rPr>
              <a:t>is </a:t>
            </a:r>
            <a:r>
              <a:rPr sz="1300" spc="-120" dirty="0">
                <a:latin typeface="Arial"/>
                <a:cs typeface="Arial"/>
              </a:rPr>
              <a:t>by </a:t>
            </a:r>
            <a:r>
              <a:rPr sz="1300" spc="-110" dirty="0">
                <a:latin typeface="Arial"/>
                <a:cs typeface="Arial"/>
              </a:rPr>
              <a:t>Karachalios </a:t>
            </a:r>
            <a:r>
              <a:rPr sz="1300" spc="-90" dirty="0">
                <a:latin typeface="Arial"/>
                <a:cs typeface="Arial"/>
              </a:rPr>
              <a:t>in </a:t>
            </a:r>
            <a:r>
              <a:rPr sz="1300" spc="-130" dirty="0">
                <a:latin typeface="Arial"/>
                <a:cs typeface="Arial"/>
              </a:rPr>
              <a:t>2001 </a:t>
            </a:r>
            <a:r>
              <a:rPr sz="1300" spc="-125" dirty="0">
                <a:latin typeface="Arial"/>
                <a:cs typeface="Arial"/>
              </a:rPr>
              <a:t>where </a:t>
            </a:r>
            <a:r>
              <a:rPr sz="1300" spc="-130" dirty="0">
                <a:latin typeface="Arial"/>
                <a:cs typeface="Arial"/>
              </a:rPr>
              <a:t>he </a:t>
            </a:r>
            <a:r>
              <a:rPr sz="1300" spc="-105" dirty="0">
                <a:latin typeface="Arial"/>
                <a:cs typeface="Arial"/>
              </a:rPr>
              <a:t>noticed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95" dirty="0">
                <a:latin typeface="Arial"/>
                <a:cs typeface="Arial"/>
              </a:rPr>
              <a:t>distinct </a:t>
            </a:r>
            <a:r>
              <a:rPr sz="1300" spc="-100" dirty="0">
                <a:latin typeface="Arial"/>
                <a:cs typeface="Arial"/>
              </a:rPr>
              <a:t>fracture  </a:t>
            </a:r>
            <a:r>
              <a:rPr sz="1300" spc="-105" dirty="0">
                <a:latin typeface="Arial"/>
                <a:cs typeface="Arial"/>
              </a:rPr>
              <a:t>pattern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110" dirty="0">
                <a:latin typeface="Arial"/>
                <a:cs typeface="Arial"/>
              </a:rPr>
              <a:t>the </a:t>
            </a:r>
            <a:r>
              <a:rPr sz="1300" spc="-100" dirty="0">
                <a:latin typeface="Arial"/>
                <a:cs typeface="Arial"/>
              </a:rPr>
              <a:t>posterior </a:t>
            </a:r>
            <a:r>
              <a:rPr sz="1300" spc="-110" dirty="0">
                <a:latin typeface="Arial"/>
                <a:cs typeface="Arial"/>
              </a:rPr>
              <a:t>malleolus </a:t>
            </a:r>
            <a:r>
              <a:rPr sz="1300" spc="-125" dirty="0">
                <a:latin typeface="Arial"/>
                <a:cs typeface="Arial"/>
              </a:rPr>
              <a:t>where </a:t>
            </a:r>
            <a:r>
              <a:rPr sz="1300" spc="-60" dirty="0">
                <a:latin typeface="Arial"/>
                <a:cs typeface="Arial"/>
              </a:rPr>
              <a:t>it </a:t>
            </a:r>
            <a:r>
              <a:rPr sz="1300" spc="-85" dirty="0">
                <a:latin typeface="Arial"/>
                <a:cs typeface="Arial"/>
              </a:rPr>
              <a:t>split </a:t>
            </a:r>
            <a:r>
              <a:rPr sz="1300" spc="-95" dirty="0">
                <a:latin typeface="Arial"/>
                <a:cs typeface="Arial"/>
              </a:rPr>
              <a:t>into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110" dirty="0">
                <a:latin typeface="Arial"/>
                <a:cs typeface="Arial"/>
              </a:rPr>
              <a:t>posteromedial </a:t>
            </a:r>
            <a:r>
              <a:rPr sz="1300" spc="-130" dirty="0">
                <a:latin typeface="Arial"/>
                <a:cs typeface="Arial"/>
              </a:rPr>
              <a:t>and  </a:t>
            </a:r>
            <a:r>
              <a:rPr sz="1300" spc="-105" dirty="0">
                <a:latin typeface="Arial"/>
                <a:cs typeface="Arial"/>
              </a:rPr>
              <a:t>posterolateral </a:t>
            </a:r>
            <a:r>
              <a:rPr sz="1300" spc="-114" dirty="0">
                <a:latin typeface="Arial"/>
                <a:cs typeface="Arial"/>
              </a:rPr>
              <a:t>fragment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60" dirty="0">
                <a:latin typeface="Arial"/>
                <a:cs typeface="Arial"/>
              </a:rPr>
              <a:t>(6</a:t>
            </a:r>
            <a:r>
              <a:rPr sz="1300" spc="-60" dirty="0" smtClean="0">
                <a:latin typeface="Arial"/>
                <a:cs typeface="Arial"/>
              </a:rPr>
              <a:t>).</a:t>
            </a:r>
            <a:endParaRPr lang="en-US" sz="1300" spc="-60" dirty="0" smtClean="0">
              <a:latin typeface="Arial"/>
              <a:cs typeface="Arial"/>
            </a:endParaRPr>
          </a:p>
          <a:p>
            <a:pPr marL="12700" marR="50165">
              <a:lnSpc>
                <a:spcPts val="1430"/>
              </a:lnSpc>
              <a:spcBef>
                <a:spcPts val="580"/>
              </a:spcBef>
            </a:pPr>
            <a:endParaRPr sz="1300" dirty="0">
              <a:latin typeface="Arial"/>
              <a:cs typeface="Arial"/>
            </a:endParaRPr>
          </a:p>
          <a:p>
            <a:pPr marL="12700" marR="38100">
              <a:lnSpc>
                <a:spcPts val="1430"/>
              </a:lnSpc>
              <a:spcBef>
                <a:spcPts val="810"/>
              </a:spcBef>
            </a:pPr>
            <a:r>
              <a:rPr sz="1300" spc="-140" dirty="0">
                <a:latin typeface="Arial"/>
                <a:cs typeface="Arial"/>
              </a:rPr>
              <a:t>Due </a:t>
            </a:r>
            <a:r>
              <a:rPr sz="1300" spc="-95" dirty="0">
                <a:latin typeface="Arial"/>
                <a:cs typeface="Arial"/>
              </a:rPr>
              <a:t>to </a:t>
            </a:r>
            <a:r>
              <a:rPr sz="1300" spc="-105" dirty="0">
                <a:latin typeface="Arial"/>
                <a:cs typeface="Arial"/>
              </a:rPr>
              <a:t>the </a:t>
            </a:r>
            <a:r>
              <a:rPr sz="1300" spc="-114" dirty="0">
                <a:latin typeface="Arial"/>
                <a:cs typeface="Arial"/>
              </a:rPr>
              <a:t>increased </a:t>
            </a:r>
            <a:r>
              <a:rPr sz="1300" spc="-110" dirty="0">
                <a:latin typeface="Arial"/>
                <a:cs typeface="Arial"/>
              </a:rPr>
              <a:t>complexity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105" dirty="0">
                <a:latin typeface="Arial"/>
                <a:cs typeface="Arial"/>
              </a:rPr>
              <a:t>the </a:t>
            </a:r>
            <a:r>
              <a:rPr sz="1300" spc="-100" dirty="0">
                <a:latin typeface="Arial"/>
                <a:cs typeface="Arial"/>
              </a:rPr>
              <a:t>fracture pattern, </a:t>
            </a:r>
            <a:r>
              <a:rPr sz="1300" spc="-60" dirty="0">
                <a:latin typeface="Arial"/>
                <a:cs typeface="Arial"/>
              </a:rPr>
              <a:t>it </a:t>
            </a:r>
            <a:r>
              <a:rPr sz="1300" spc="-85" dirty="0">
                <a:latin typeface="Arial"/>
                <a:cs typeface="Arial"/>
              </a:rPr>
              <a:t>is </a:t>
            </a:r>
            <a:r>
              <a:rPr sz="1300" spc="-130" dirty="0">
                <a:latin typeface="Arial"/>
                <a:cs typeface="Arial"/>
              </a:rPr>
              <a:t>recommended </a:t>
            </a:r>
            <a:r>
              <a:rPr sz="1300" spc="-95" dirty="0">
                <a:latin typeface="Arial"/>
                <a:cs typeface="Arial"/>
              </a:rPr>
              <a:t>to  follow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110" dirty="0">
                <a:latin typeface="Arial"/>
                <a:cs typeface="Arial"/>
              </a:rPr>
              <a:t>systematic </a:t>
            </a:r>
            <a:r>
              <a:rPr sz="1300" spc="-114" dirty="0">
                <a:latin typeface="Arial"/>
                <a:cs typeface="Arial"/>
              </a:rPr>
              <a:t>approach. </a:t>
            </a:r>
            <a:r>
              <a:rPr sz="1300" spc="-130" dirty="0">
                <a:latin typeface="Arial"/>
                <a:cs typeface="Arial"/>
              </a:rPr>
              <a:t>Klammer </a:t>
            </a:r>
            <a:r>
              <a:rPr sz="1300" spc="-85" dirty="0">
                <a:latin typeface="Arial"/>
                <a:cs typeface="Arial"/>
              </a:rPr>
              <a:t>et. </a:t>
            </a:r>
            <a:r>
              <a:rPr sz="1300" spc="-90" dirty="0">
                <a:latin typeface="Arial"/>
                <a:cs typeface="Arial"/>
              </a:rPr>
              <a:t>al </a:t>
            </a:r>
            <a:r>
              <a:rPr sz="1300" spc="-120" dirty="0">
                <a:latin typeface="Arial"/>
                <a:cs typeface="Arial"/>
              </a:rPr>
              <a:t>proposed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95" dirty="0">
                <a:latin typeface="Arial"/>
                <a:cs typeface="Arial"/>
              </a:rPr>
              <a:t>classification </a:t>
            </a:r>
            <a:r>
              <a:rPr sz="1300" spc="-114" dirty="0">
                <a:latin typeface="Arial"/>
                <a:cs typeface="Arial"/>
              </a:rPr>
              <a:t>which  </a:t>
            </a:r>
            <a:r>
              <a:rPr sz="1300" spc="-110" dirty="0">
                <a:latin typeface="Arial"/>
                <a:cs typeface="Arial"/>
              </a:rPr>
              <a:t>describes </a:t>
            </a:r>
            <a:r>
              <a:rPr sz="1300" spc="-125" dirty="0">
                <a:latin typeface="Arial"/>
                <a:cs typeface="Arial"/>
              </a:rPr>
              <a:t>3 </a:t>
            </a:r>
            <a:r>
              <a:rPr sz="1300" spc="-114" dirty="0">
                <a:latin typeface="Arial"/>
                <a:cs typeface="Arial"/>
              </a:rPr>
              <a:t>major </a:t>
            </a:r>
            <a:r>
              <a:rPr sz="1300" spc="-110" dirty="0">
                <a:latin typeface="Arial"/>
                <a:cs typeface="Arial"/>
              </a:rPr>
              <a:t>categories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110" dirty="0">
                <a:latin typeface="Arial"/>
                <a:cs typeface="Arial"/>
              </a:rPr>
              <a:t>increasing </a:t>
            </a:r>
            <a:r>
              <a:rPr sz="1300" spc="-120" dirty="0">
                <a:latin typeface="Arial"/>
                <a:cs typeface="Arial"/>
              </a:rPr>
              <a:t>degree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110" dirty="0">
                <a:latin typeface="Arial"/>
                <a:cs typeface="Arial"/>
              </a:rPr>
              <a:t>complexity </a:t>
            </a:r>
            <a:r>
              <a:rPr sz="1300" spc="-130" dirty="0">
                <a:latin typeface="Arial"/>
                <a:cs typeface="Arial"/>
              </a:rPr>
              <a:t>and </a:t>
            </a:r>
            <a:r>
              <a:rPr sz="1300" spc="-105" dirty="0">
                <a:latin typeface="Arial"/>
                <a:cs typeface="Arial"/>
              </a:rPr>
              <a:t>the  </a:t>
            </a:r>
            <a:r>
              <a:rPr sz="1300" spc="-110" dirty="0">
                <a:latin typeface="Arial"/>
                <a:cs typeface="Arial"/>
              </a:rPr>
              <a:t>operative </a:t>
            </a:r>
            <a:r>
              <a:rPr sz="1300" spc="-105" dirty="0">
                <a:latin typeface="Arial"/>
                <a:cs typeface="Arial"/>
              </a:rPr>
              <a:t>strategy </a:t>
            </a:r>
            <a:r>
              <a:rPr sz="1300" spc="-90" dirty="0">
                <a:latin typeface="Arial"/>
                <a:cs typeface="Arial"/>
              </a:rPr>
              <a:t>for </a:t>
            </a:r>
            <a:r>
              <a:rPr sz="1300" spc="-110" dirty="0">
                <a:latin typeface="Arial"/>
                <a:cs typeface="Arial"/>
              </a:rPr>
              <a:t>each. </a:t>
            </a:r>
            <a:r>
              <a:rPr sz="1300" spc="-140" dirty="0">
                <a:latin typeface="Arial"/>
                <a:cs typeface="Arial"/>
              </a:rPr>
              <a:t>Type </a:t>
            </a:r>
            <a:r>
              <a:rPr sz="1300" spc="-125" dirty="0">
                <a:latin typeface="Arial"/>
                <a:cs typeface="Arial"/>
              </a:rPr>
              <a:t>1 </a:t>
            </a:r>
            <a:r>
              <a:rPr sz="1300" spc="-100" dirty="0">
                <a:latin typeface="Arial"/>
                <a:cs typeface="Arial"/>
              </a:rPr>
              <a:t>fractures </a:t>
            </a:r>
            <a:r>
              <a:rPr sz="1300" spc="-110" dirty="0">
                <a:latin typeface="Arial"/>
                <a:cs typeface="Arial"/>
              </a:rPr>
              <a:t>contain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100" dirty="0">
                <a:latin typeface="Arial"/>
                <a:cs typeface="Arial"/>
              </a:rPr>
              <a:t>single </a:t>
            </a:r>
            <a:r>
              <a:rPr sz="1300" spc="-110" dirty="0">
                <a:latin typeface="Arial"/>
                <a:cs typeface="Arial"/>
              </a:rPr>
              <a:t>medially </a:t>
            </a:r>
            <a:r>
              <a:rPr sz="1300" spc="-130" dirty="0">
                <a:latin typeface="Arial"/>
                <a:cs typeface="Arial"/>
              </a:rPr>
              <a:t>based  </a:t>
            </a:r>
            <a:r>
              <a:rPr sz="1300" spc="-105" dirty="0">
                <a:latin typeface="Arial"/>
                <a:cs typeface="Arial"/>
              </a:rPr>
              <a:t>posterior malleolar </a:t>
            </a:r>
            <a:r>
              <a:rPr sz="1300" spc="-114" dirty="0">
                <a:latin typeface="Arial"/>
                <a:cs typeface="Arial"/>
              </a:rPr>
              <a:t>fragment which </a:t>
            </a:r>
            <a:r>
              <a:rPr sz="1300" spc="-125" dirty="0">
                <a:latin typeface="Arial"/>
                <a:cs typeface="Arial"/>
              </a:rPr>
              <a:t>can </a:t>
            </a:r>
            <a:r>
              <a:rPr sz="1300" spc="-130" dirty="0">
                <a:latin typeface="Arial"/>
                <a:cs typeface="Arial"/>
              </a:rPr>
              <a:t>be </a:t>
            </a:r>
            <a:r>
              <a:rPr sz="1300" spc="-100" dirty="0">
                <a:latin typeface="Arial"/>
                <a:cs typeface="Arial"/>
              </a:rPr>
              <a:t>fixated </a:t>
            </a:r>
            <a:r>
              <a:rPr sz="1300" spc="-114" dirty="0">
                <a:latin typeface="Arial"/>
                <a:cs typeface="Arial"/>
              </a:rPr>
              <a:t>through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105" dirty="0">
                <a:latin typeface="Arial"/>
                <a:cs typeface="Arial"/>
              </a:rPr>
              <a:t>posterior </a:t>
            </a:r>
            <a:r>
              <a:rPr sz="1300" spc="-95" dirty="0">
                <a:latin typeface="Arial"/>
                <a:cs typeface="Arial"/>
              </a:rPr>
              <a:t>lateral  </a:t>
            </a:r>
            <a:r>
              <a:rPr sz="1300" spc="-114" dirty="0">
                <a:latin typeface="Arial"/>
                <a:cs typeface="Arial"/>
              </a:rPr>
              <a:t>approach. </a:t>
            </a:r>
            <a:r>
              <a:rPr sz="1300" spc="-140" dirty="0">
                <a:latin typeface="Arial"/>
                <a:cs typeface="Arial"/>
              </a:rPr>
              <a:t>Type </a:t>
            </a:r>
            <a:r>
              <a:rPr sz="1300" spc="-125" dirty="0">
                <a:latin typeface="Arial"/>
                <a:cs typeface="Arial"/>
              </a:rPr>
              <a:t>2 </a:t>
            </a:r>
            <a:r>
              <a:rPr sz="1300" spc="-100" dirty="0">
                <a:latin typeface="Arial"/>
                <a:cs typeface="Arial"/>
              </a:rPr>
              <a:t>fractures </a:t>
            </a:r>
            <a:r>
              <a:rPr sz="1300" spc="-114" dirty="0">
                <a:latin typeface="Arial"/>
                <a:cs typeface="Arial"/>
              </a:rPr>
              <a:t>are </a:t>
            </a:r>
            <a:r>
              <a:rPr sz="1300" spc="-110" dirty="0">
                <a:latin typeface="Arial"/>
                <a:cs typeface="Arial"/>
              </a:rPr>
              <a:t>those </a:t>
            </a:r>
            <a:r>
              <a:rPr sz="1300" spc="-90" dirty="0">
                <a:latin typeface="Arial"/>
                <a:cs typeface="Arial"/>
              </a:rPr>
              <a:t>in </a:t>
            </a:r>
            <a:r>
              <a:rPr sz="1300" spc="-114" dirty="0">
                <a:latin typeface="Arial"/>
                <a:cs typeface="Arial"/>
              </a:rPr>
              <a:t>which </a:t>
            </a:r>
            <a:r>
              <a:rPr sz="1300" spc="-105" dirty="0">
                <a:latin typeface="Arial"/>
                <a:cs typeface="Arial"/>
              </a:rPr>
              <a:t>the posterior </a:t>
            </a:r>
            <a:r>
              <a:rPr sz="1300" spc="-114" dirty="0">
                <a:latin typeface="Arial"/>
                <a:cs typeface="Arial"/>
              </a:rPr>
              <a:t>fragment </a:t>
            </a:r>
            <a:r>
              <a:rPr sz="1300" spc="-85" dirty="0">
                <a:latin typeface="Arial"/>
                <a:cs typeface="Arial"/>
              </a:rPr>
              <a:t>is split </a:t>
            </a:r>
            <a:r>
              <a:rPr sz="1300" spc="-100" dirty="0">
                <a:latin typeface="Arial"/>
                <a:cs typeface="Arial"/>
              </a:rPr>
              <a:t>with  </a:t>
            </a:r>
            <a:r>
              <a:rPr sz="1300" spc="-105" dirty="0">
                <a:latin typeface="Arial"/>
                <a:cs typeface="Arial"/>
              </a:rPr>
              <a:t>possible </a:t>
            </a:r>
            <a:r>
              <a:rPr sz="1300" spc="-110" dirty="0">
                <a:latin typeface="Arial"/>
                <a:cs typeface="Arial"/>
              </a:rPr>
              <a:t>posteromedial </a:t>
            </a:r>
            <a:r>
              <a:rPr sz="1300" spc="-114" dirty="0">
                <a:latin typeface="Arial"/>
                <a:cs typeface="Arial"/>
              </a:rPr>
              <a:t>comminution, which </a:t>
            </a:r>
            <a:r>
              <a:rPr sz="1300" spc="-120" dirty="0">
                <a:latin typeface="Arial"/>
                <a:cs typeface="Arial"/>
              </a:rPr>
              <a:t>would </a:t>
            </a:r>
            <a:r>
              <a:rPr sz="1300" spc="-100" dirty="0">
                <a:latin typeface="Arial"/>
                <a:cs typeface="Arial"/>
              </a:rPr>
              <a:t>require </a:t>
            </a:r>
            <a:r>
              <a:rPr sz="1300" spc="-130" dirty="0">
                <a:latin typeface="Arial"/>
                <a:cs typeface="Arial"/>
              </a:rPr>
              <a:t>an </a:t>
            </a:r>
            <a:r>
              <a:rPr sz="1300" spc="-100" dirty="0">
                <a:latin typeface="Arial"/>
                <a:cs typeface="Arial"/>
              </a:rPr>
              <a:t>additional incision  </a:t>
            </a:r>
            <a:r>
              <a:rPr sz="1300" spc="-114" dirty="0">
                <a:latin typeface="Arial"/>
                <a:cs typeface="Arial"/>
              </a:rPr>
              <a:t>medial </a:t>
            </a:r>
            <a:r>
              <a:rPr sz="1300" spc="-105" dirty="0">
                <a:latin typeface="Arial"/>
                <a:cs typeface="Arial"/>
              </a:rPr>
              <a:t>or </a:t>
            </a:r>
            <a:r>
              <a:rPr sz="1300" spc="-100" dirty="0">
                <a:latin typeface="Arial"/>
                <a:cs typeface="Arial"/>
              </a:rPr>
              <a:t>limited </a:t>
            </a:r>
            <a:r>
              <a:rPr sz="1300" spc="-110" dirty="0">
                <a:latin typeface="Arial"/>
                <a:cs typeface="Arial"/>
              </a:rPr>
              <a:t>posteromedial </a:t>
            </a:r>
            <a:r>
              <a:rPr sz="1300" spc="-95" dirty="0">
                <a:latin typeface="Arial"/>
                <a:cs typeface="Arial"/>
              </a:rPr>
              <a:t>to </a:t>
            </a:r>
            <a:r>
              <a:rPr sz="1300" spc="-114" dirty="0">
                <a:latin typeface="Arial"/>
                <a:cs typeface="Arial"/>
              </a:rPr>
              <a:t>reduce </a:t>
            </a:r>
            <a:r>
              <a:rPr sz="1300" spc="-130" dirty="0">
                <a:latin typeface="Arial"/>
                <a:cs typeface="Arial"/>
              </a:rPr>
              <a:t>and </a:t>
            </a:r>
            <a:r>
              <a:rPr sz="1300" spc="-90" dirty="0">
                <a:latin typeface="Arial"/>
                <a:cs typeface="Arial"/>
              </a:rPr>
              <a:t>fixate </a:t>
            </a:r>
            <a:r>
              <a:rPr sz="1300" spc="-105" dirty="0">
                <a:latin typeface="Arial"/>
                <a:cs typeface="Arial"/>
              </a:rPr>
              <a:t>the </a:t>
            </a:r>
            <a:r>
              <a:rPr sz="1300" spc="-110" dirty="0">
                <a:latin typeface="Arial"/>
                <a:cs typeface="Arial"/>
              </a:rPr>
              <a:t>posteromedial </a:t>
            </a:r>
            <a:r>
              <a:rPr sz="1300" spc="-114" dirty="0">
                <a:latin typeface="Arial"/>
                <a:cs typeface="Arial"/>
              </a:rPr>
              <a:t>fragment  </a:t>
            </a:r>
            <a:r>
              <a:rPr sz="1300" spc="-105" dirty="0">
                <a:latin typeface="Arial"/>
                <a:cs typeface="Arial"/>
              </a:rPr>
              <a:t>or </a:t>
            </a:r>
            <a:r>
              <a:rPr sz="1300" spc="-114" dirty="0">
                <a:latin typeface="Arial"/>
                <a:cs typeface="Arial"/>
              </a:rPr>
              <a:t>separate medial </a:t>
            </a:r>
            <a:r>
              <a:rPr sz="1300" spc="-105" dirty="0">
                <a:latin typeface="Arial"/>
                <a:cs typeface="Arial"/>
              </a:rPr>
              <a:t>malleolar </a:t>
            </a:r>
            <a:r>
              <a:rPr sz="1300" spc="-95" dirty="0">
                <a:latin typeface="Arial"/>
                <a:cs typeface="Arial"/>
              </a:rPr>
              <a:t>fracture. </a:t>
            </a:r>
            <a:r>
              <a:rPr sz="1300" spc="-114" dirty="0">
                <a:latin typeface="Arial"/>
                <a:cs typeface="Arial"/>
              </a:rPr>
              <a:t>For </a:t>
            </a:r>
            <a:r>
              <a:rPr sz="1300" spc="-105" dirty="0">
                <a:latin typeface="Arial"/>
                <a:cs typeface="Arial"/>
              </a:rPr>
              <a:t>type </a:t>
            </a:r>
            <a:r>
              <a:rPr sz="1300" spc="-125" dirty="0">
                <a:latin typeface="Arial"/>
                <a:cs typeface="Arial"/>
              </a:rPr>
              <a:t>3 </a:t>
            </a:r>
            <a:r>
              <a:rPr sz="1300" spc="-95" dirty="0">
                <a:latin typeface="Arial"/>
                <a:cs typeface="Arial"/>
              </a:rPr>
              <a:t>fractures, </a:t>
            </a:r>
            <a:r>
              <a:rPr sz="1300" spc="-105" dirty="0">
                <a:latin typeface="Arial"/>
                <a:cs typeface="Arial"/>
              </a:rPr>
              <a:t>there </a:t>
            </a:r>
            <a:r>
              <a:rPr sz="1300" spc="-85" dirty="0">
                <a:latin typeface="Arial"/>
                <a:cs typeface="Arial"/>
              </a:rPr>
              <a:t>is </a:t>
            </a:r>
            <a:r>
              <a:rPr sz="1300" spc="-130" dirty="0">
                <a:latin typeface="Arial"/>
                <a:cs typeface="Arial"/>
              </a:rPr>
              <a:t>an </a:t>
            </a:r>
            <a:r>
              <a:rPr sz="1300" spc="-95" dirty="0">
                <a:latin typeface="Arial"/>
                <a:cs typeface="Arial"/>
              </a:rPr>
              <a:t>additional  </a:t>
            </a:r>
            <a:r>
              <a:rPr sz="1300" spc="-110" dirty="0">
                <a:latin typeface="Arial"/>
                <a:cs typeface="Arial"/>
              </a:rPr>
              <a:t>anteromedial </a:t>
            </a:r>
            <a:r>
              <a:rPr sz="1300" spc="-114" dirty="0">
                <a:latin typeface="Arial"/>
                <a:cs typeface="Arial"/>
              </a:rPr>
              <a:t>fragment </a:t>
            </a:r>
            <a:r>
              <a:rPr sz="1300" spc="-110" dirty="0">
                <a:latin typeface="Arial"/>
                <a:cs typeface="Arial"/>
              </a:rPr>
              <a:t>present </a:t>
            </a:r>
            <a:r>
              <a:rPr sz="1300" spc="-114" dirty="0">
                <a:latin typeface="Arial"/>
                <a:cs typeface="Arial"/>
              </a:rPr>
              <a:t>which </a:t>
            </a:r>
            <a:r>
              <a:rPr sz="1300" spc="-105" dirty="0">
                <a:latin typeface="Arial"/>
                <a:cs typeface="Arial"/>
              </a:rPr>
              <a:t>necessitates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114" dirty="0">
                <a:latin typeface="Arial"/>
                <a:cs typeface="Arial"/>
              </a:rPr>
              <a:t>medial </a:t>
            </a:r>
            <a:r>
              <a:rPr sz="1300" spc="-120" dirty="0">
                <a:latin typeface="Arial"/>
                <a:cs typeface="Arial"/>
              </a:rPr>
              <a:t>approach </a:t>
            </a:r>
            <a:r>
              <a:rPr sz="1300" spc="-90" dirty="0">
                <a:latin typeface="Arial"/>
                <a:cs typeface="Arial"/>
              </a:rPr>
              <a:t>in </a:t>
            </a:r>
            <a:r>
              <a:rPr sz="1300" spc="-100" dirty="0">
                <a:latin typeface="Arial"/>
                <a:cs typeface="Arial"/>
              </a:rPr>
              <a:t>addition  </a:t>
            </a:r>
            <a:r>
              <a:rPr sz="1300" spc="-95" dirty="0">
                <a:latin typeface="Arial"/>
                <a:cs typeface="Arial"/>
              </a:rPr>
              <a:t>to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100" dirty="0">
                <a:latin typeface="Arial"/>
                <a:cs typeface="Arial"/>
              </a:rPr>
              <a:t>posterolateral incision </a:t>
            </a:r>
            <a:r>
              <a:rPr sz="1300" spc="-90" dirty="0">
                <a:latin typeface="Arial"/>
                <a:cs typeface="Arial"/>
              </a:rPr>
              <a:t>for </a:t>
            </a:r>
            <a:r>
              <a:rPr sz="1300" spc="-105" dirty="0">
                <a:latin typeface="Arial"/>
                <a:cs typeface="Arial"/>
              </a:rPr>
              <a:t>appropriate reduction </a:t>
            </a:r>
            <a:r>
              <a:rPr sz="1300" spc="-130" dirty="0">
                <a:latin typeface="Arial"/>
                <a:cs typeface="Arial"/>
              </a:rPr>
              <a:t>and </a:t>
            </a:r>
            <a:r>
              <a:rPr sz="1300" spc="-90" dirty="0">
                <a:latin typeface="Arial"/>
                <a:cs typeface="Arial"/>
              </a:rPr>
              <a:t>fixation. </a:t>
            </a:r>
            <a:r>
              <a:rPr sz="1300" spc="-125" dirty="0">
                <a:latin typeface="Arial"/>
                <a:cs typeface="Arial"/>
              </a:rPr>
              <a:t>They  </a:t>
            </a:r>
            <a:r>
              <a:rPr sz="1300" spc="-135" dirty="0">
                <a:latin typeface="Arial"/>
                <a:cs typeface="Arial"/>
              </a:rPr>
              <a:t>recommend </a:t>
            </a:r>
            <a:r>
              <a:rPr sz="1300" spc="-105" dirty="0">
                <a:latin typeface="Arial"/>
                <a:cs typeface="Arial"/>
              </a:rPr>
              <a:t>the </a:t>
            </a:r>
            <a:r>
              <a:rPr sz="1300" spc="-90" dirty="0">
                <a:latin typeface="Arial"/>
                <a:cs typeface="Arial"/>
              </a:rPr>
              <a:t>fibular </a:t>
            </a:r>
            <a:r>
              <a:rPr sz="1300" spc="-100" dirty="0">
                <a:latin typeface="Arial"/>
                <a:cs typeface="Arial"/>
              </a:rPr>
              <a:t>fracture </a:t>
            </a:r>
            <a:r>
              <a:rPr sz="1300" spc="-95" dirty="0">
                <a:latin typeface="Arial"/>
                <a:cs typeface="Arial"/>
              </a:rPr>
              <a:t>to </a:t>
            </a:r>
            <a:r>
              <a:rPr sz="1300" spc="-130" dirty="0">
                <a:latin typeface="Arial"/>
                <a:cs typeface="Arial"/>
              </a:rPr>
              <a:t>be </a:t>
            </a:r>
            <a:r>
              <a:rPr sz="1300" spc="-120" dirty="0">
                <a:latin typeface="Arial"/>
                <a:cs typeface="Arial"/>
              </a:rPr>
              <a:t>addressed </a:t>
            </a:r>
            <a:r>
              <a:rPr sz="1300" spc="-110" dirty="0">
                <a:latin typeface="Arial"/>
                <a:cs typeface="Arial"/>
              </a:rPr>
              <a:t>only </a:t>
            </a:r>
            <a:r>
              <a:rPr sz="1300" spc="-95" dirty="0">
                <a:latin typeface="Arial"/>
                <a:cs typeface="Arial"/>
              </a:rPr>
              <a:t>after </a:t>
            </a:r>
            <a:r>
              <a:rPr sz="1300" spc="-105" dirty="0">
                <a:latin typeface="Arial"/>
                <a:cs typeface="Arial"/>
              </a:rPr>
              <a:t>the </a:t>
            </a:r>
            <a:r>
              <a:rPr sz="1300" spc="-85" dirty="0">
                <a:latin typeface="Arial"/>
                <a:cs typeface="Arial"/>
              </a:rPr>
              <a:t>tibia </a:t>
            </a:r>
            <a:r>
              <a:rPr sz="1300" spc="-125" dirty="0">
                <a:latin typeface="Arial"/>
                <a:cs typeface="Arial"/>
              </a:rPr>
              <a:t>has </a:t>
            </a:r>
            <a:r>
              <a:rPr sz="1300" spc="-130" dirty="0">
                <a:latin typeface="Arial"/>
                <a:cs typeface="Arial"/>
              </a:rPr>
              <a:t>been  </a:t>
            </a:r>
            <a:r>
              <a:rPr sz="1300" spc="-90" dirty="0" smtClean="0">
                <a:latin typeface="Arial"/>
                <a:cs typeface="Arial"/>
              </a:rPr>
              <a:t>fixated</a:t>
            </a:r>
            <a:r>
              <a:rPr lang="en-US" sz="1300" spc="-90" dirty="0" smtClean="0">
                <a:latin typeface="Arial"/>
                <a:cs typeface="Arial"/>
              </a:rPr>
              <a:t> and that syndesmosis may need addressed.</a:t>
            </a:r>
          </a:p>
          <a:p>
            <a:pPr marL="12700" marR="38100">
              <a:lnSpc>
                <a:spcPts val="1430"/>
              </a:lnSpc>
              <a:spcBef>
                <a:spcPts val="810"/>
              </a:spcBef>
            </a:pPr>
            <a:endParaRPr lang="en-US" sz="1300" spc="-90" dirty="0">
              <a:latin typeface="Arial"/>
              <a:cs typeface="Arial"/>
            </a:endParaRPr>
          </a:p>
          <a:p>
            <a:pPr marL="12700" marR="38100">
              <a:lnSpc>
                <a:spcPts val="1430"/>
              </a:lnSpc>
              <a:spcBef>
                <a:spcPts val="810"/>
              </a:spcBef>
            </a:pPr>
            <a:r>
              <a:rPr lang="en-US" sz="1300" spc="-90" dirty="0" smtClean="0">
                <a:latin typeface="Arial"/>
                <a:cs typeface="Arial"/>
              </a:rPr>
              <a:t>To the authors knowledge </a:t>
            </a:r>
            <a:r>
              <a:rPr sz="1300" spc="-105" dirty="0" smtClean="0">
                <a:latin typeface="Arial"/>
                <a:cs typeface="Arial"/>
              </a:rPr>
              <a:t>there </a:t>
            </a:r>
            <a:r>
              <a:rPr sz="1300" spc="-85" dirty="0">
                <a:latin typeface="Arial"/>
                <a:cs typeface="Arial"/>
              </a:rPr>
              <a:t>is </a:t>
            </a:r>
            <a:r>
              <a:rPr sz="1300" spc="-100" dirty="0">
                <a:latin typeface="Arial"/>
                <a:cs typeface="Arial"/>
              </a:rPr>
              <a:t>currently </a:t>
            </a:r>
            <a:r>
              <a:rPr sz="1300" spc="-130" dirty="0">
                <a:latin typeface="Arial"/>
                <a:cs typeface="Arial"/>
              </a:rPr>
              <a:t>no </a:t>
            </a:r>
            <a:r>
              <a:rPr sz="1300" spc="-110" dirty="0">
                <a:latin typeface="Arial"/>
                <a:cs typeface="Arial"/>
              </a:rPr>
              <a:t>other </a:t>
            </a:r>
            <a:r>
              <a:rPr sz="1300" spc="-130" dirty="0">
                <a:latin typeface="Arial"/>
                <a:cs typeface="Arial"/>
              </a:rPr>
              <a:t>documented </a:t>
            </a:r>
            <a:r>
              <a:rPr sz="1300" spc="-125" dirty="0">
                <a:latin typeface="Arial"/>
                <a:cs typeface="Arial"/>
              </a:rPr>
              <a:t>case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125" dirty="0">
                <a:latin typeface="Arial"/>
                <a:cs typeface="Arial"/>
              </a:rPr>
              <a:t>a  </a:t>
            </a:r>
            <a:r>
              <a:rPr sz="1300" spc="-105" dirty="0">
                <a:latin typeface="Arial"/>
                <a:cs typeface="Arial"/>
              </a:rPr>
              <a:t>posterior </a:t>
            </a:r>
            <a:r>
              <a:rPr sz="1300" spc="-95" dirty="0">
                <a:latin typeface="Arial"/>
                <a:cs typeface="Arial"/>
              </a:rPr>
              <a:t>pilon </a:t>
            </a:r>
            <a:r>
              <a:rPr sz="1300" spc="-100" dirty="0">
                <a:latin typeface="Arial"/>
                <a:cs typeface="Arial"/>
              </a:rPr>
              <a:t>variant fracture </a:t>
            </a:r>
            <a:r>
              <a:rPr sz="1300" spc="-110" dirty="0">
                <a:latin typeface="Arial"/>
                <a:cs typeface="Arial"/>
              </a:rPr>
              <a:t>being </a:t>
            </a:r>
            <a:r>
              <a:rPr sz="1300" spc="-105" dirty="0">
                <a:latin typeface="Arial"/>
                <a:cs typeface="Arial"/>
              </a:rPr>
              <a:t>treated </a:t>
            </a:r>
            <a:r>
              <a:rPr sz="1300" spc="-100" dirty="0">
                <a:latin typeface="Arial"/>
                <a:cs typeface="Arial"/>
              </a:rPr>
              <a:t>with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114" dirty="0">
                <a:latin typeface="Arial"/>
                <a:cs typeface="Arial"/>
              </a:rPr>
              <a:t>combination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105" dirty="0">
                <a:latin typeface="Arial"/>
                <a:cs typeface="Arial"/>
              </a:rPr>
              <a:t>intra-medullary  </a:t>
            </a:r>
            <a:r>
              <a:rPr sz="1300" spc="-95" dirty="0">
                <a:latin typeface="Arial"/>
                <a:cs typeface="Arial"/>
              </a:rPr>
              <a:t>nailing </a:t>
            </a:r>
            <a:r>
              <a:rPr sz="1300" spc="-130" dirty="0">
                <a:latin typeface="Arial"/>
                <a:cs typeface="Arial"/>
              </a:rPr>
              <a:t>and </a:t>
            </a:r>
            <a:r>
              <a:rPr sz="1300" spc="-95" dirty="0">
                <a:latin typeface="Arial"/>
                <a:cs typeface="Arial"/>
              </a:rPr>
              <a:t>multi-ring </a:t>
            </a:r>
            <a:r>
              <a:rPr sz="1300" spc="-105" dirty="0">
                <a:latin typeface="Arial"/>
                <a:cs typeface="Arial"/>
              </a:rPr>
              <a:t>external </a:t>
            </a:r>
            <a:r>
              <a:rPr sz="1300" spc="-95" dirty="0">
                <a:latin typeface="Arial"/>
                <a:cs typeface="Arial"/>
              </a:rPr>
              <a:t>fixator. </a:t>
            </a:r>
            <a:r>
              <a:rPr sz="1300" spc="-130" dirty="0">
                <a:latin typeface="Arial"/>
                <a:cs typeface="Arial"/>
              </a:rPr>
              <a:t>The </a:t>
            </a:r>
            <a:r>
              <a:rPr sz="1300" spc="-120" dirty="0">
                <a:latin typeface="Arial"/>
                <a:cs typeface="Arial"/>
              </a:rPr>
              <a:t>purpose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90" dirty="0">
                <a:latin typeface="Arial"/>
                <a:cs typeface="Arial"/>
              </a:rPr>
              <a:t>this </a:t>
            </a:r>
            <a:r>
              <a:rPr sz="1300" spc="-125" dirty="0">
                <a:latin typeface="Arial"/>
                <a:cs typeface="Arial"/>
              </a:rPr>
              <a:t>case </a:t>
            </a:r>
            <a:r>
              <a:rPr sz="1300" spc="-100" dirty="0">
                <a:latin typeface="Arial"/>
                <a:cs typeface="Arial"/>
              </a:rPr>
              <a:t>report </a:t>
            </a:r>
            <a:r>
              <a:rPr sz="1300" spc="-135" dirty="0">
                <a:latin typeface="Arial"/>
                <a:cs typeface="Arial"/>
              </a:rPr>
              <a:t>was </a:t>
            </a:r>
            <a:r>
              <a:rPr sz="1300" spc="-95" dirty="0">
                <a:latin typeface="Arial"/>
                <a:cs typeface="Arial"/>
              </a:rPr>
              <a:t>to  </a:t>
            </a:r>
            <a:r>
              <a:rPr sz="1300" spc="-125" dirty="0">
                <a:latin typeface="Arial"/>
                <a:cs typeface="Arial"/>
              </a:rPr>
              <a:t>examine </a:t>
            </a:r>
            <a:r>
              <a:rPr sz="1300" spc="-105" dirty="0">
                <a:latin typeface="Arial"/>
                <a:cs typeface="Arial"/>
              </a:rPr>
              <a:t>the </a:t>
            </a:r>
            <a:r>
              <a:rPr sz="1300" spc="-100" dirty="0">
                <a:latin typeface="Arial"/>
                <a:cs typeface="Arial"/>
              </a:rPr>
              <a:t>functional </a:t>
            </a:r>
            <a:r>
              <a:rPr sz="1300" spc="-130" dirty="0">
                <a:latin typeface="Arial"/>
                <a:cs typeface="Arial"/>
              </a:rPr>
              <a:t>outcome </a:t>
            </a:r>
            <a:r>
              <a:rPr sz="1300" spc="-95" dirty="0">
                <a:latin typeface="Arial"/>
                <a:cs typeface="Arial"/>
              </a:rPr>
              <a:t>of </a:t>
            </a:r>
            <a:r>
              <a:rPr sz="1300" spc="-125" dirty="0">
                <a:latin typeface="Arial"/>
                <a:cs typeface="Arial"/>
              </a:rPr>
              <a:t>a </a:t>
            </a:r>
            <a:r>
              <a:rPr sz="1300" spc="-114" dirty="0">
                <a:latin typeface="Arial"/>
                <a:cs typeface="Arial"/>
              </a:rPr>
              <a:t>neglected </a:t>
            </a:r>
            <a:r>
              <a:rPr sz="1300" spc="-105" dirty="0">
                <a:latin typeface="Arial"/>
                <a:cs typeface="Arial"/>
              </a:rPr>
              <a:t>posterior </a:t>
            </a:r>
            <a:r>
              <a:rPr sz="1300" spc="-95" dirty="0">
                <a:latin typeface="Arial"/>
                <a:cs typeface="Arial"/>
              </a:rPr>
              <a:t>pilon </a:t>
            </a:r>
            <a:r>
              <a:rPr sz="1300" spc="-100" dirty="0">
                <a:latin typeface="Arial"/>
                <a:cs typeface="Arial"/>
              </a:rPr>
              <a:t>variant fracture  </a:t>
            </a:r>
            <a:r>
              <a:rPr sz="1300" spc="-120" dirty="0">
                <a:latin typeface="Arial"/>
                <a:cs typeface="Arial"/>
              </a:rPr>
              <a:t>addressed </a:t>
            </a:r>
            <a:r>
              <a:rPr sz="1300" spc="-110" dirty="0">
                <a:latin typeface="Arial"/>
                <a:cs typeface="Arial"/>
              </a:rPr>
              <a:t>using </a:t>
            </a:r>
            <a:r>
              <a:rPr sz="1300" spc="-90" dirty="0">
                <a:latin typeface="Arial"/>
                <a:cs typeface="Arial"/>
              </a:rPr>
              <a:t>this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85" dirty="0" smtClean="0">
                <a:latin typeface="Arial"/>
                <a:cs typeface="Arial"/>
              </a:rPr>
              <a:t>fixation</a:t>
            </a:r>
            <a:r>
              <a:rPr lang="en-US" sz="1300" spc="-85" dirty="0" smtClean="0">
                <a:latin typeface="Arial"/>
                <a:cs typeface="Arial"/>
              </a:rPr>
              <a:t> in a high risk patient with neuropathy</a:t>
            </a:r>
            <a:r>
              <a:rPr sz="1200" spc="-85" dirty="0" smtClean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8982" y="117867"/>
            <a:ext cx="15259050" cy="1677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750" b="1" spc="-5" dirty="0">
                <a:solidFill>
                  <a:srgbClr val="FFFFFF"/>
                </a:solidFill>
                <a:latin typeface="Arial"/>
                <a:cs typeface="Arial"/>
              </a:rPr>
              <a:t>Open </a:t>
            </a:r>
            <a:r>
              <a:rPr lang="en-US" sz="2750" b="1" spc="-5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750" b="1" spc="-5" dirty="0" smtClean="0">
                <a:solidFill>
                  <a:srgbClr val="FFFFFF"/>
                </a:solidFill>
                <a:latin typeface="Arial"/>
                <a:cs typeface="Arial"/>
              </a:rPr>
              <a:t>eduction </a:t>
            </a:r>
            <a:r>
              <a:rPr sz="2750" b="1" spc="-5" dirty="0">
                <a:solidFill>
                  <a:srgbClr val="FFFFFF"/>
                </a:solidFill>
                <a:latin typeface="Arial"/>
                <a:cs typeface="Arial"/>
              </a:rPr>
              <a:t>and Internal Fixation of a Neglected Posterior Pilon </a:t>
            </a:r>
            <a:r>
              <a:rPr sz="2750" b="1" spc="-25" dirty="0">
                <a:solidFill>
                  <a:srgbClr val="FFFFFF"/>
                </a:solidFill>
                <a:latin typeface="Arial"/>
                <a:cs typeface="Arial"/>
              </a:rPr>
              <a:t>Variant </a:t>
            </a:r>
            <a:r>
              <a:rPr sz="2750" b="1" spc="-5" dirty="0">
                <a:solidFill>
                  <a:srgbClr val="FFFFFF"/>
                </a:solidFill>
                <a:latin typeface="Arial"/>
                <a:cs typeface="Arial"/>
              </a:rPr>
              <a:t>Fracture in an  Uncontrolled Diabetic with Peripheral Neuropathy: A Case Report </a:t>
            </a:r>
            <a:r>
              <a:rPr lang="en-US" sz="2750" b="1" spc="-5" dirty="0" smtClean="0">
                <a:solidFill>
                  <a:srgbClr val="FFFFFF"/>
                </a:solidFill>
                <a:latin typeface="Arial"/>
                <a:cs typeface="Arial"/>
              </a:rPr>
              <a:t>and Literature</a:t>
            </a:r>
            <a:r>
              <a:rPr sz="275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-5" dirty="0">
                <a:solidFill>
                  <a:srgbClr val="FFFFFF"/>
                </a:solidFill>
                <a:latin typeface="Arial"/>
                <a:cs typeface="Arial"/>
              </a:rPr>
              <a:t>Review </a:t>
            </a:r>
            <a:endParaRPr lang="en-US" sz="2750" b="1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pc="5" dirty="0" smtClean="0">
                <a:solidFill>
                  <a:srgbClr val="FFFFFF"/>
                </a:solidFill>
                <a:latin typeface="Arial"/>
                <a:cs typeface="Arial"/>
              </a:rPr>
              <a:t>Nathaniel Preston</a:t>
            </a:r>
            <a:r>
              <a:rPr lang="en-US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 smtClean="0">
                <a:solidFill>
                  <a:srgbClr val="FFFFFF"/>
                </a:solidFill>
                <a:latin typeface="Arial"/>
                <a:cs typeface="Arial"/>
              </a:rPr>
              <a:t>DPM</a:t>
            </a:r>
            <a:r>
              <a:rPr lang="en-US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pc="5" baseline="30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pc="5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 err="1">
                <a:solidFill>
                  <a:srgbClr val="FFFFFF"/>
                </a:solidFill>
                <a:latin typeface="Arial"/>
                <a:cs typeface="Arial"/>
              </a:rPr>
              <a:t>Chandana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5" dirty="0" err="1" smtClean="0">
                <a:solidFill>
                  <a:srgbClr val="FFFFFF"/>
                </a:solidFill>
                <a:latin typeface="Arial"/>
                <a:cs typeface="Arial"/>
              </a:rPr>
              <a:t>Halaharvi</a:t>
            </a:r>
            <a:r>
              <a:rPr lang="en-US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10" dirty="0" smtClean="0">
                <a:solidFill>
                  <a:srgbClr val="FFFFFF"/>
                </a:solidFill>
                <a:latin typeface="Arial"/>
                <a:cs typeface="Arial"/>
              </a:rPr>
              <a:t>DPM</a:t>
            </a:r>
            <a:r>
              <a:rPr lang="en-US" spc="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pc="10" baseline="300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pc="1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pc="5" dirty="0" smtClean="0">
                <a:solidFill>
                  <a:srgbClr val="FFFFFF"/>
                </a:solidFill>
                <a:latin typeface="Arial"/>
                <a:cs typeface="Arial"/>
              </a:rPr>
              <a:t>Randall Thomas, </a:t>
            </a:r>
            <a:r>
              <a:rPr lang="en-US" spc="10" dirty="0" smtClean="0">
                <a:solidFill>
                  <a:srgbClr val="FFFFFF"/>
                </a:solidFill>
                <a:latin typeface="Arial"/>
                <a:cs typeface="Arial"/>
              </a:rPr>
              <a:t>DPM, </a:t>
            </a:r>
            <a:r>
              <a:rPr lang="en-US" spc="-5" dirty="0" smtClean="0">
                <a:solidFill>
                  <a:srgbClr val="FFFFFF"/>
                </a:solidFill>
                <a:latin typeface="Arial"/>
                <a:cs typeface="Arial"/>
              </a:rPr>
              <a:t>AACFAS </a:t>
            </a:r>
            <a:r>
              <a:rPr lang="en-US" spc="-5" baseline="30000" dirty="0" err="1" smtClean="0">
                <a:solidFill>
                  <a:srgbClr val="FFFFFF"/>
                </a:solidFill>
                <a:latin typeface="Arial"/>
                <a:cs typeface="Arial"/>
              </a:rPr>
              <a:t>b,c</a:t>
            </a:r>
            <a:endParaRPr lang="en-US" baseline="30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1200" b="1" spc="-5" baseline="30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Resident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, Grant Medical Center Foot and Ankle Surgery Residency Program,</a:t>
            </a:r>
            <a:r>
              <a:rPr sz="1200" b="1" spc="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Columbus</a:t>
            </a:r>
            <a:r>
              <a:rPr sz="12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OH</a:t>
            </a:r>
            <a:endParaRPr lang="en-US" sz="1200" b="1" spc="-5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1200" b="1" spc="-5" baseline="30000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 Assistant Director, Grant Medical Center Foot and Ankle Surgery Residency Program, Columbus OH</a:t>
            </a:r>
          </a:p>
          <a:p>
            <a:pPr marL="12700" marR="5080">
              <a:lnSpc>
                <a:spcPct val="100000"/>
              </a:lnSpc>
            </a:pPr>
            <a:r>
              <a:rPr lang="en-US" sz="1200" b="1" spc="-5" baseline="3000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 Private Practice,</a:t>
            </a:r>
            <a:r>
              <a:rPr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 Clintonville</a:t>
            </a:r>
            <a:r>
              <a:rPr lang="en-US"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/Dublin</a:t>
            </a:r>
            <a:r>
              <a:rPr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Foot &amp; </a:t>
            </a:r>
            <a:r>
              <a:rPr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Ankle</a:t>
            </a:r>
            <a:r>
              <a:rPr lang="en-US"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 Group</a:t>
            </a:r>
            <a:r>
              <a:rPr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Columbus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OH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9655" y="7937248"/>
            <a:ext cx="2082164" cy="133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65" dirty="0">
                <a:latin typeface="Arial"/>
                <a:cs typeface="Arial"/>
              </a:rPr>
              <a:t>Figure </a:t>
            </a:r>
            <a:r>
              <a:rPr sz="800" spc="-70" dirty="0">
                <a:latin typeface="Arial"/>
                <a:cs typeface="Arial"/>
              </a:rPr>
              <a:t>1 – </a:t>
            </a:r>
            <a:r>
              <a:rPr sz="800" spc="-45" dirty="0">
                <a:latin typeface="Arial"/>
                <a:cs typeface="Arial"/>
              </a:rPr>
              <a:t>Initial </a:t>
            </a:r>
            <a:r>
              <a:rPr sz="800" spc="-65" dirty="0">
                <a:latin typeface="Arial"/>
                <a:cs typeface="Arial"/>
              </a:rPr>
              <a:t>Films </a:t>
            </a:r>
            <a:r>
              <a:rPr sz="800" spc="-70" dirty="0">
                <a:latin typeface="Arial"/>
                <a:cs typeface="Arial"/>
              </a:rPr>
              <a:t>Obtained </a:t>
            </a:r>
            <a:r>
              <a:rPr sz="800" spc="-55" dirty="0">
                <a:latin typeface="Arial"/>
                <a:cs typeface="Arial"/>
              </a:rPr>
              <a:t>at </a:t>
            </a:r>
            <a:r>
              <a:rPr sz="800" spc="-60" dirty="0">
                <a:latin typeface="Arial"/>
                <a:cs typeface="Arial"/>
              </a:rPr>
              <a:t>Presentation </a:t>
            </a:r>
            <a:r>
              <a:rPr sz="800" spc="-55" dirty="0">
                <a:latin typeface="Arial"/>
                <a:cs typeface="Arial"/>
              </a:rPr>
              <a:t>to </a:t>
            </a:r>
            <a:r>
              <a:rPr sz="800" spc="85" dirty="0">
                <a:latin typeface="Arial"/>
                <a:cs typeface="Arial"/>
              </a:rPr>
              <a:t> </a:t>
            </a:r>
            <a:r>
              <a:rPr sz="800" spc="-90" dirty="0">
                <a:latin typeface="Arial"/>
                <a:cs typeface="Arial"/>
              </a:rPr>
              <a:t>ER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87368" y="9117874"/>
            <a:ext cx="4479925" cy="3943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u="sng" spc="-20" dirty="0">
                <a:solidFill>
                  <a:srgbClr val="2C3E70"/>
                </a:solidFill>
                <a:latin typeface="Calibri"/>
                <a:cs typeface="Calibri"/>
              </a:rPr>
              <a:t>References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  <a:buAutoNum type="arabicParenR"/>
              <a:tabLst>
                <a:tab pos="87630" algn="l"/>
              </a:tabLst>
            </a:pPr>
            <a:r>
              <a:rPr sz="900" spc="-70" dirty="0">
                <a:latin typeface="Arial"/>
                <a:cs typeface="Arial"/>
              </a:rPr>
              <a:t>Amorosa,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85" dirty="0">
                <a:latin typeface="Arial"/>
                <a:cs typeface="Arial"/>
              </a:rPr>
              <a:t>F.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Louis.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“A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Surgical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Approach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to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Posterior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Pilon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Fractures.”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Journal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of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Orthopedic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Trauma.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75" dirty="0">
                <a:latin typeface="Arial"/>
                <a:cs typeface="Arial"/>
              </a:rPr>
              <a:t>Vol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24,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no.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3,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March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2010: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188-193.</a:t>
            </a:r>
            <a:endParaRPr sz="900" dirty="0">
              <a:latin typeface="Arial"/>
              <a:cs typeface="Arial"/>
            </a:endParaRPr>
          </a:p>
          <a:p>
            <a:pPr marL="90170" indent="-77470">
              <a:lnSpc>
                <a:spcPct val="100000"/>
              </a:lnSpc>
              <a:spcBef>
                <a:spcPts val="140"/>
              </a:spcBef>
              <a:buAutoNum type="arabicParenR"/>
              <a:tabLst>
                <a:tab pos="90805" algn="l"/>
              </a:tabLst>
            </a:pPr>
            <a:r>
              <a:rPr sz="900" spc="-70" dirty="0">
                <a:latin typeface="Arial"/>
                <a:cs typeface="Arial"/>
              </a:rPr>
              <a:t>Gonzalez, </a:t>
            </a:r>
            <a:r>
              <a:rPr sz="900" spc="-65" dirty="0">
                <a:latin typeface="Arial"/>
                <a:cs typeface="Arial"/>
              </a:rPr>
              <a:t>Olga. </a:t>
            </a:r>
            <a:r>
              <a:rPr sz="900" spc="-50" dirty="0">
                <a:latin typeface="Arial"/>
                <a:cs typeface="Arial"/>
              </a:rPr>
              <a:t>et. </a:t>
            </a:r>
            <a:r>
              <a:rPr sz="900" spc="-45" dirty="0">
                <a:latin typeface="Arial"/>
                <a:cs typeface="Arial"/>
              </a:rPr>
              <a:t>al.  </a:t>
            </a:r>
            <a:r>
              <a:rPr sz="900" spc="-65" dirty="0">
                <a:latin typeface="Arial"/>
                <a:cs typeface="Arial"/>
              </a:rPr>
              <a:t>"Radiographic </a:t>
            </a:r>
            <a:r>
              <a:rPr sz="900" spc="-70" dirty="0">
                <a:latin typeface="Arial"/>
                <a:cs typeface="Arial"/>
              </a:rPr>
              <a:t>Assessment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0" dirty="0">
                <a:latin typeface="Arial"/>
                <a:cs typeface="Arial"/>
              </a:rPr>
              <a:t>Posterior Malleolar </a:t>
            </a:r>
            <a:r>
              <a:rPr sz="900" spc="-65" dirty="0">
                <a:latin typeface="Arial"/>
                <a:cs typeface="Arial"/>
              </a:rPr>
              <a:t>Ankle </a:t>
            </a:r>
            <a:r>
              <a:rPr sz="900" spc="-55" dirty="0">
                <a:latin typeface="Arial"/>
                <a:cs typeface="Arial"/>
              </a:rPr>
              <a:t>Fractures." </a:t>
            </a:r>
            <a:r>
              <a:rPr sz="900" spc="-65" dirty="0">
                <a:latin typeface="Arial"/>
                <a:cs typeface="Arial"/>
              </a:rPr>
              <a:t>Journal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5" dirty="0">
                <a:latin typeface="Arial"/>
                <a:cs typeface="Arial"/>
              </a:rPr>
              <a:t>Foot </a:t>
            </a:r>
            <a:r>
              <a:rPr sz="900" spc="-85" dirty="0">
                <a:latin typeface="Arial"/>
                <a:cs typeface="Arial"/>
              </a:rPr>
              <a:t>&amp; </a:t>
            </a:r>
            <a:r>
              <a:rPr sz="900" spc="-65" dirty="0">
                <a:latin typeface="Arial"/>
                <a:cs typeface="Arial"/>
              </a:rPr>
              <a:t>Ankle Surgery.       </a:t>
            </a:r>
            <a:r>
              <a:rPr sz="900" spc="3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vol </a:t>
            </a:r>
            <a:r>
              <a:rPr sz="900" spc="-65" dirty="0">
                <a:latin typeface="Arial"/>
                <a:cs typeface="Arial"/>
              </a:rPr>
              <a:t>54, </a:t>
            </a:r>
            <a:r>
              <a:rPr sz="900" spc="-70" dirty="0">
                <a:latin typeface="Arial"/>
                <a:cs typeface="Arial"/>
              </a:rPr>
              <a:t>2015: </a:t>
            </a:r>
            <a:r>
              <a:rPr sz="900" spc="-65" dirty="0">
                <a:latin typeface="Arial"/>
                <a:cs typeface="Arial"/>
              </a:rPr>
              <a:t>365-69.</a:t>
            </a:r>
            <a:endParaRPr sz="900" dirty="0">
              <a:latin typeface="Arial"/>
              <a:cs typeface="Arial"/>
            </a:endParaRPr>
          </a:p>
          <a:p>
            <a:pPr marL="12700" marR="180975">
              <a:lnSpc>
                <a:spcPts val="770"/>
              </a:lnSpc>
              <a:spcBef>
                <a:spcPts val="175"/>
              </a:spcBef>
              <a:buAutoNum type="arabicParenR"/>
              <a:tabLst>
                <a:tab pos="91440" algn="l"/>
              </a:tabLst>
            </a:pPr>
            <a:r>
              <a:rPr sz="900" spc="-65" dirty="0">
                <a:latin typeface="Arial"/>
                <a:cs typeface="Arial"/>
              </a:rPr>
              <a:t>Haraguchi, </a:t>
            </a:r>
            <a:r>
              <a:rPr sz="900" spc="-60" dirty="0">
                <a:latin typeface="Arial"/>
                <a:cs typeface="Arial"/>
              </a:rPr>
              <a:t>Naoki, </a:t>
            </a:r>
            <a:r>
              <a:rPr sz="900" spc="-50" dirty="0">
                <a:latin typeface="Arial"/>
                <a:cs typeface="Arial"/>
              </a:rPr>
              <a:t>et. </a:t>
            </a:r>
            <a:r>
              <a:rPr sz="900" spc="-45" dirty="0">
                <a:latin typeface="Arial"/>
                <a:cs typeface="Arial"/>
              </a:rPr>
              <a:t>al. </a:t>
            </a:r>
            <a:r>
              <a:rPr sz="900" spc="-70" dirty="0">
                <a:latin typeface="Arial"/>
                <a:cs typeface="Arial"/>
              </a:rPr>
              <a:t>“Pathoanatomy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0" dirty="0">
                <a:latin typeface="Arial"/>
                <a:cs typeface="Arial"/>
              </a:rPr>
              <a:t>Posterior Malleolar Fractures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0" dirty="0">
                <a:latin typeface="Arial"/>
                <a:cs typeface="Arial"/>
              </a:rPr>
              <a:t>the Ankle.” </a:t>
            </a:r>
            <a:r>
              <a:rPr sz="900" spc="-75" dirty="0">
                <a:latin typeface="Arial"/>
                <a:cs typeface="Arial"/>
              </a:rPr>
              <a:t>The </a:t>
            </a:r>
            <a:r>
              <a:rPr sz="900" spc="-60" dirty="0">
                <a:latin typeface="Arial"/>
                <a:cs typeface="Arial"/>
              </a:rPr>
              <a:t>Journal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75" dirty="0">
                <a:latin typeface="Arial"/>
                <a:cs typeface="Arial"/>
              </a:rPr>
              <a:t>Bone </a:t>
            </a:r>
            <a:r>
              <a:rPr sz="900" spc="-70" dirty="0">
                <a:latin typeface="Arial"/>
                <a:cs typeface="Arial"/>
              </a:rPr>
              <a:t>and </a:t>
            </a:r>
            <a:r>
              <a:rPr sz="900" spc="-55" dirty="0">
                <a:latin typeface="Arial"/>
                <a:cs typeface="Arial"/>
              </a:rPr>
              <a:t>Joint. </a:t>
            </a:r>
            <a:r>
              <a:rPr sz="900" spc="-75" dirty="0">
                <a:latin typeface="Arial"/>
                <a:cs typeface="Arial"/>
              </a:rPr>
              <a:t>Vol </a:t>
            </a:r>
            <a:r>
              <a:rPr sz="900" spc="-60" dirty="0">
                <a:latin typeface="Arial"/>
                <a:cs typeface="Arial"/>
              </a:rPr>
              <a:t>88, no.5, </a:t>
            </a:r>
            <a:r>
              <a:rPr sz="900" spc="-80" dirty="0">
                <a:latin typeface="Arial"/>
                <a:cs typeface="Arial"/>
              </a:rPr>
              <a:t>May </a:t>
            </a:r>
            <a:r>
              <a:rPr sz="900" spc="-65" dirty="0">
                <a:latin typeface="Arial"/>
                <a:cs typeface="Arial"/>
              </a:rPr>
              <a:t>2006:  </a:t>
            </a:r>
            <a:r>
              <a:rPr sz="900" spc="-70" dirty="0">
                <a:latin typeface="Arial"/>
                <a:cs typeface="Arial"/>
              </a:rPr>
              <a:t>1085-1092.</a:t>
            </a:r>
            <a:endParaRPr sz="900" dirty="0">
              <a:latin typeface="Arial"/>
              <a:cs typeface="Arial"/>
            </a:endParaRPr>
          </a:p>
          <a:p>
            <a:pPr marL="12700" marR="236854">
              <a:lnSpc>
                <a:spcPts val="770"/>
              </a:lnSpc>
              <a:spcBef>
                <a:spcPts val="150"/>
              </a:spcBef>
              <a:buAutoNum type="arabicParenR"/>
              <a:tabLst>
                <a:tab pos="91440" algn="l"/>
              </a:tabLst>
            </a:pPr>
            <a:r>
              <a:rPr sz="900" spc="-60" dirty="0">
                <a:latin typeface="Arial"/>
                <a:cs typeface="Arial"/>
              </a:rPr>
              <a:t>Hooff, Cornelis </a:t>
            </a:r>
            <a:r>
              <a:rPr sz="900" spc="-70" dirty="0">
                <a:latin typeface="Arial"/>
                <a:cs typeface="Arial"/>
              </a:rPr>
              <a:t>C.D.V. </a:t>
            </a:r>
            <a:r>
              <a:rPr sz="900" spc="-50" dirty="0">
                <a:latin typeface="Arial"/>
                <a:cs typeface="Arial"/>
              </a:rPr>
              <a:t>et. </a:t>
            </a:r>
            <a:r>
              <a:rPr sz="900" spc="-45" dirty="0">
                <a:latin typeface="Arial"/>
                <a:cs typeface="Arial"/>
              </a:rPr>
              <a:t>al. </a:t>
            </a:r>
            <a:r>
              <a:rPr sz="900" spc="-60" dirty="0">
                <a:latin typeface="Arial"/>
                <a:cs typeface="Arial"/>
              </a:rPr>
              <a:t>“Influence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70" dirty="0">
                <a:latin typeface="Arial"/>
                <a:cs typeface="Arial"/>
              </a:rPr>
              <a:t>Fragment </a:t>
            </a:r>
            <a:r>
              <a:rPr sz="900" spc="-60" dirty="0">
                <a:latin typeface="Arial"/>
                <a:cs typeface="Arial"/>
              </a:rPr>
              <a:t>Size </a:t>
            </a:r>
            <a:r>
              <a:rPr sz="900" spc="-70" dirty="0">
                <a:latin typeface="Arial"/>
                <a:cs typeface="Arial"/>
              </a:rPr>
              <a:t>and </a:t>
            </a:r>
            <a:r>
              <a:rPr sz="900" spc="-60" dirty="0">
                <a:latin typeface="Arial"/>
                <a:cs typeface="Arial"/>
              </a:rPr>
              <a:t>Postoperative </a:t>
            </a:r>
            <a:r>
              <a:rPr sz="900" spc="-55" dirty="0">
                <a:latin typeface="Arial"/>
                <a:cs typeface="Arial"/>
              </a:rPr>
              <a:t>Joint </a:t>
            </a:r>
            <a:r>
              <a:rPr sz="900" spc="-70" dirty="0">
                <a:latin typeface="Arial"/>
                <a:cs typeface="Arial"/>
              </a:rPr>
              <a:t>Congruency </a:t>
            </a:r>
            <a:r>
              <a:rPr sz="900" spc="-75" dirty="0">
                <a:latin typeface="Arial"/>
                <a:cs typeface="Arial"/>
              </a:rPr>
              <a:t>on Long-Term Outcome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0" dirty="0">
                <a:latin typeface="Arial"/>
                <a:cs typeface="Arial"/>
              </a:rPr>
              <a:t>Posterior Malleolar  </a:t>
            </a:r>
            <a:r>
              <a:rPr sz="900" spc="-55" dirty="0">
                <a:latin typeface="Arial"/>
                <a:cs typeface="Arial"/>
              </a:rPr>
              <a:t>Fractures.” </a:t>
            </a:r>
            <a:r>
              <a:rPr sz="900" spc="-65" dirty="0">
                <a:latin typeface="Arial"/>
                <a:cs typeface="Arial"/>
              </a:rPr>
              <a:t>Foot </a:t>
            </a:r>
            <a:r>
              <a:rPr sz="900" spc="-75" dirty="0">
                <a:latin typeface="Arial"/>
                <a:cs typeface="Arial"/>
              </a:rPr>
              <a:t>and </a:t>
            </a:r>
            <a:r>
              <a:rPr sz="900" spc="-65" dirty="0">
                <a:latin typeface="Arial"/>
                <a:cs typeface="Arial"/>
              </a:rPr>
              <a:t>Ankle </a:t>
            </a:r>
            <a:r>
              <a:rPr sz="900" spc="-55" dirty="0">
                <a:latin typeface="Arial"/>
                <a:cs typeface="Arial"/>
              </a:rPr>
              <a:t>International. </a:t>
            </a:r>
            <a:r>
              <a:rPr sz="900" spc="-75" dirty="0">
                <a:latin typeface="Arial"/>
                <a:cs typeface="Arial"/>
              </a:rPr>
              <a:t>Vol </a:t>
            </a:r>
            <a:r>
              <a:rPr sz="900" spc="-65" dirty="0">
                <a:latin typeface="Arial"/>
                <a:cs typeface="Arial"/>
              </a:rPr>
              <a:t>36, </a:t>
            </a:r>
            <a:r>
              <a:rPr sz="900" spc="-60" dirty="0">
                <a:latin typeface="Arial"/>
                <a:cs typeface="Arial"/>
              </a:rPr>
              <a:t>no.6, </a:t>
            </a:r>
            <a:r>
              <a:rPr sz="900" spc="-70" dirty="0">
                <a:latin typeface="Arial"/>
                <a:cs typeface="Arial"/>
              </a:rPr>
              <a:t>2015:  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673-678.</a:t>
            </a:r>
            <a:endParaRPr sz="900" dirty="0">
              <a:latin typeface="Arial"/>
              <a:cs typeface="Arial"/>
            </a:endParaRPr>
          </a:p>
          <a:p>
            <a:pPr marL="12700" marR="288925">
              <a:lnSpc>
                <a:spcPts val="770"/>
              </a:lnSpc>
              <a:spcBef>
                <a:spcPts val="155"/>
              </a:spcBef>
              <a:buAutoNum type="arabicParenR"/>
              <a:tabLst>
                <a:tab pos="91440" algn="l"/>
              </a:tabLst>
            </a:pPr>
            <a:r>
              <a:rPr sz="900" spc="-60" dirty="0">
                <a:latin typeface="Arial"/>
                <a:cs typeface="Arial"/>
              </a:rPr>
              <a:t>Ketz, </a:t>
            </a:r>
            <a:r>
              <a:rPr sz="900" spc="-65" dirty="0">
                <a:latin typeface="Arial"/>
                <a:cs typeface="Arial"/>
              </a:rPr>
              <a:t>John; Sanders, </a:t>
            </a:r>
            <a:r>
              <a:rPr sz="900" spc="-75" dirty="0">
                <a:latin typeface="Arial"/>
                <a:cs typeface="Arial"/>
              </a:rPr>
              <a:t>Roy. </a:t>
            </a:r>
            <a:r>
              <a:rPr sz="900" spc="-65" dirty="0">
                <a:latin typeface="Arial"/>
                <a:cs typeface="Arial"/>
              </a:rPr>
              <a:t>“Staged </a:t>
            </a:r>
            <a:r>
              <a:rPr sz="900" spc="-60" dirty="0">
                <a:latin typeface="Arial"/>
                <a:cs typeface="Arial"/>
              </a:rPr>
              <a:t>Posterior </a:t>
            </a:r>
            <a:r>
              <a:rPr sz="900" spc="-55" dirty="0">
                <a:latin typeface="Arial"/>
                <a:cs typeface="Arial"/>
              </a:rPr>
              <a:t>Tibial Plating </a:t>
            </a:r>
            <a:r>
              <a:rPr sz="900" spc="-50" dirty="0">
                <a:latin typeface="Arial"/>
                <a:cs typeface="Arial"/>
              </a:rPr>
              <a:t>for </a:t>
            </a:r>
            <a:r>
              <a:rPr sz="900" spc="-60" dirty="0">
                <a:latin typeface="Arial"/>
                <a:cs typeface="Arial"/>
              </a:rPr>
              <a:t>the </a:t>
            </a:r>
            <a:r>
              <a:rPr sz="900" spc="-70" dirty="0">
                <a:latin typeface="Arial"/>
                <a:cs typeface="Arial"/>
              </a:rPr>
              <a:t>Treatment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5" dirty="0">
                <a:latin typeface="Arial"/>
                <a:cs typeface="Arial"/>
              </a:rPr>
              <a:t>Orthopedic </a:t>
            </a:r>
            <a:r>
              <a:rPr sz="900" spc="-75" dirty="0">
                <a:latin typeface="Arial"/>
                <a:cs typeface="Arial"/>
              </a:rPr>
              <a:t>Trauma </a:t>
            </a:r>
            <a:r>
              <a:rPr sz="900" spc="-60" dirty="0">
                <a:latin typeface="Arial"/>
                <a:cs typeface="Arial"/>
              </a:rPr>
              <a:t>Association </a:t>
            </a:r>
            <a:r>
              <a:rPr sz="900" spc="-80" dirty="0">
                <a:latin typeface="Arial"/>
                <a:cs typeface="Arial"/>
              </a:rPr>
              <a:t>43C2 </a:t>
            </a:r>
            <a:r>
              <a:rPr sz="900" spc="-75" dirty="0">
                <a:latin typeface="Arial"/>
                <a:cs typeface="Arial"/>
              </a:rPr>
              <a:t>and 43C3 </a:t>
            </a:r>
            <a:r>
              <a:rPr sz="900" spc="-55" dirty="0">
                <a:latin typeface="Arial"/>
                <a:cs typeface="Arial"/>
              </a:rPr>
              <a:t>Tibial </a:t>
            </a:r>
            <a:r>
              <a:rPr sz="900" spc="-60" dirty="0">
                <a:latin typeface="Arial"/>
                <a:cs typeface="Arial"/>
              </a:rPr>
              <a:t>Pilon  </a:t>
            </a:r>
            <a:r>
              <a:rPr sz="900" spc="-55" dirty="0">
                <a:latin typeface="Arial"/>
                <a:cs typeface="Arial"/>
              </a:rPr>
              <a:t>Fractures.” </a:t>
            </a:r>
            <a:r>
              <a:rPr sz="900" spc="-60" dirty="0">
                <a:latin typeface="Arial"/>
                <a:cs typeface="Arial"/>
              </a:rPr>
              <a:t>Journal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5" dirty="0">
                <a:latin typeface="Arial"/>
                <a:cs typeface="Arial"/>
              </a:rPr>
              <a:t>Orthopedic </a:t>
            </a:r>
            <a:r>
              <a:rPr sz="900" spc="-70" dirty="0">
                <a:latin typeface="Arial"/>
                <a:cs typeface="Arial"/>
              </a:rPr>
              <a:t>Trauma. </a:t>
            </a:r>
            <a:r>
              <a:rPr sz="900" spc="-75" dirty="0">
                <a:latin typeface="Arial"/>
                <a:cs typeface="Arial"/>
              </a:rPr>
              <a:t>Vol </a:t>
            </a:r>
            <a:r>
              <a:rPr sz="900" spc="-65" dirty="0">
                <a:latin typeface="Arial"/>
                <a:cs typeface="Arial"/>
              </a:rPr>
              <a:t>26, no. </a:t>
            </a:r>
            <a:r>
              <a:rPr sz="900" spc="-55" dirty="0">
                <a:latin typeface="Arial"/>
                <a:cs typeface="Arial"/>
              </a:rPr>
              <a:t>6, </a:t>
            </a:r>
            <a:r>
              <a:rPr sz="900" spc="-70" dirty="0">
                <a:latin typeface="Arial"/>
                <a:cs typeface="Arial"/>
              </a:rPr>
              <a:t>June </a:t>
            </a:r>
            <a:r>
              <a:rPr sz="900" spc="-65" dirty="0">
                <a:latin typeface="Arial"/>
                <a:cs typeface="Arial"/>
              </a:rPr>
              <a:t>2016:    341-346.</a:t>
            </a:r>
            <a:endParaRPr sz="900" dirty="0">
              <a:latin typeface="Arial"/>
              <a:cs typeface="Arial"/>
            </a:endParaRPr>
          </a:p>
          <a:p>
            <a:pPr marL="12700" marR="73025">
              <a:lnSpc>
                <a:spcPts val="770"/>
              </a:lnSpc>
              <a:spcBef>
                <a:spcPts val="150"/>
              </a:spcBef>
              <a:buAutoNum type="arabicParenR"/>
              <a:tabLst>
                <a:tab pos="91440" algn="l"/>
              </a:tabLst>
            </a:pPr>
            <a:r>
              <a:rPr sz="900" spc="-70" dirty="0">
                <a:latin typeface="Arial"/>
                <a:cs typeface="Arial"/>
              </a:rPr>
              <a:t>Klammer, </a:t>
            </a:r>
            <a:r>
              <a:rPr sz="900" spc="-65" dirty="0">
                <a:latin typeface="Arial"/>
                <a:cs typeface="Arial"/>
              </a:rPr>
              <a:t>Georg. </a:t>
            </a:r>
            <a:r>
              <a:rPr sz="900" spc="-50" dirty="0">
                <a:latin typeface="Arial"/>
                <a:cs typeface="Arial"/>
              </a:rPr>
              <a:t>Et. Al. </a:t>
            </a:r>
            <a:r>
              <a:rPr sz="900" spc="-60" dirty="0">
                <a:latin typeface="Arial"/>
                <a:cs typeface="Arial"/>
              </a:rPr>
              <a:t>“Posterior Pilon Fractures: </a:t>
            </a:r>
            <a:r>
              <a:rPr sz="900" spc="-85" dirty="0">
                <a:latin typeface="Arial"/>
                <a:cs typeface="Arial"/>
              </a:rPr>
              <a:t>A </a:t>
            </a:r>
            <a:r>
              <a:rPr sz="900" spc="-55" dirty="0">
                <a:latin typeface="Arial"/>
                <a:cs typeface="Arial"/>
              </a:rPr>
              <a:t>retrospective </a:t>
            </a:r>
            <a:r>
              <a:rPr sz="900" spc="-65" dirty="0">
                <a:latin typeface="Arial"/>
                <a:cs typeface="Arial"/>
              </a:rPr>
              <a:t>case </a:t>
            </a:r>
            <a:r>
              <a:rPr sz="900" spc="-60" dirty="0">
                <a:latin typeface="Arial"/>
                <a:cs typeface="Arial"/>
              </a:rPr>
              <a:t>series </a:t>
            </a:r>
            <a:r>
              <a:rPr sz="900" spc="-75" dirty="0">
                <a:latin typeface="Arial"/>
                <a:cs typeface="Arial"/>
              </a:rPr>
              <a:t>and </a:t>
            </a:r>
            <a:r>
              <a:rPr sz="900" spc="-70" dirty="0">
                <a:latin typeface="Arial"/>
                <a:cs typeface="Arial"/>
              </a:rPr>
              <a:t>Proposed </a:t>
            </a:r>
            <a:r>
              <a:rPr sz="900" spc="-55" dirty="0">
                <a:latin typeface="Arial"/>
                <a:cs typeface="Arial"/>
              </a:rPr>
              <a:t>Classification </a:t>
            </a:r>
            <a:r>
              <a:rPr sz="900" spc="-65" dirty="0">
                <a:latin typeface="Arial"/>
                <a:cs typeface="Arial"/>
              </a:rPr>
              <a:t>System. Foot </a:t>
            </a:r>
            <a:r>
              <a:rPr sz="900" spc="-75" dirty="0">
                <a:latin typeface="Arial"/>
                <a:cs typeface="Arial"/>
              </a:rPr>
              <a:t>and </a:t>
            </a:r>
            <a:r>
              <a:rPr sz="900" spc="-65" dirty="0">
                <a:latin typeface="Arial"/>
                <a:cs typeface="Arial"/>
              </a:rPr>
              <a:t>Ankle </a:t>
            </a:r>
            <a:r>
              <a:rPr sz="900" spc="-55" dirty="0">
                <a:latin typeface="Arial"/>
                <a:cs typeface="Arial"/>
              </a:rPr>
              <a:t>International.  </a:t>
            </a:r>
            <a:r>
              <a:rPr sz="900" spc="-75" dirty="0">
                <a:latin typeface="Arial"/>
                <a:cs typeface="Arial"/>
              </a:rPr>
              <a:t>Vol </a:t>
            </a:r>
            <a:r>
              <a:rPr sz="900" spc="-65" dirty="0">
                <a:latin typeface="Arial"/>
                <a:cs typeface="Arial"/>
              </a:rPr>
              <a:t>32, no. </a:t>
            </a:r>
            <a:r>
              <a:rPr sz="900" spc="-55" dirty="0">
                <a:latin typeface="Arial"/>
                <a:cs typeface="Arial"/>
              </a:rPr>
              <a:t>2, </a:t>
            </a:r>
            <a:r>
              <a:rPr sz="900" spc="-70" dirty="0">
                <a:latin typeface="Arial"/>
                <a:cs typeface="Arial"/>
              </a:rPr>
              <a:t>2013: 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189-199.</a:t>
            </a:r>
            <a:endParaRPr sz="900" dirty="0">
              <a:latin typeface="Arial"/>
              <a:cs typeface="Arial"/>
            </a:endParaRPr>
          </a:p>
          <a:p>
            <a:pPr marL="12700" marR="47625">
              <a:lnSpc>
                <a:spcPts val="770"/>
              </a:lnSpc>
              <a:spcBef>
                <a:spcPts val="150"/>
              </a:spcBef>
              <a:buAutoNum type="arabicParenR"/>
              <a:tabLst>
                <a:tab pos="90805" algn="l"/>
              </a:tabLst>
            </a:pPr>
            <a:r>
              <a:rPr sz="900" spc="-60" dirty="0">
                <a:latin typeface="Arial"/>
                <a:cs typeface="Arial"/>
              </a:rPr>
              <a:t>Southerland, </a:t>
            </a:r>
            <a:r>
              <a:rPr sz="900" spc="-80" dirty="0">
                <a:latin typeface="Arial"/>
                <a:cs typeface="Arial"/>
              </a:rPr>
              <a:t>JT. </a:t>
            </a:r>
            <a:r>
              <a:rPr sz="900" spc="-60" dirty="0">
                <a:latin typeface="Arial"/>
                <a:cs typeface="Arial"/>
              </a:rPr>
              <a:t>Et </a:t>
            </a:r>
            <a:r>
              <a:rPr sz="900" spc="-50" dirty="0">
                <a:latin typeface="Arial"/>
                <a:cs typeface="Arial"/>
              </a:rPr>
              <a:t>al. </a:t>
            </a:r>
            <a:r>
              <a:rPr sz="900" spc="-70" dirty="0">
                <a:latin typeface="Arial"/>
                <a:cs typeface="Arial"/>
              </a:rPr>
              <a:t>McGlamry’s Comprehensive </a:t>
            </a:r>
            <a:r>
              <a:rPr sz="900" spc="-75" dirty="0">
                <a:latin typeface="Arial"/>
                <a:cs typeface="Arial"/>
              </a:rPr>
              <a:t>Textbook </a:t>
            </a:r>
            <a:r>
              <a:rPr sz="900" spc="-55" dirty="0">
                <a:latin typeface="Arial"/>
                <a:cs typeface="Arial"/>
              </a:rPr>
              <a:t>of foot </a:t>
            </a:r>
            <a:r>
              <a:rPr sz="900" spc="-75" dirty="0">
                <a:latin typeface="Arial"/>
                <a:cs typeface="Arial"/>
              </a:rPr>
              <a:t>and </a:t>
            </a:r>
            <a:r>
              <a:rPr sz="900" spc="-65" dirty="0">
                <a:latin typeface="Arial"/>
                <a:cs typeface="Arial"/>
              </a:rPr>
              <a:t>ankle surgery. Fourth </a:t>
            </a:r>
            <a:r>
              <a:rPr sz="900" spc="-55" dirty="0">
                <a:latin typeface="Arial"/>
                <a:cs typeface="Arial"/>
              </a:rPr>
              <a:t>Edition. </a:t>
            </a:r>
            <a:r>
              <a:rPr sz="900" spc="-65" dirty="0">
                <a:latin typeface="Arial"/>
                <a:cs typeface="Arial"/>
              </a:rPr>
              <a:t>Wolters Kluwer Health </a:t>
            </a:r>
            <a:r>
              <a:rPr sz="900" spc="-35" dirty="0">
                <a:latin typeface="Arial"/>
                <a:cs typeface="Arial"/>
              </a:rPr>
              <a:t>/ </a:t>
            </a:r>
            <a:r>
              <a:rPr sz="900" spc="-65" dirty="0">
                <a:latin typeface="Arial"/>
                <a:cs typeface="Arial"/>
              </a:rPr>
              <a:t>Lipponcott Williams  </a:t>
            </a:r>
            <a:r>
              <a:rPr sz="900" spc="-85" dirty="0">
                <a:latin typeface="Arial"/>
                <a:cs typeface="Arial"/>
              </a:rPr>
              <a:t>&amp; </a:t>
            </a:r>
            <a:r>
              <a:rPr sz="900" spc="-60" dirty="0">
                <a:latin typeface="Arial"/>
                <a:cs typeface="Arial"/>
              </a:rPr>
              <a:t>Wilkins.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75" dirty="0">
                <a:latin typeface="Arial"/>
                <a:cs typeface="Arial"/>
              </a:rPr>
              <a:t>2013</a:t>
            </a:r>
            <a:endParaRPr sz="900" dirty="0">
              <a:latin typeface="Arial"/>
              <a:cs typeface="Arial"/>
            </a:endParaRPr>
          </a:p>
          <a:p>
            <a:pPr marL="12700" marR="105410">
              <a:lnSpc>
                <a:spcPts val="770"/>
              </a:lnSpc>
              <a:spcBef>
                <a:spcPts val="150"/>
              </a:spcBef>
              <a:buAutoNum type="arabicParenR"/>
              <a:tabLst>
                <a:tab pos="91440" algn="l"/>
              </a:tabLst>
            </a:pPr>
            <a:r>
              <a:rPr sz="900" spc="-70" dirty="0">
                <a:latin typeface="Arial"/>
                <a:cs typeface="Arial"/>
              </a:rPr>
              <a:t>Odak, Saurabh </a:t>
            </a:r>
            <a:r>
              <a:rPr sz="900" spc="-50" dirty="0">
                <a:latin typeface="Arial"/>
                <a:cs typeface="Arial"/>
              </a:rPr>
              <a:t>et. </a:t>
            </a:r>
            <a:r>
              <a:rPr sz="900" spc="-45" dirty="0">
                <a:latin typeface="Arial"/>
                <a:cs typeface="Arial"/>
              </a:rPr>
              <a:t>al. </a:t>
            </a:r>
            <a:r>
              <a:rPr sz="900" spc="-75" dirty="0">
                <a:latin typeface="Arial"/>
                <a:cs typeface="Arial"/>
              </a:rPr>
              <a:t>“Management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0" dirty="0">
                <a:latin typeface="Arial"/>
                <a:cs typeface="Arial"/>
              </a:rPr>
              <a:t>Posterior Malleolar Fractures: </a:t>
            </a:r>
            <a:r>
              <a:rPr sz="900" spc="-85" dirty="0">
                <a:latin typeface="Arial"/>
                <a:cs typeface="Arial"/>
              </a:rPr>
              <a:t>A </a:t>
            </a:r>
            <a:r>
              <a:rPr sz="900" spc="-65" dirty="0">
                <a:latin typeface="Arial"/>
                <a:cs typeface="Arial"/>
              </a:rPr>
              <a:t>Systematic </a:t>
            </a:r>
            <a:r>
              <a:rPr sz="900" spc="-70" dirty="0">
                <a:latin typeface="Arial"/>
                <a:cs typeface="Arial"/>
              </a:rPr>
              <a:t>Review. </a:t>
            </a:r>
            <a:r>
              <a:rPr sz="900" spc="-75" dirty="0">
                <a:latin typeface="Arial"/>
                <a:cs typeface="Arial"/>
              </a:rPr>
              <a:t>The </a:t>
            </a:r>
            <a:r>
              <a:rPr sz="900" spc="-60" dirty="0">
                <a:latin typeface="Arial"/>
                <a:cs typeface="Arial"/>
              </a:rPr>
              <a:t>Journal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5" dirty="0">
                <a:latin typeface="Arial"/>
                <a:cs typeface="Arial"/>
              </a:rPr>
              <a:t>Foot </a:t>
            </a:r>
            <a:r>
              <a:rPr sz="900" spc="-75" dirty="0">
                <a:latin typeface="Arial"/>
                <a:cs typeface="Arial"/>
              </a:rPr>
              <a:t>and </a:t>
            </a:r>
            <a:r>
              <a:rPr sz="900" spc="-65" dirty="0">
                <a:latin typeface="Arial"/>
                <a:cs typeface="Arial"/>
              </a:rPr>
              <a:t>Ankle Surgery. </a:t>
            </a:r>
            <a:r>
              <a:rPr sz="900" spc="-70" dirty="0">
                <a:latin typeface="Arial"/>
                <a:cs typeface="Arial"/>
              </a:rPr>
              <a:t>Vol </a:t>
            </a:r>
            <a:r>
              <a:rPr sz="900" spc="-65" dirty="0">
                <a:latin typeface="Arial"/>
                <a:cs typeface="Arial"/>
              </a:rPr>
              <a:t>55, </a:t>
            </a:r>
            <a:r>
              <a:rPr sz="900" spc="-70" dirty="0">
                <a:latin typeface="Arial"/>
                <a:cs typeface="Arial"/>
              </a:rPr>
              <a:t>2016:  </a:t>
            </a:r>
            <a:r>
              <a:rPr sz="900" spc="-65" dirty="0">
                <a:latin typeface="Arial"/>
                <a:cs typeface="Arial"/>
              </a:rPr>
              <a:t>140-145.</a:t>
            </a:r>
            <a:endParaRPr sz="900" dirty="0">
              <a:latin typeface="Arial"/>
              <a:cs typeface="Arial"/>
            </a:endParaRPr>
          </a:p>
          <a:p>
            <a:pPr marL="12700" marR="263525">
              <a:lnSpc>
                <a:spcPts val="770"/>
              </a:lnSpc>
              <a:spcBef>
                <a:spcPts val="150"/>
              </a:spcBef>
              <a:buAutoNum type="arabicParenR"/>
              <a:tabLst>
                <a:tab pos="91440" algn="l"/>
              </a:tabLst>
            </a:pPr>
            <a:r>
              <a:rPr sz="900" spc="-70" dirty="0">
                <a:latin typeface="Arial"/>
                <a:cs typeface="Arial"/>
              </a:rPr>
              <a:t>Ruokun, Huang. </a:t>
            </a:r>
            <a:r>
              <a:rPr sz="900" spc="-50" dirty="0">
                <a:latin typeface="Arial"/>
                <a:cs typeface="Arial"/>
              </a:rPr>
              <a:t>Et. Al. </a:t>
            </a:r>
            <a:r>
              <a:rPr sz="900" spc="-60" dirty="0">
                <a:latin typeface="Arial"/>
                <a:cs typeface="Arial"/>
              </a:rPr>
              <a:t>“Postoperative </a:t>
            </a:r>
            <a:r>
              <a:rPr sz="900" spc="-65" dirty="0">
                <a:latin typeface="Arial"/>
                <a:cs typeface="Arial"/>
              </a:rPr>
              <a:t>Radiographic </a:t>
            </a:r>
            <a:r>
              <a:rPr sz="900" spc="-75" dirty="0">
                <a:latin typeface="Arial"/>
                <a:cs typeface="Arial"/>
              </a:rPr>
              <a:t>and </a:t>
            </a:r>
            <a:r>
              <a:rPr sz="900" spc="-55" dirty="0">
                <a:latin typeface="Arial"/>
                <a:cs typeface="Arial"/>
              </a:rPr>
              <a:t>Clinical </a:t>
            </a:r>
            <a:r>
              <a:rPr sz="900" spc="-70" dirty="0">
                <a:latin typeface="Arial"/>
                <a:cs typeface="Arial"/>
              </a:rPr>
              <a:t>Assessment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0" dirty="0">
                <a:latin typeface="Arial"/>
                <a:cs typeface="Arial"/>
              </a:rPr>
              <a:t>the </a:t>
            </a:r>
            <a:r>
              <a:rPr sz="900" spc="-70" dirty="0">
                <a:latin typeface="Arial"/>
                <a:cs typeface="Arial"/>
              </a:rPr>
              <a:t>Treatment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0" dirty="0">
                <a:latin typeface="Arial"/>
                <a:cs typeface="Arial"/>
              </a:rPr>
              <a:t>Posterior </a:t>
            </a:r>
            <a:r>
              <a:rPr sz="900" spc="-55" dirty="0">
                <a:latin typeface="Arial"/>
                <a:cs typeface="Arial"/>
              </a:rPr>
              <a:t>Tibial </a:t>
            </a:r>
            <a:r>
              <a:rPr sz="900" spc="-65" dirty="0">
                <a:latin typeface="Arial"/>
                <a:cs typeface="Arial"/>
              </a:rPr>
              <a:t>Plafond </a:t>
            </a:r>
            <a:r>
              <a:rPr sz="900" spc="-60" dirty="0">
                <a:latin typeface="Arial"/>
                <a:cs typeface="Arial"/>
              </a:rPr>
              <a:t>Fractures </a:t>
            </a:r>
            <a:r>
              <a:rPr sz="900" spc="-65" dirty="0">
                <a:latin typeface="Arial"/>
                <a:cs typeface="Arial"/>
              </a:rPr>
              <a:t>Using </a:t>
            </a:r>
            <a:r>
              <a:rPr sz="900" spc="-70" dirty="0">
                <a:latin typeface="Arial"/>
                <a:cs typeface="Arial"/>
              </a:rPr>
              <a:t>a  </a:t>
            </a:r>
            <a:r>
              <a:rPr sz="900" spc="-60" dirty="0">
                <a:latin typeface="Arial"/>
                <a:cs typeface="Arial"/>
              </a:rPr>
              <a:t>Posterior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Lateral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Incisional</a:t>
            </a:r>
            <a:r>
              <a:rPr sz="900" spc="-65" dirty="0">
                <a:latin typeface="Arial"/>
                <a:cs typeface="Arial"/>
              </a:rPr>
              <a:t> Approach.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75" dirty="0">
                <a:latin typeface="Arial"/>
                <a:cs typeface="Arial"/>
              </a:rPr>
              <a:t>The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Journal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of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Foot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75" dirty="0">
                <a:latin typeface="Arial"/>
                <a:cs typeface="Arial"/>
              </a:rPr>
              <a:t>and</a:t>
            </a:r>
            <a:r>
              <a:rPr sz="900" spc="-65" dirty="0">
                <a:latin typeface="Arial"/>
                <a:cs typeface="Arial"/>
              </a:rPr>
              <a:t> Ankle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Surgery.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75" dirty="0">
                <a:latin typeface="Arial"/>
                <a:cs typeface="Arial"/>
              </a:rPr>
              <a:t>Vol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53,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2014: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75" dirty="0">
                <a:latin typeface="Arial"/>
                <a:cs typeface="Arial"/>
              </a:rPr>
              <a:t>678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–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682.</a:t>
            </a:r>
            <a:endParaRPr sz="900" dirty="0">
              <a:latin typeface="Arial"/>
              <a:cs typeface="Arial"/>
            </a:endParaRPr>
          </a:p>
          <a:p>
            <a:pPr marL="12700" marR="5080">
              <a:lnSpc>
                <a:spcPts val="770"/>
              </a:lnSpc>
              <a:spcBef>
                <a:spcPts val="150"/>
              </a:spcBef>
              <a:buAutoNum type="arabicParenR"/>
              <a:tabLst>
                <a:tab pos="128905" algn="l"/>
              </a:tabLst>
            </a:pPr>
            <a:r>
              <a:rPr sz="900" spc="-55" dirty="0">
                <a:latin typeface="Arial"/>
                <a:cs typeface="Arial"/>
              </a:rPr>
              <a:t>Switaj, </a:t>
            </a:r>
            <a:r>
              <a:rPr sz="900" spc="-65" dirty="0">
                <a:latin typeface="Arial"/>
                <a:cs typeface="Arial"/>
              </a:rPr>
              <a:t>J </a:t>
            </a:r>
            <a:r>
              <a:rPr sz="900" spc="-60" dirty="0">
                <a:latin typeface="Arial"/>
                <a:cs typeface="Arial"/>
              </a:rPr>
              <a:t>Paul. </a:t>
            </a:r>
            <a:r>
              <a:rPr sz="900" spc="-50" dirty="0">
                <a:latin typeface="Arial"/>
                <a:cs typeface="Arial"/>
              </a:rPr>
              <a:t>et. </a:t>
            </a:r>
            <a:r>
              <a:rPr sz="900" spc="-45" dirty="0">
                <a:latin typeface="Arial"/>
                <a:cs typeface="Arial"/>
              </a:rPr>
              <a:t>al. </a:t>
            </a:r>
            <a:r>
              <a:rPr sz="900" spc="-60" dirty="0">
                <a:latin typeface="Arial"/>
                <a:cs typeface="Arial"/>
              </a:rPr>
              <a:t>“Evaluation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0" dirty="0">
                <a:latin typeface="Arial"/>
                <a:cs typeface="Arial"/>
              </a:rPr>
              <a:t>Posterior Malleolar Fractures </a:t>
            </a:r>
            <a:r>
              <a:rPr sz="900" spc="-75" dirty="0">
                <a:latin typeface="Arial"/>
                <a:cs typeface="Arial"/>
              </a:rPr>
              <a:t>and </a:t>
            </a:r>
            <a:r>
              <a:rPr sz="900" spc="-60" dirty="0">
                <a:latin typeface="Arial"/>
                <a:cs typeface="Arial"/>
              </a:rPr>
              <a:t>the Posterior Pilon </a:t>
            </a:r>
            <a:r>
              <a:rPr sz="900" spc="-65" dirty="0">
                <a:latin typeface="Arial"/>
                <a:cs typeface="Arial"/>
              </a:rPr>
              <a:t>Variant </a:t>
            </a:r>
            <a:r>
              <a:rPr sz="900" spc="-50" dirty="0">
                <a:latin typeface="Arial"/>
                <a:cs typeface="Arial"/>
              </a:rPr>
              <a:t>in </a:t>
            </a:r>
            <a:r>
              <a:rPr sz="900" spc="-60" dirty="0">
                <a:latin typeface="Arial"/>
                <a:cs typeface="Arial"/>
              </a:rPr>
              <a:t>Operatively </a:t>
            </a:r>
            <a:r>
              <a:rPr sz="900" spc="-65" dirty="0">
                <a:latin typeface="Arial"/>
                <a:cs typeface="Arial"/>
              </a:rPr>
              <a:t>Treated Ankle </a:t>
            </a:r>
            <a:r>
              <a:rPr sz="900" spc="-55" dirty="0">
                <a:latin typeface="Arial"/>
                <a:cs typeface="Arial"/>
              </a:rPr>
              <a:t>Fractures. </a:t>
            </a:r>
            <a:r>
              <a:rPr sz="900" spc="-75" dirty="0">
                <a:latin typeface="Arial"/>
                <a:cs typeface="Arial"/>
              </a:rPr>
              <a:t>Vol </a:t>
            </a:r>
            <a:r>
              <a:rPr sz="900" spc="-60" dirty="0">
                <a:latin typeface="Arial"/>
                <a:cs typeface="Arial"/>
              </a:rPr>
              <a:t>35, </a:t>
            </a:r>
            <a:r>
              <a:rPr sz="900" spc="-65" dirty="0">
                <a:latin typeface="Arial"/>
                <a:cs typeface="Arial"/>
              </a:rPr>
              <a:t>no.  </a:t>
            </a:r>
            <a:r>
              <a:rPr sz="900" spc="-55" dirty="0">
                <a:latin typeface="Arial"/>
                <a:cs typeface="Arial"/>
              </a:rPr>
              <a:t>9: </a:t>
            </a:r>
            <a:r>
              <a:rPr sz="900" spc="-70" dirty="0">
                <a:latin typeface="Arial"/>
                <a:cs typeface="Arial"/>
              </a:rPr>
              <a:t>2014: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886-895.</a:t>
            </a:r>
            <a:endParaRPr sz="900" dirty="0">
              <a:latin typeface="Arial"/>
              <a:cs typeface="Arial"/>
            </a:endParaRPr>
          </a:p>
          <a:p>
            <a:pPr marL="12700" marR="9525">
              <a:lnSpc>
                <a:spcPts val="770"/>
              </a:lnSpc>
              <a:spcBef>
                <a:spcPts val="150"/>
              </a:spcBef>
              <a:buAutoNum type="arabicParenR"/>
              <a:tabLst>
                <a:tab pos="123825" algn="l"/>
              </a:tabLst>
            </a:pPr>
            <a:r>
              <a:rPr sz="900" spc="-70" dirty="0">
                <a:latin typeface="Arial"/>
                <a:cs typeface="Arial"/>
              </a:rPr>
              <a:t>Veltman, </a:t>
            </a:r>
            <a:r>
              <a:rPr sz="900" spc="-65" dirty="0">
                <a:latin typeface="Arial"/>
                <a:cs typeface="Arial"/>
              </a:rPr>
              <a:t>Ewout, </a:t>
            </a:r>
            <a:r>
              <a:rPr sz="900" spc="-50" dirty="0">
                <a:latin typeface="Arial"/>
                <a:cs typeface="Arial"/>
              </a:rPr>
              <a:t>et. </a:t>
            </a:r>
            <a:r>
              <a:rPr sz="900" spc="-45" dirty="0">
                <a:latin typeface="Arial"/>
                <a:cs typeface="Arial"/>
              </a:rPr>
              <a:t>al. </a:t>
            </a:r>
            <a:r>
              <a:rPr sz="900" spc="-65" dirty="0">
                <a:latin typeface="Arial"/>
                <a:cs typeface="Arial"/>
              </a:rPr>
              <a:t>“Long-term </a:t>
            </a:r>
            <a:r>
              <a:rPr sz="900" spc="-75" dirty="0">
                <a:latin typeface="Arial"/>
                <a:cs typeface="Arial"/>
              </a:rPr>
              <a:t>Outcome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75" dirty="0">
                <a:latin typeface="Arial"/>
                <a:cs typeface="Arial"/>
              </a:rPr>
              <a:t>886 </a:t>
            </a:r>
            <a:r>
              <a:rPr sz="900" spc="-60" dirty="0">
                <a:latin typeface="Arial"/>
                <a:cs typeface="Arial"/>
              </a:rPr>
              <a:t>Posterior Malleolar Fractures: </a:t>
            </a:r>
            <a:r>
              <a:rPr sz="900" spc="-85" dirty="0">
                <a:latin typeface="Arial"/>
                <a:cs typeface="Arial"/>
              </a:rPr>
              <a:t>A </a:t>
            </a:r>
            <a:r>
              <a:rPr sz="900" spc="-65" dirty="0">
                <a:latin typeface="Arial"/>
                <a:cs typeface="Arial"/>
              </a:rPr>
              <a:t>Systematic Review.” Foot </a:t>
            </a:r>
            <a:r>
              <a:rPr sz="900" spc="-75" dirty="0">
                <a:latin typeface="Arial"/>
                <a:cs typeface="Arial"/>
              </a:rPr>
              <a:t>and </a:t>
            </a:r>
            <a:r>
              <a:rPr sz="900" spc="-65" dirty="0">
                <a:latin typeface="Arial"/>
                <a:cs typeface="Arial"/>
              </a:rPr>
              <a:t>Ankle Surgery. </a:t>
            </a:r>
            <a:r>
              <a:rPr sz="900" spc="-75" dirty="0">
                <a:latin typeface="Arial"/>
                <a:cs typeface="Arial"/>
              </a:rPr>
              <a:t>Vol </a:t>
            </a:r>
            <a:r>
              <a:rPr sz="900" spc="-60" dirty="0">
                <a:latin typeface="Arial"/>
                <a:cs typeface="Arial"/>
              </a:rPr>
              <a:t>22, </a:t>
            </a:r>
            <a:r>
              <a:rPr sz="900" spc="-70" dirty="0">
                <a:latin typeface="Arial"/>
                <a:cs typeface="Arial"/>
              </a:rPr>
              <a:t>2016: </a:t>
            </a:r>
            <a:r>
              <a:rPr sz="900" spc="-60" dirty="0">
                <a:latin typeface="Arial"/>
                <a:cs typeface="Arial"/>
              </a:rPr>
              <a:t>73-  </a:t>
            </a:r>
            <a:r>
              <a:rPr sz="900" spc="-65" dirty="0">
                <a:latin typeface="Arial"/>
                <a:cs typeface="Arial"/>
              </a:rPr>
              <a:t>77.</a:t>
            </a:r>
            <a:endParaRPr sz="900" dirty="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120"/>
              </a:spcBef>
              <a:buAutoNum type="arabicParenR"/>
              <a:tabLst>
                <a:tab pos="128905" algn="l"/>
              </a:tabLst>
            </a:pPr>
            <a:r>
              <a:rPr sz="900" spc="-80" dirty="0">
                <a:latin typeface="Arial"/>
                <a:cs typeface="Arial"/>
              </a:rPr>
              <a:t>Weber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M.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Trimalleolar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fractures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with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impaction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of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the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posteromedial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45" dirty="0">
                <a:latin typeface="Arial"/>
                <a:cs typeface="Arial"/>
              </a:rPr>
              <a:t>tibial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plafond: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implications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for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talar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stability.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Foot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Ankle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45" dirty="0">
                <a:latin typeface="Arial"/>
                <a:cs typeface="Arial"/>
              </a:rPr>
              <a:t>Int.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2004;25:716-727.</a:t>
            </a:r>
            <a:endParaRPr sz="900" dirty="0">
              <a:latin typeface="Arial"/>
              <a:cs typeface="Arial"/>
            </a:endParaRPr>
          </a:p>
          <a:p>
            <a:pPr marL="12700" marR="93345">
              <a:lnSpc>
                <a:spcPct val="104700"/>
              </a:lnSpc>
              <a:spcBef>
                <a:spcPts val="160"/>
              </a:spcBef>
              <a:buAutoNum type="arabicParenR"/>
              <a:tabLst>
                <a:tab pos="128905" algn="l"/>
              </a:tabLst>
            </a:pPr>
            <a:r>
              <a:rPr sz="900" spc="-65" dirty="0">
                <a:latin typeface="Arial"/>
                <a:cs typeface="Arial"/>
              </a:rPr>
              <a:t>Broos PL, Bisschop </a:t>
            </a:r>
            <a:r>
              <a:rPr sz="900" spc="-90" dirty="0">
                <a:latin typeface="Arial"/>
                <a:cs typeface="Arial"/>
              </a:rPr>
              <a:t>AP. </a:t>
            </a:r>
            <a:r>
              <a:rPr sz="900" spc="-65" dirty="0">
                <a:latin typeface="Arial"/>
                <a:cs typeface="Arial"/>
              </a:rPr>
              <a:t>Operative </a:t>
            </a:r>
            <a:r>
              <a:rPr sz="900" spc="-60" dirty="0">
                <a:latin typeface="Arial"/>
                <a:cs typeface="Arial"/>
              </a:rPr>
              <a:t>treatment </a:t>
            </a:r>
            <a:r>
              <a:rPr sz="900" spc="-55" dirty="0">
                <a:latin typeface="Arial"/>
                <a:cs typeface="Arial"/>
              </a:rPr>
              <a:t>of </a:t>
            </a:r>
            <a:r>
              <a:rPr sz="900" spc="-65" dirty="0">
                <a:latin typeface="Arial"/>
                <a:cs typeface="Arial"/>
              </a:rPr>
              <a:t>ankle </a:t>
            </a:r>
            <a:r>
              <a:rPr sz="900" spc="-45" dirty="0">
                <a:latin typeface="Arial"/>
                <a:cs typeface="Arial"/>
              </a:rPr>
              <a:t>fractures in adults: correlation </a:t>
            </a:r>
            <a:r>
              <a:rPr sz="900" spc="-55" dirty="0">
                <a:latin typeface="Arial"/>
                <a:cs typeface="Arial"/>
              </a:rPr>
              <a:t>between </a:t>
            </a:r>
            <a:r>
              <a:rPr sz="900" spc="-50" dirty="0">
                <a:latin typeface="Arial"/>
                <a:cs typeface="Arial"/>
              </a:rPr>
              <a:t>types </a:t>
            </a:r>
            <a:r>
              <a:rPr sz="900" spc="-45" dirty="0">
                <a:latin typeface="Arial"/>
                <a:cs typeface="Arial"/>
              </a:rPr>
              <a:t>of fracture </a:t>
            </a:r>
            <a:r>
              <a:rPr sz="900" spc="-60" dirty="0">
                <a:latin typeface="Arial"/>
                <a:cs typeface="Arial"/>
              </a:rPr>
              <a:t>and </a:t>
            </a:r>
            <a:r>
              <a:rPr sz="900" spc="-40" dirty="0">
                <a:latin typeface="Arial"/>
                <a:cs typeface="Arial"/>
              </a:rPr>
              <a:t>final </a:t>
            </a:r>
            <a:r>
              <a:rPr sz="900" spc="-45" dirty="0">
                <a:latin typeface="Arial"/>
                <a:cs typeface="Arial"/>
              </a:rPr>
              <a:t>results. </a:t>
            </a:r>
            <a:r>
              <a:rPr sz="900" spc="-50" dirty="0">
                <a:latin typeface="Arial"/>
                <a:cs typeface="Arial"/>
              </a:rPr>
              <a:t>Injury.  </a:t>
            </a:r>
            <a:r>
              <a:rPr sz="900" spc="-55" dirty="0">
                <a:latin typeface="Arial"/>
                <a:cs typeface="Arial"/>
              </a:rPr>
              <a:t>1991;22:403-406.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7750" y="11225207"/>
            <a:ext cx="4810500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3660">
              <a:lnSpc>
                <a:spcPts val="1430"/>
              </a:lnSpc>
            </a:pPr>
            <a:r>
              <a:rPr lang="en-US" sz="1200" spc="-130" dirty="0" smtClean="0">
                <a:latin typeface="Arial"/>
                <a:cs typeface="Arial"/>
              </a:rPr>
              <a:t>After a brief admission the patient was d</a:t>
            </a:r>
            <a:r>
              <a:rPr sz="1200" spc="-114" dirty="0" smtClean="0">
                <a:latin typeface="Arial"/>
                <a:cs typeface="Arial"/>
              </a:rPr>
              <a:t>ischarged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95" dirty="0">
                <a:latin typeface="Arial"/>
                <a:cs typeface="Arial"/>
              </a:rPr>
              <a:t>skilled </a:t>
            </a:r>
            <a:r>
              <a:rPr sz="1200" spc="-110" dirty="0">
                <a:latin typeface="Arial"/>
                <a:cs typeface="Arial"/>
              </a:rPr>
              <a:t>nursing </a:t>
            </a:r>
            <a:r>
              <a:rPr sz="1200" spc="-100" dirty="0">
                <a:latin typeface="Arial"/>
                <a:cs typeface="Arial"/>
              </a:rPr>
              <a:t>with instructions </a:t>
            </a:r>
            <a:r>
              <a:rPr sz="1200" spc="-95" dirty="0">
                <a:latin typeface="Arial"/>
                <a:cs typeface="Arial"/>
              </a:rPr>
              <a:t>to  </a:t>
            </a:r>
            <a:r>
              <a:rPr sz="1200" spc="-114" dirty="0">
                <a:latin typeface="Arial"/>
                <a:cs typeface="Arial"/>
              </a:rPr>
              <a:t>remain </a:t>
            </a:r>
            <a:r>
              <a:rPr sz="1200" spc="-80" dirty="0">
                <a:latin typeface="Arial"/>
                <a:cs typeface="Arial"/>
              </a:rPr>
              <a:t>strictly </a:t>
            </a:r>
            <a:r>
              <a:rPr sz="1200" spc="-110" dirty="0">
                <a:latin typeface="Arial"/>
                <a:cs typeface="Arial"/>
              </a:rPr>
              <a:t>non-weight bearing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80" dirty="0">
                <a:latin typeface="Arial"/>
                <a:cs typeface="Arial"/>
              </a:rPr>
              <a:t>left </a:t>
            </a:r>
            <a:r>
              <a:rPr sz="1200" spc="-114" dirty="0">
                <a:latin typeface="Arial"/>
                <a:cs typeface="Arial"/>
              </a:rPr>
              <a:t>lower </a:t>
            </a:r>
            <a:r>
              <a:rPr sz="1200" spc="-105" dirty="0">
                <a:latin typeface="Arial"/>
                <a:cs typeface="Arial"/>
              </a:rPr>
              <a:t>extremity. </a:t>
            </a:r>
            <a:r>
              <a:rPr sz="1200" spc="-135" dirty="0">
                <a:latin typeface="Arial"/>
                <a:cs typeface="Arial"/>
              </a:rPr>
              <a:t>She </a:t>
            </a:r>
            <a:r>
              <a:rPr sz="1200" spc="-105" dirty="0">
                <a:latin typeface="Arial"/>
                <a:cs typeface="Arial"/>
              </a:rPr>
              <a:t>followed </a:t>
            </a:r>
            <a:r>
              <a:rPr sz="1200" spc="-100" dirty="0">
                <a:latin typeface="Arial"/>
                <a:cs typeface="Arial"/>
              </a:rPr>
              <a:t>outpatient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5" dirty="0">
                <a:latin typeface="Arial"/>
                <a:cs typeface="Arial"/>
              </a:rPr>
              <a:t>office 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0" dirty="0">
                <a:latin typeface="Arial"/>
                <a:cs typeface="Arial"/>
              </a:rPr>
              <a:t>primary author </a:t>
            </a:r>
            <a:r>
              <a:rPr sz="1200" spc="-114" dirty="0">
                <a:latin typeface="Arial"/>
                <a:cs typeface="Arial"/>
              </a:rPr>
              <a:t>weekly </a:t>
            </a:r>
            <a:r>
              <a:rPr sz="1200" spc="-90" dirty="0">
                <a:latin typeface="Arial"/>
                <a:cs typeface="Arial"/>
              </a:rPr>
              <a:t>for </a:t>
            </a:r>
            <a:r>
              <a:rPr sz="1200" spc="-95" dirty="0">
                <a:latin typeface="Arial"/>
                <a:cs typeface="Arial"/>
              </a:rPr>
              <a:t>serial </a:t>
            </a:r>
            <a:r>
              <a:rPr sz="1200" spc="-100" dirty="0" smtClean="0">
                <a:latin typeface="Arial"/>
                <a:cs typeface="Arial"/>
              </a:rPr>
              <a:t>evaluation</a:t>
            </a:r>
            <a:r>
              <a:rPr lang="en-US" sz="1200" spc="-100" dirty="0" smtClean="0">
                <a:latin typeface="Arial"/>
                <a:cs typeface="Arial"/>
              </a:rPr>
              <a:t> (RT)</a:t>
            </a:r>
            <a:r>
              <a:rPr sz="1200" spc="-100" dirty="0" smtClean="0">
                <a:latin typeface="Arial"/>
                <a:cs typeface="Arial"/>
              </a:rPr>
              <a:t>. </a:t>
            </a:r>
            <a:r>
              <a:rPr sz="1200" spc="-150" dirty="0">
                <a:latin typeface="Arial"/>
                <a:cs typeface="Arial"/>
              </a:rPr>
              <a:t>CT </a:t>
            </a:r>
            <a:r>
              <a:rPr sz="1200" spc="-120" dirty="0">
                <a:latin typeface="Arial"/>
                <a:cs typeface="Arial"/>
              </a:rPr>
              <a:t>imaging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4" dirty="0">
                <a:latin typeface="Arial"/>
                <a:cs typeface="Arial"/>
              </a:rPr>
              <a:t>obtained </a:t>
            </a:r>
            <a:r>
              <a:rPr sz="1200" spc="-125" dirty="0">
                <a:latin typeface="Arial"/>
                <a:cs typeface="Arial"/>
              </a:rPr>
              <a:t>9  </a:t>
            </a:r>
            <a:r>
              <a:rPr sz="1200" spc="-130" dirty="0">
                <a:latin typeface="Arial"/>
                <a:cs typeface="Arial"/>
              </a:rPr>
              <a:t>weeks </a:t>
            </a:r>
            <a:r>
              <a:rPr sz="1200" spc="-105" dirty="0">
                <a:latin typeface="Arial"/>
                <a:cs typeface="Arial"/>
              </a:rPr>
              <a:t>post-operatively </a:t>
            </a:r>
            <a:r>
              <a:rPr sz="1200" spc="-125" dirty="0">
                <a:latin typeface="Arial"/>
                <a:cs typeface="Arial"/>
              </a:rPr>
              <a:t>showing </a:t>
            </a:r>
            <a:r>
              <a:rPr sz="1200" spc="-120" dirty="0">
                <a:latin typeface="Arial"/>
                <a:cs typeface="Arial"/>
              </a:rPr>
              <a:t>maintenance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reduction </a:t>
            </a:r>
            <a:r>
              <a:rPr sz="1200" spc="-65" dirty="0">
                <a:latin typeface="Arial"/>
                <a:cs typeface="Arial"/>
              </a:rPr>
              <a:t>/ </a:t>
            </a:r>
            <a:r>
              <a:rPr sz="1200" spc="-90" dirty="0">
                <a:latin typeface="Arial"/>
                <a:cs typeface="Arial"/>
              </a:rPr>
              <a:t>fixation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50" dirty="0">
                <a:latin typeface="Arial"/>
                <a:cs typeface="Arial"/>
              </a:rPr>
              <a:t>20% </a:t>
            </a:r>
            <a:r>
              <a:rPr sz="1200" spc="-100" dirty="0">
                <a:latin typeface="Arial"/>
                <a:cs typeface="Arial"/>
              </a:rPr>
              <a:t>fusion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80" dirty="0">
                <a:latin typeface="Arial"/>
                <a:cs typeface="Arial"/>
              </a:rPr>
              <a:t>joint, </a:t>
            </a:r>
            <a:r>
              <a:rPr sz="1200" spc="-120" dirty="0">
                <a:latin typeface="Arial"/>
                <a:cs typeface="Arial"/>
              </a:rPr>
              <a:t>however, </a:t>
            </a:r>
            <a:r>
              <a:rPr sz="1200" spc="-130" dirty="0">
                <a:latin typeface="Arial"/>
                <a:cs typeface="Arial"/>
              </a:rPr>
              <a:t>no </a:t>
            </a:r>
            <a:r>
              <a:rPr sz="1200" spc="-100" dirty="0">
                <a:latin typeface="Arial"/>
                <a:cs typeface="Arial"/>
              </a:rPr>
              <a:t>fusion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0" dirty="0">
                <a:latin typeface="Arial"/>
                <a:cs typeface="Arial"/>
              </a:rPr>
              <a:t>appreciated </a:t>
            </a:r>
            <a:r>
              <a:rPr sz="1200" spc="-120" dirty="0">
                <a:latin typeface="Arial"/>
                <a:cs typeface="Arial"/>
              </a:rPr>
              <a:t>spanning </a:t>
            </a:r>
            <a:r>
              <a:rPr sz="1200" spc="-105" dirty="0">
                <a:latin typeface="Arial"/>
                <a:cs typeface="Arial"/>
              </a:rPr>
              <a:t>the subtalar </a:t>
            </a:r>
            <a:r>
              <a:rPr sz="1200" spc="-80" dirty="0">
                <a:latin typeface="Arial"/>
                <a:cs typeface="Arial"/>
              </a:rPr>
              <a:t>joint. </a:t>
            </a:r>
            <a:r>
              <a:rPr sz="1200" spc="-120" dirty="0">
                <a:latin typeface="Arial"/>
                <a:cs typeface="Arial"/>
              </a:rPr>
              <a:t>Her </a:t>
            </a:r>
            <a:r>
              <a:rPr sz="1200" spc="-100" dirty="0">
                <a:latin typeface="Arial"/>
                <a:cs typeface="Arial"/>
              </a:rPr>
              <a:t>pin  sites </a:t>
            </a:r>
            <a:r>
              <a:rPr sz="1200" spc="-125" dirty="0">
                <a:latin typeface="Arial"/>
                <a:cs typeface="Arial"/>
              </a:rPr>
              <a:t>were </a:t>
            </a:r>
            <a:r>
              <a:rPr sz="1200" spc="-100" dirty="0">
                <a:latin typeface="Arial"/>
                <a:cs typeface="Arial"/>
              </a:rPr>
              <a:t>treated with </a:t>
            </a:r>
            <a:r>
              <a:rPr sz="1200" spc="-95" dirty="0">
                <a:latin typeface="Arial"/>
                <a:cs typeface="Arial"/>
              </a:rPr>
              <a:t>daily </a:t>
            </a:r>
            <a:r>
              <a:rPr sz="1200" spc="-105" dirty="0">
                <a:latin typeface="Arial"/>
                <a:cs typeface="Arial"/>
              </a:rPr>
              <a:t>applications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0" dirty="0">
                <a:latin typeface="Arial"/>
                <a:cs typeface="Arial"/>
              </a:rPr>
              <a:t>hibiclens solution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25" dirty="0">
                <a:latin typeface="Arial"/>
                <a:cs typeface="Arial"/>
              </a:rPr>
              <a:t>she </a:t>
            </a:r>
            <a:r>
              <a:rPr sz="1200" spc="-105" dirty="0">
                <a:latin typeface="Arial"/>
                <a:cs typeface="Arial"/>
              </a:rPr>
              <a:t>did </a:t>
            </a:r>
            <a:r>
              <a:rPr sz="1200" spc="-110" dirty="0">
                <a:latin typeface="Arial"/>
                <a:cs typeface="Arial"/>
              </a:rPr>
              <a:t>not </a:t>
            </a:r>
            <a:r>
              <a:rPr lang="en-US" sz="1200" spc="-114" dirty="0" smtClean="0">
                <a:latin typeface="Arial"/>
                <a:cs typeface="Arial"/>
              </a:rPr>
              <a:t>any signs of infection</a:t>
            </a:r>
            <a:r>
              <a:rPr sz="1200" spc="-100" dirty="0" smtClean="0">
                <a:latin typeface="Arial"/>
                <a:cs typeface="Arial"/>
              </a:rPr>
              <a:t>. </a:t>
            </a:r>
            <a:r>
              <a:rPr sz="1200" spc="-125" dirty="0" smtClean="0">
                <a:latin typeface="Arial"/>
                <a:cs typeface="Arial"/>
              </a:rPr>
              <a:t>Her </a:t>
            </a:r>
            <a:r>
              <a:rPr sz="1200" spc="-100" dirty="0">
                <a:latin typeface="Arial"/>
                <a:cs typeface="Arial"/>
              </a:rPr>
              <a:t>incision sites </a:t>
            </a:r>
            <a:r>
              <a:rPr sz="1200" spc="-114" dirty="0">
                <a:latin typeface="Arial"/>
                <a:cs typeface="Arial"/>
              </a:rPr>
              <a:t>healed </a:t>
            </a:r>
            <a:r>
              <a:rPr sz="1200" spc="-105" dirty="0">
                <a:latin typeface="Arial"/>
                <a:cs typeface="Arial"/>
              </a:rPr>
              <a:t>without </a:t>
            </a:r>
            <a:r>
              <a:rPr sz="1200" spc="-95" dirty="0">
                <a:latin typeface="Arial"/>
                <a:cs typeface="Arial"/>
              </a:rPr>
              <a:t>incident</a:t>
            </a:r>
            <a:r>
              <a:rPr sz="1200" spc="-95" dirty="0" smtClean="0">
                <a:latin typeface="Arial"/>
                <a:cs typeface="Arial"/>
              </a:rPr>
              <a:t>.</a:t>
            </a:r>
            <a:endParaRPr lang="en-US" sz="1200" spc="-95" dirty="0" smtClean="0">
              <a:latin typeface="Arial"/>
              <a:cs typeface="Arial"/>
            </a:endParaRPr>
          </a:p>
          <a:p>
            <a:pPr marL="12700" marR="73660">
              <a:lnSpc>
                <a:spcPts val="1430"/>
              </a:lnSpc>
            </a:pP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ts val="1430"/>
              </a:lnSpc>
              <a:spcBef>
                <a:spcPts val="325"/>
              </a:spcBef>
            </a:pPr>
            <a:r>
              <a:rPr lang="en-US" sz="1200" spc="-130" dirty="0" smtClean="0">
                <a:latin typeface="Arial"/>
                <a:cs typeface="Arial"/>
              </a:rPr>
              <a:t>Repeat CT showed increased fusion and th</a:t>
            </a:r>
            <a:r>
              <a:rPr sz="1200" spc="-130" dirty="0" smtClean="0">
                <a:latin typeface="Arial"/>
                <a:cs typeface="Arial"/>
              </a:rPr>
              <a:t>e </a:t>
            </a:r>
            <a:r>
              <a:rPr sz="1200" spc="-100" dirty="0">
                <a:latin typeface="Arial"/>
                <a:cs typeface="Arial"/>
              </a:rPr>
              <a:t>patient </a:t>
            </a:r>
            <a:r>
              <a:rPr sz="1200" spc="-110" dirty="0">
                <a:latin typeface="Arial"/>
                <a:cs typeface="Arial"/>
              </a:rPr>
              <a:t>returned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70" dirty="0" smtClean="0">
                <a:latin typeface="Arial"/>
                <a:cs typeface="Arial"/>
              </a:rPr>
              <a:t>OR</a:t>
            </a:r>
            <a:r>
              <a:rPr lang="en-US" sz="1200" spc="-170" dirty="0" smtClean="0">
                <a:latin typeface="Arial"/>
                <a:cs typeface="Arial"/>
              </a:rPr>
              <a:t> </a:t>
            </a:r>
            <a:r>
              <a:rPr sz="1200" spc="-170" dirty="0" smtClean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post-op </a:t>
            </a:r>
            <a:r>
              <a:rPr sz="1200" spc="-135" dirty="0">
                <a:latin typeface="Arial"/>
                <a:cs typeface="Arial"/>
              </a:rPr>
              <a:t>week </a:t>
            </a:r>
            <a:r>
              <a:rPr sz="1200" spc="-130" dirty="0">
                <a:latin typeface="Arial"/>
                <a:cs typeface="Arial"/>
              </a:rPr>
              <a:t>10 </a:t>
            </a:r>
            <a:r>
              <a:rPr sz="1200" spc="-90" dirty="0">
                <a:latin typeface="Arial"/>
                <a:cs typeface="Arial"/>
              </a:rPr>
              <a:t>for </a:t>
            </a:r>
            <a:r>
              <a:rPr sz="1200" spc="-114" dirty="0">
                <a:latin typeface="Arial"/>
                <a:cs typeface="Arial"/>
              </a:rPr>
              <a:t>removal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105" dirty="0">
                <a:latin typeface="Arial"/>
                <a:cs typeface="Arial"/>
              </a:rPr>
              <a:t>external </a:t>
            </a:r>
            <a:r>
              <a:rPr sz="1200" spc="-90" dirty="0">
                <a:latin typeface="Arial"/>
                <a:cs typeface="Arial"/>
              </a:rPr>
              <a:t>fixator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0" dirty="0">
                <a:latin typeface="Arial"/>
                <a:cs typeface="Arial"/>
              </a:rPr>
              <a:t>manipulation </a:t>
            </a:r>
            <a:r>
              <a:rPr sz="1200" spc="-120" dirty="0">
                <a:latin typeface="Arial"/>
                <a:cs typeface="Arial"/>
              </a:rPr>
              <a:t>under </a:t>
            </a:r>
            <a:r>
              <a:rPr sz="1200" spc="-105" dirty="0">
                <a:latin typeface="Arial"/>
                <a:cs typeface="Arial"/>
              </a:rPr>
              <a:t>anesthesia. </a:t>
            </a:r>
            <a:r>
              <a:rPr sz="1200" spc="-130" dirty="0">
                <a:latin typeface="Arial"/>
                <a:cs typeface="Arial"/>
              </a:rPr>
              <a:t>The </a:t>
            </a:r>
            <a:r>
              <a:rPr sz="1200" spc="-120" dirty="0">
                <a:latin typeface="Arial"/>
                <a:cs typeface="Arial"/>
              </a:rPr>
              <a:t>frame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25" dirty="0">
                <a:latin typeface="Arial"/>
                <a:cs typeface="Arial"/>
              </a:rPr>
              <a:t>removed </a:t>
            </a:r>
            <a:r>
              <a:rPr sz="1200" spc="-105" dirty="0">
                <a:latin typeface="Arial"/>
                <a:cs typeface="Arial"/>
              </a:rPr>
              <a:t>without </a:t>
            </a:r>
            <a:r>
              <a:rPr sz="1200" spc="-100" dirty="0">
                <a:latin typeface="Arial"/>
                <a:cs typeface="Arial"/>
              </a:rPr>
              <a:t>incident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75" dirty="0">
                <a:latin typeface="Arial"/>
                <a:cs typeface="Arial"/>
              </a:rPr>
              <a:t>all </a:t>
            </a:r>
            <a:r>
              <a:rPr sz="1200" spc="-105" dirty="0">
                <a:latin typeface="Arial"/>
                <a:cs typeface="Arial"/>
              </a:rPr>
              <a:t>pin </a:t>
            </a:r>
            <a:r>
              <a:rPr sz="1200" spc="-95" dirty="0">
                <a:latin typeface="Arial"/>
                <a:cs typeface="Arial"/>
              </a:rPr>
              <a:t>sites  </a:t>
            </a:r>
            <a:r>
              <a:rPr sz="1200" spc="-125" dirty="0">
                <a:latin typeface="Arial"/>
                <a:cs typeface="Arial"/>
              </a:rPr>
              <a:t>were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treated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with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curettage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irrigation.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Both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ankle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subtalar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joints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were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stressed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under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intra-operative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fluoroscopy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found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to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be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stable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with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no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appreciable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motion</a:t>
            </a:r>
            <a:r>
              <a:rPr sz="1200" spc="-110" dirty="0" smtClean="0">
                <a:latin typeface="Arial"/>
                <a:cs typeface="Arial"/>
              </a:rPr>
              <a:t>.</a:t>
            </a:r>
            <a:endParaRPr lang="en-US" sz="1200" spc="-110" dirty="0" smtClean="0">
              <a:latin typeface="Arial"/>
              <a:cs typeface="Arial"/>
            </a:endParaRPr>
          </a:p>
          <a:p>
            <a:pPr marL="12700" marR="5080">
              <a:lnSpc>
                <a:spcPts val="1430"/>
              </a:lnSpc>
              <a:spcBef>
                <a:spcPts val="325"/>
              </a:spcBef>
            </a:pPr>
            <a:endParaRPr sz="1200" dirty="0">
              <a:latin typeface="Arial"/>
              <a:cs typeface="Arial"/>
            </a:endParaRPr>
          </a:p>
          <a:p>
            <a:pPr marL="12700" marR="142240">
              <a:lnSpc>
                <a:spcPts val="1430"/>
              </a:lnSpc>
              <a:spcBef>
                <a:spcPts val="325"/>
              </a:spcBef>
            </a:pPr>
            <a:r>
              <a:rPr sz="1200" spc="-135" dirty="0">
                <a:latin typeface="Arial"/>
                <a:cs typeface="Arial"/>
              </a:rPr>
              <a:t>She </a:t>
            </a:r>
            <a:r>
              <a:rPr sz="1200" spc="-120" dirty="0">
                <a:latin typeface="Arial"/>
                <a:cs typeface="Arial"/>
              </a:rPr>
              <a:t>remained </a:t>
            </a:r>
            <a:r>
              <a:rPr sz="1200" spc="-85" dirty="0">
                <a:latin typeface="Arial"/>
                <a:cs typeface="Arial"/>
              </a:rPr>
              <a:t>strictly </a:t>
            </a:r>
            <a:r>
              <a:rPr sz="1200" spc="-110" dirty="0">
                <a:latin typeface="Arial"/>
                <a:cs typeface="Arial"/>
              </a:rPr>
              <a:t>non-weight bearing </a:t>
            </a:r>
            <a:r>
              <a:rPr sz="1200" spc="-90" dirty="0">
                <a:latin typeface="Arial"/>
                <a:cs typeface="Arial"/>
              </a:rPr>
              <a:t>for </a:t>
            </a:r>
            <a:r>
              <a:rPr sz="1200" spc="-130" dirty="0">
                <a:latin typeface="Arial"/>
                <a:cs typeface="Arial"/>
              </a:rPr>
              <a:t>12 </a:t>
            </a:r>
            <a:r>
              <a:rPr sz="1200" spc="-120" dirty="0">
                <a:latin typeface="Arial"/>
                <a:cs typeface="Arial"/>
              </a:rPr>
              <a:t>weeks. </a:t>
            </a:r>
            <a:r>
              <a:rPr sz="1200" spc="-135" dirty="0">
                <a:latin typeface="Arial"/>
                <a:cs typeface="Arial"/>
              </a:rPr>
              <a:t>She </a:t>
            </a:r>
            <a:r>
              <a:rPr sz="1200" spc="-110" dirty="0">
                <a:latin typeface="Arial"/>
                <a:cs typeface="Arial"/>
              </a:rPr>
              <a:t>then </a:t>
            </a:r>
            <a:r>
              <a:rPr sz="1200" spc="-125" dirty="0">
                <a:latin typeface="Arial"/>
                <a:cs typeface="Arial"/>
              </a:rPr>
              <a:t>advanced </a:t>
            </a:r>
            <a:r>
              <a:rPr sz="1200" spc="-95" dirty="0">
                <a:latin typeface="Arial"/>
                <a:cs typeface="Arial"/>
              </a:rPr>
              <a:t>to partial </a:t>
            </a:r>
            <a:r>
              <a:rPr sz="1200" spc="-110" dirty="0">
                <a:latin typeface="Arial"/>
                <a:cs typeface="Arial"/>
              </a:rPr>
              <a:t>weight bearing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45" dirty="0">
                <a:latin typeface="Arial"/>
                <a:cs typeface="Arial"/>
              </a:rPr>
              <a:t>PT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45" dirty="0">
                <a:latin typeface="Arial"/>
                <a:cs typeface="Arial"/>
              </a:rPr>
              <a:t>cam </a:t>
            </a:r>
            <a:r>
              <a:rPr sz="1200" spc="-100" dirty="0">
                <a:latin typeface="Arial"/>
                <a:cs typeface="Arial"/>
              </a:rPr>
              <a:t>boot. </a:t>
            </a:r>
            <a:r>
              <a:rPr sz="1200" spc="-135" dirty="0">
                <a:latin typeface="Arial"/>
                <a:cs typeface="Arial"/>
              </a:rPr>
              <a:t>She </a:t>
            </a:r>
            <a:r>
              <a:rPr sz="1200" spc="-95" dirty="0">
                <a:latin typeface="Arial"/>
                <a:cs typeface="Arial"/>
              </a:rPr>
              <a:t>further </a:t>
            </a:r>
            <a:r>
              <a:rPr sz="1200" spc="-120" dirty="0">
                <a:latin typeface="Arial"/>
                <a:cs typeface="Arial"/>
              </a:rPr>
              <a:t>progressed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75" dirty="0">
                <a:latin typeface="Arial"/>
                <a:cs typeface="Arial"/>
              </a:rPr>
              <a:t>full </a:t>
            </a:r>
            <a:r>
              <a:rPr sz="1200" spc="-100" dirty="0">
                <a:latin typeface="Arial"/>
                <a:cs typeface="Arial"/>
              </a:rPr>
              <a:t>unrestricted </a:t>
            </a:r>
            <a:r>
              <a:rPr sz="1200" spc="-110" dirty="0">
                <a:latin typeface="Arial"/>
                <a:cs typeface="Arial"/>
              </a:rPr>
              <a:t>weight  bearing </a:t>
            </a:r>
            <a:r>
              <a:rPr sz="1200" spc="-95" dirty="0">
                <a:latin typeface="Arial"/>
                <a:cs typeface="Arial"/>
              </a:rPr>
              <a:t>at </a:t>
            </a:r>
            <a:r>
              <a:rPr sz="1200" spc="-110" dirty="0">
                <a:latin typeface="Arial"/>
                <a:cs typeface="Arial"/>
              </a:rPr>
              <a:t>post-op </a:t>
            </a:r>
            <a:r>
              <a:rPr sz="1200" spc="-130" dirty="0">
                <a:latin typeface="Arial"/>
                <a:cs typeface="Arial"/>
              </a:rPr>
              <a:t>week </a:t>
            </a:r>
            <a:r>
              <a:rPr sz="1200" spc="-110" dirty="0">
                <a:latin typeface="Arial"/>
                <a:cs typeface="Arial"/>
              </a:rPr>
              <a:t>17. </a:t>
            </a:r>
            <a:r>
              <a:rPr sz="1200" spc="-135" dirty="0">
                <a:latin typeface="Arial"/>
                <a:cs typeface="Arial"/>
              </a:rPr>
              <a:t>She </a:t>
            </a:r>
            <a:r>
              <a:rPr sz="1200" spc="-125" dirty="0">
                <a:latin typeface="Arial"/>
                <a:cs typeface="Arial"/>
              </a:rPr>
              <a:t>has </a:t>
            </a:r>
            <a:r>
              <a:rPr sz="1200" spc="-130" dirty="0">
                <a:latin typeface="Arial"/>
                <a:cs typeface="Arial"/>
              </a:rPr>
              <a:t>had </a:t>
            </a:r>
            <a:r>
              <a:rPr sz="1200" spc="-100" dirty="0">
                <a:latin typeface="Arial"/>
                <a:cs typeface="Arial"/>
              </a:rPr>
              <a:t>resolution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0" dirty="0">
                <a:latin typeface="Arial"/>
                <a:cs typeface="Arial"/>
              </a:rPr>
              <a:t>pain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25" dirty="0">
                <a:latin typeface="Arial"/>
                <a:cs typeface="Arial"/>
              </a:rPr>
              <a:t>has </a:t>
            </a:r>
            <a:r>
              <a:rPr sz="1200" spc="-110" dirty="0">
                <a:latin typeface="Arial"/>
                <a:cs typeface="Arial"/>
              </a:rPr>
              <a:t>returned </a:t>
            </a:r>
            <a:r>
              <a:rPr sz="1200" spc="-100" dirty="0">
                <a:latin typeface="Arial"/>
                <a:cs typeface="Arial"/>
              </a:rPr>
              <a:t>to pre-injury level </a:t>
            </a:r>
            <a:r>
              <a:rPr sz="1200" spc="-95" dirty="0">
                <a:latin typeface="Arial"/>
                <a:cs typeface="Arial"/>
              </a:rPr>
              <a:t>of activity</a:t>
            </a:r>
            <a:r>
              <a:rPr sz="1200" spc="-95" dirty="0" smtClean="0">
                <a:latin typeface="Arial"/>
                <a:cs typeface="Arial"/>
              </a:rPr>
              <a:t>.</a:t>
            </a:r>
            <a:r>
              <a:rPr lang="en-US" sz="1200" spc="-95" dirty="0" smtClean="0">
                <a:latin typeface="Arial"/>
                <a:cs typeface="Arial"/>
              </a:rPr>
              <a:t> Now greater than one year post op .</a:t>
            </a:r>
            <a:r>
              <a:rPr sz="900" spc="-70" dirty="0" smtClean="0">
                <a:latin typeface="Arial"/>
                <a:cs typeface="Arial"/>
              </a:rPr>
              <a:t>(Figure </a:t>
            </a:r>
            <a:r>
              <a:rPr sz="900" spc="-70" dirty="0">
                <a:latin typeface="Arial"/>
                <a:cs typeface="Arial"/>
              </a:rPr>
              <a:t>3)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21230" y="2424542"/>
            <a:ext cx="9745980" cy="81201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32715" algn="ctr">
              <a:lnSpc>
                <a:spcPct val="100000"/>
              </a:lnSpc>
            </a:pPr>
            <a:r>
              <a:rPr sz="1200" b="1" u="sng" spc="-5" dirty="0">
                <a:solidFill>
                  <a:srgbClr val="2C3E70"/>
                </a:solidFill>
                <a:latin typeface="Arial"/>
                <a:cs typeface="Arial"/>
              </a:rPr>
              <a:t>Case</a:t>
            </a:r>
            <a:r>
              <a:rPr sz="1200" b="1" u="sng" spc="-105" dirty="0">
                <a:solidFill>
                  <a:srgbClr val="2C3E70"/>
                </a:solidFill>
                <a:latin typeface="Arial"/>
                <a:cs typeface="Arial"/>
              </a:rPr>
              <a:t> </a:t>
            </a:r>
            <a:r>
              <a:rPr sz="1200" b="1" u="sng" spc="-5" dirty="0">
                <a:solidFill>
                  <a:srgbClr val="2C3E70"/>
                </a:solidFill>
                <a:latin typeface="Arial"/>
                <a:cs typeface="Arial"/>
              </a:rPr>
              <a:t>Report</a:t>
            </a:r>
            <a:endParaRPr sz="1200" dirty="0">
              <a:latin typeface="Arial"/>
              <a:cs typeface="Arial"/>
            </a:endParaRPr>
          </a:p>
          <a:p>
            <a:pPr marL="43180" marR="85725">
              <a:lnSpc>
                <a:spcPts val="1430"/>
              </a:lnSpc>
              <a:spcBef>
                <a:spcPts val="225"/>
              </a:spcBef>
            </a:pPr>
            <a:r>
              <a:rPr lang="en-US" sz="1200" spc="-130" dirty="0" smtClean="0">
                <a:latin typeface="Arial"/>
                <a:cs typeface="Arial"/>
              </a:rPr>
              <a:t>A 66 </a:t>
            </a:r>
            <a:r>
              <a:rPr sz="1200" spc="-114" dirty="0" smtClean="0">
                <a:latin typeface="Arial"/>
                <a:cs typeface="Arial"/>
              </a:rPr>
              <a:t>year </a:t>
            </a:r>
            <a:r>
              <a:rPr sz="1200" spc="-105" dirty="0">
                <a:latin typeface="Arial"/>
                <a:cs typeface="Arial"/>
              </a:rPr>
              <a:t>old </a:t>
            </a:r>
            <a:r>
              <a:rPr sz="1200" spc="-120" dirty="0">
                <a:latin typeface="Arial"/>
                <a:cs typeface="Arial"/>
              </a:rPr>
              <a:t>female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10" dirty="0">
                <a:latin typeface="Arial"/>
                <a:cs typeface="Arial"/>
              </a:rPr>
              <a:t>past </a:t>
            </a:r>
            <a:r>
              <a:rPr sz="1200" spc="-114" dirty="0">
                <a:latin typeface="Arial"/>
                <a:cs typeface="Arial"/>
              </a:rPr>
              <a:t>medical </a:t>
            </a:r>
            <a:r>
              <a:rPr sz="1200" spc="-100" dirty="0">
                <a:latin typeface="Arial"/>
                <a:cs typeface="Arial"/>
              </a:rPr>
              <a:t>history </a:t>
            </a:r>
            <a:r>
              <a:rPr sz="1200" spc="-105" dirty="0" smtClean="0">
                <a:latin typeface="Arial"/>
                <a:cs typeface="Arial"/>
              </a:rPr>
              <a:t>uncontrolled </a:t>
            </a:r>
            <a:r>
              <a:rPr lang="en-US" sz="1200" spc="-105" dirty="0" smtClean="0">
                <a:latin typeface="Arial"/>
                <a:cs typeface="Arial"/>
              </a:rPr>
              <a:t> IDDM</a:t>
            </a:r>
            <a:r>
              <a:rPr sz="1200" spc="-95" dirty="0" smtClean="0">
                <a:latin typeface="Arial"/>
                <a:cs typeface="Arial"/>
              </a:rPr>
              <a:t>, </a:t>
            </a:r>
            <a:r>
              <a:rPr sz="1200" spc="-130" dirty="0">
                <a:latin typeface="Arial"/>
                <a:cs typeface="Arial"/>
              </a:rPr>
              <a:t>HTN, </a:t>
            </a:r>
            <a:r>
              <a:rPr sz="1200" spc="-105" dirty="0">
                <a:latin typeface="Arial"/>
                <a:cs typeface="Arial"/>
              </a:rPr>
              <a:t>TIA, Peripheral </a:t>
            </a:r>
            <a:r>
              <a:rPr sz="1200" spc="-120" dirty="0">
                <a:latin typeface="Arial"/>
                <a:cs typeface="Arial"/>
              </a:rPr>
              <a:t>Neuropathy, </a:t>
            </a:r>
            <a:r>
              <a:rPr sz="1200" spc="-110" dirty="0">
                <a:latin typeface="Arial"/>
                <a:cs typeface="Arial"/>
              </a:rPr>
              <a:t>Depression, </a:t>
            </a:r>
            <a:r>
              <a:rPr sz="1200" spc="-130" dirty="0" smtClean="0">
                <a:latin typeface="Arial"/>
                <a:cs typeface="Arial"/>
              </a:rPr>
              <a:t>and </a:t>
            </a:r>
            <a:r>
              <a:rPr sz="1200" spc="-105" dirty="0">
                <a:latin typeface="Arial"/>
                <a:cs typeface="Arial"/>
              </a:rPr>
              <a:t>disc herniation </a:t>
            </a:r>
            <a:r>
              <a:rPr sz="1200" spc="-140" dirty="0">
                <a:latin typeface="Arial"/>
                <a:cs typeface="Arial"/>
              </a:rPr>
              <a:t>who </a:t>
            </a:r>
            <a:r>
              <a:rPr sz="1200" spc="-114" dirty="0">
                <a:latin typeface="Arial"/>
                <a:cs typeface="Arial"/>
              </a:rPr>
              <a:t>presented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55" dirty="0">
                <a:latin typeface="Arial"/>
                <a:cs typeface="Arial"/>
              </a:rPr>
              <a:t>ER </a:t>
            </a:r>
            <a:r>
              <a:rPr sz="1200" spc="-105" dirty="0">
                <a:latin typeface="Arial"/>
                <a:cs typeface="Arial"/>
              </a:rPr>
              <a:t>with </a:t>
            </a:r>
            <a:r>
              <a:rPr sz="1200" spc="-110" dirty="0">
                <a:latin typeface="Arial"/>
                <a:cs typeface="Arial"/>
              </a:rPr>
              <a:t>complaint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4" dirty="0">
                <a:latin typeface="Arial"/>
                <a:cs typeface="Arial"/>
              </a:rPr>
              <a:t>acute </a:t>
            </a:r>
            <a:r>
              <a:rPr sz="1200" spc="-110" dirty="0">
                <a:latin typeface="Arial"/>
                <a:cs typeface="Arial"/>
              </a:rPr>
              <a:t>pain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0" dirty="0">
                <a:latin typeface="Arial"/>
                <a:cs typeface="Arial"/>
              </a:rPr>
              <a:t>disfigurement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80" dirty="0">
                <a:latin typeface="Arial"/>
                <a:cs typeface="Arial"/>
              </a:rPr>
              <a:t>left </a:t>
            </a:r>
            <a:r>
              <a:rPr sz="1200" spc="-100" dirty="0">
                <a:latin typeface="Arial"/>
                <a:cs typeface="Arial"/>
              </a:rPr>
              <a:t>ankle. </a:t>
            </a:r>
            <a:r>
              <a:rPr sz="1200" spc="-135" dirty="0">
                <a:latin typeface="Arial"/>
                <a:cs typeface="Arial"/>
              </a:rPr>
              <a:t>She </a:t>
            </a:r>
            <a:r>
              <a:rPr sz="1200" spc="-90" dirty="0" smtClean="0">
                <a:latin typeface="Arial"/>
                <a:cs typeface="Arial"/>
              </a:rPr>
              <a:t>relate</a:t>
            </a:r>
            <a:r>
              <a:rPr lang="en-US" sz="1200" spc="-90" dirty="0" smtClean="0">
                <a:latin typeface="Arial"/>
                <a:cs typeface="Arial"/>
              </a:rPr>
              <a:t>d </a:t>
            </a:r>
            <a:r>
              <a:rPr sz="1200" spc="-130" dirty="0" smtClean="0">
                <a:latin typeface="Arial"/>
                <a:cs typeface="Arial"/>
              </a:rPr>
              <a:t>an </a:t>
            </a:r>
            <a:r>
              <a:rPr sz="1200" spc="-110" dirty="0">
                <a:latin typeface="Arial"/>
                <a:cs typeface="Arial"/>
              </a:rPr>
              <a:t>event </a:t>
            </a:r>
            <a:r>
              <a:rPr sz="1200" spc="-125" dirty="0">
                <a:latin typeface="Arial"/>
                <a:cs typeface="Arial"/>
              </a:rPr>
              <a:t>6 </a:t>
            </a:r>
            <a:r>
              <a:rPr sz="1200" spc="-130" dirty="0">
                <a:latin typeface="Arial"/>
                <a:cs typeface="Arial"/>
              </a:rPr>
              <a:t>weeks </a:t>
            </a:r>
            <a:r>
              <a:rPr sz="1200" spc="-95" dirty="0">
                <a:latin typeface="Arial"/>
                <a:cs typeface="Arial"/>
              </a:rPr>
              <a:t>prior to </a:t>
            </a:r>
            <a:r>
              <a:rPr sz="1200" spc="-110" dirty="0">
                <a:latin typeface="Arial"/>
                <a:cs typeface="Arial"/>
              </a:rPr>
              <a:t>presenting 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55" dirty="0">
                <a:latin typeface="Arial"/>
                <a:cs typeface="Arial"/>
              </a:rPr>
              <a:t>ER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14" dirty="0">
                <a:latin typeface="Arial"/>
                <a:cs typeface="Arial"/>
              </a:rPr>
              <a:t>which </a:t>
            </a:r>
            <a:r>
              <a:rPr sz="1200" spc="-120" dirty="0">
                <a:latin typeface="Arial"/>
                <a:cs typeface="Arial"/>
              </a:rPr>
              <a:t>she </a:t>
            </a:r>
            <a:r>
              <a:rPr sz="1200" spc="-75" dirty="0">
                <a:latin typeface="Arial"/>
                <a:cs typeface="Arial"/>
              </a:rPr>
              <a:t>fell </a:t>
            </a:r>
            <a:r>
              <a:rPr sz="1200" spc="-95" dirty="0">
                <a:latin typeface="Arial"/>
                <a:cs typeface="Arial"/>
              </a:rPr>
              <a:t>at </a:t>
            </a:r>
            <a:r>
              <a:rPr sz="1200" spc="-140" dirty="0">
                <a:latin typeface="Arial"/>
                <a:cs typeface="Arial"/>
              </a:rPr>
              <a:t>home </a:t>
            </a:r>
            <a:r>
              <a:rPr sz="1200" spc="-125" dirty="0">
                <a:latin typeface="Arial"/>
                <a:cs typeface="Arial"/>
              </a:rPr>
              <a:t>and </a:t>
            </a:r>
            <a:r>
              <a:rPr sz="1200" spc="-114" dirty="0">
                <a:latin typeface="Arial"/>
                <a:cs typeface="Arial"/>
              </a:rPr>
              <a:t>heard something </a:t>
            </a:r>
            <a:r>
              <a:rPr sz="1200" spc="-90" dirty="0">
                <a:latin typeface="Arial"/>
                <a:cs typeface="Arial"/>
              </a:rPr>
              <a:t>distinctly </a:t>
            </a:r>
            <a:r>
              <a:rPr sz="1200" spc="-110" dirty="0">
                <a:latin typeface="Arial"/>
                <a:cs typeface="Arial"/>
              </a:rPr>
              <a:t>“pop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10" dirty="0">
                <a:latin typeface="Arial"/>
                <a:cs typeface="Arial"/>
              </a:rPr>
              <a:t>her </a:t>
            </a:r>
            <a:r>
              <a:rPr sz="1200" spc="-75" dirty="0">
                <a:latin typeface="Arial"/>
                <a:cs typeface="Arial"/>
              </a:rPr>
              <a:t>left </a:t>
            </a:r>
            <a:r>
              <a:rPr sz="1200" spc="-95" dirty="0">
                <a:latin typeface="Arial"/>
                <a:cs typeface="Arial"/>
              </a:rPr>
              <a:t>ankle”. </a:t>
            </a:r>
            <a:r>
              <a:rPr sz="1200" spc="-135" dirty="0">
                <a:latin typeface="Arial"/>
                <a:cs typeface="Arial"/>
              </a:rPr>
              <a:t>She </a:t>
            </a:r>
            <a:r>
              <a:rPr sz="1200" spc="-125" dirty="0">
                <a:latin typeface="Arial"/>
                <a:cs typeface="Arial"/>
              </a:rPr>
              <a:t>had </a:t>
            </a:r>
            <a:r>
              <a:rPr sz="1200" spc="-90" dirty="0">
                <a:latin typeface="Arial"/>
                <a:cs typeface="Arial"/>
              </a:rPr>
              <a:t>significant </a:t>
            </a:r>
            <a:r>
              <a:rPr sz="1200" spc="-100" dirty="0">
                <a:latin typeface="Arial"/>
                <a:cs typeface="Arial"/>
              </a:rPr>
              <a:t>swelling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10" dirty="0">
                <a:latin typeface="Arial"/>
                <a:cs typeface="Arial"/>
              </a:rPr>
              <a:t>her ankle since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described </a:t>
            </a:r>
            <a:r>
              <a:rPr sz="1200" spc="-90" dirty="0">
                <a:latin typeface="Arial"/>
                <a:cs typeface="Arial"/>
              </a:rPr>
              <a:t>inciting </a:t>
            </a:r>
            <a:r>
              <a:rPr sz="1200" spc="-114" dirty="0">
                <a:latin typeface="Arial"/>
                <a:cs typeface="Arial"/>
              </a:rPr>
              <a:t>event </a:t>
            </a:r>
            <a:r>
              <a:rPr sz="1200" spc="-110" dirty="0">
                <a:latin typeface="Arial"/>
                <a:cs typeface="Arial"/>
              </a:rPr>
              <a:t>but </a:t>
            </a:r>
            <a:r>
              <a:rPr sz="1200" spc="-105" dirty="0">
                <a:latin typeface="Arial"/>
                <a:cs typeface="Arial"/>
              </a:rPr>
              <a:t>did </a:t>
            </a:r>
            <a:r>
              <a:rPr sz="1200" spc="-110" dirty="0">
                <a:latin typeface="Arial"/>
                <a:cs typeface="Arial"/>
              </a:rPr>
              <a:t>not  </a:t>
            </a:r>
            <a:r>
              <a:rPr sz="1200" spc="-120" dirty="0">
                <a:latin typeface="Arial"/>
                <a:cs typeface="Arial"/>
              </a:rPr>
              <a:t>pursue </a:t>
            </a:r>
            <a:r>
              <a:rPr sz="1200" spc="-110" dirty="0">
                <a:latin typeface="Arial"/>
                <a:cs typeface="Arial"/>
              </a:rPr>
              <a:t>treatment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4" dirty="0">
                <a:latin typeface="Arial"/>
                <a:cs typeface="Arial"/>
              </a:rPr>
              <a:t>continued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20" dirty="0">
                <a:latin typeface="Arial"/>
                <a:cs typeface="Arial"/>
              </a:rPr>
              <a:t>ambulate </a:t>
            </a:r>
            <a:r>
              <a:rPr sz="1200" spc="-105" dirty="0">
                <a:latin typeface="Arial"/>
                <a:cs typeface="Arial"/>
              </a:rPr>
              <a:t>normally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75" dirty="0">
                <a:latin typeface="Arial"/>
                <a:cs typeface="Arial"/>
              </a:rPr>
              <a:t>full </a:t>
            </a:r>
            <a:r>
              <a:rPr sz="1200" spc="-110" dirty="0">
                <a:latin typeface="Arial"/>
                <a:cs typeface="Arial"/>
              </a:rPr>
              <a:t>weight bearing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the affected extremity. </a:t>
            </a:r>
            <a:r>
              <a:rPr sz="1200" spc="-135" dirty="0">
                <a:latin typeface="Arial"/>
                <a:cs typeface="Arial"/>
              </a:rPr>
              <a:t>She </a:t>
            </a:r>
            <a:r>
              <a:rPr sz="1200" spc="-110" dirty="0">
                <a:latin typeface="Arial"/>
                <a:cs typeface="Arial"/>
              </a:rPr>
              <a:t>then </a:t>
            </a:r>
            <a:r>
              <a:rPr sz="1200" spc="-130" dirty="0">
                <a:latin typeface="Arial"/>
                <a:cs typeface="Arial"/>
              </a:rPr>
              <a:t>had </a:t>
            </a:r>
            <a:r>
              <a:rPr sz="1200" spc="-110" dirty="0">
                <a:latin typeface="Arial"/>
                <a:cs typeface="Arial"/>
              </a:rPr>
              <a:t>another </a:t>
            </a:r>
            <a:r>
              <a:rPr sz="1200" spc="-120" dirty="0">
                <a:latin typeface="Arial"/>
                <a:cs typeface="Arial"/>
              </a:rPr>
              <a:t>subsequent </a:t>
            </a:r>
            <a:r>
              <a:rPr sz="1200" spc="-75" dirty="0">
                <a:latin typeface="Arial"/>
                <a:cs typeface="Arial"/>
              </a:rPr>
              <a:t>fall </a:t>
            </a:r>
            <a:r>
              <a:rPr sz="1200" spc="-95" dirty="0">
                <a:latin typeface="Arial"/>
                <a:cs typeface="Arial"/>
              </a:rPr>
              <a:t>at </a:t>
            </a:r>
            <a:r>
              <a:rPr sz="1200" spc="-145" dirty="0">
                <a:latin typeface="Arial"/>
                <a:cs typeface="Arial"/>
              </a:rPr>
              <a:t>home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05" dirty="0">
                <a:latin typeface="Arial"/>
                <a:cs typeface="Arial"/>
              </a:rPr>
              <a:t>noticed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00" dirty="0">
                <a:latin typeface="Arial"/>
                <a:cs typeface="Arial"/>
              </a:rPr>
              <a:t>frank  </a:t>
            </a:r>
            <a:r>
              <a:rPr lang="en-US" sz="1200" spc="-130" dirty="0">
                <a:latin typeface="Arial"/>
                <a:cs typeface="Arial"/>
              </a:rPr>
              <a:t>c</a:t>
            </a:r>
            <a:r>
              <a:rPr sz="1200" spc="-130" dirty="0" smtClean="0">
                <a:latin typeface="Arial"/>
                <a:cs typeface="Arial"/>
              </a:rPr>
              <a:t>hange</a:t>
            </a:r>
            <a:r>
              <a:rPr sz="1200" spc="-65" dirty="0" smtClean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in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position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her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ankle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with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sudden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increase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in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pain</a:t>
            </a:r>
            <a:r>
              <a:rPr sz="1200" spc="-105" dirty="0" smtClean="0">
                <a:latin typeface="Arial"/>
                <a:cs typeface="Arial"/>
              </a:rPr>
              <a:t>.</a:t>
            </a:r>
            <a:endParaRPr lang="en-US" sz="1200" spc="-105" dirty="0" smtClean="0">
              <a:latin typeface="Arial"/>
              <a:cs typeface="Arial"/>
            </a:endParaRPr>
          </a:p>
          <a:p>
            <a:pPr marL="43180" marR="85725">
              <a:lnSpc>
                <a:spcPts val="1430"/>
              </a:lnSpc>
              <a:spcBef>
                <a:spcPts val="225"/>
              </a:spcBef>
            </a:pPr>
            <a:endParaRPr lang="en-US" sz="1200" spc="-105" dirty="0">
              <a:latin typeface="Arial"/>
              <a:cs typeface="Arial"/>
            </a:endParaRPr>
          </a:p>
          <a:p>
            <a:pPr marL="43180" marR="85725">
              <a:lnSpc>
                <a:spcPts val="1430"/>
              </a:lnSpc>
              <a:spcBef>
                <a:spcPts val="225"/>
              </a:spcBef>
            </a:pPr>
            <a:r>
              <a:rPr sz="1200" spc="-145" dirty="0" smtClean="0">
                <a:latin typeface="Arial"/>
                <a:cs typeface="Arial"/>
              </a:rPr>
              <a:t>No</a:t>
            </a:r>
            <a:r>
              <a:rPr sz="1200" spc="-60" dirty="0" smtClean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open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wounds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were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appreciated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to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affected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extremity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patient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denied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constitutional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25" dirty="0" smtClean="0">
                <a:latin typeface="Arial"/>
                <a:cs typeface="Arial"/>
              </a:rPr>
              <a:t>symptoms. The</a:t>
            </a:r>
            <a:r>
              <a:rPr lang="en-US" sz="1200" spc="-155" dirty="0" smtClean="0">
                <a:latin typeface="Arial"/>
                <a:cs typeface="Arial"/>
              </a:rPr>
              <a:t>  </a:t>
            </a:r>
            <a:r>
              <a:rPr sz="1200" spc="-100" dirty="0" smtClean="0">
                <a:latin typeface="Arial"/>
                <a:cs typeface="Arial"/>
              </a:rPr>
              <a:t>patient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4" dirty="0">
                <a:latin typeface="Arial"/>
                <a:cs typeface="Arial"/>
              </a:rPr>
              <a:t>found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30" dirty="0">
                <a:latin typeface="Arial"/>
                <a:cs typeface="Arial"/>
              </a:rPr>
              <a:t>be </a:t>
            </a:r>
            <a:r>
              <a:rPr sz="1200" spc="-114" dirty="0">
                <a:latin typeface="Arial"/>
                <a:cs typeface="Arial"/>
              </a:rPr>
              <a:t>hyperglycemic </a:t>
            </a:r>
            <a:r>
              <a:rPr sz="1200" spc="-114" dirty="0" smtClean="0">
                <a:latin typeface="Arial"/>
                <a:cs typeface="Arial"/>
              </a:rPr>
              <a:t>blood </a:t>
            </a:r>
            <a:r>
              <a:rPr sz="1200" spc="-114" dirty="0">
                <a:latin typeface="Arial"/>
                <a:cs typeface="Arial"/>
              </a:rPr>
              <a:t>sugar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30" dirty="0">
                <a:latin typeface="Arial"/>
                <a:cs typeface="Arial"/>
              </a:rPr>
              <a:t>565 </a:t>
            </a:r>
            <a:r>
              <a:rPr sz="1200" spc="-125" dirty="0">
                <a:latin typeface="Arial"/>
                <a:cs typeface="Arial"/>
              </a:rPr>
              <a:t>(Ha1c </a:t>
            </a:r>
            <a:r>
              <a:rPr sz="1200" spc="-100" dirty="0">
                <a:latin typeface="Arial"/>
                <a:cs typeface="Arial"/>
              </a:rPr>
              <a:t>12.3), </a:t>
            </a:r>
            <a:r>
              <a:rPr sz="1200" spc="-110" dirty="0">
                <a:latin typeface="Arial"/>
                <a:cs typeface="Arial"/>
              </a:rPr>
              <a:t>leukopenic, </a:t>
            </a:r>
            <a:r>
              <a:rPr sz="1200" spc="-110" dirty="0" smtClean="0">
                <a:latin typeface="Arial"/>
                <a:cs typeface="Arial"/>
              </a:rPr>
              <a:t>thrombocytopenic.</a:t>
            </a:r>
            <a:r>
              <a:rPr sz="1200" spc="-90" dirty="0" smtClean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patient’s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pancytopenia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lead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to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diagnosis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multiple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myeloma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however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she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refused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to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pursue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treatment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or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further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evaluation.</a:t>
            </a:r>
            <a:endParaRPr sz="1200" dirty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lang="en-US" sz="1200" spc="-155" dirty="0" smtClean="0">
                <a:latin typeface="Arial"/>
                <a:cs typeface="Arial"/>
              </a:rPr>
              <a:t>Edema at ankle, </a:t>
            </a:r>
            <a:r>
              <a:rPr sz="1200" spc="-110" dirty="0" smtClean="0">
                <a:latin typeface="Arial"/>
                <a:cs typeface="Arial"/>
              </a:rPr>
              <a:t>both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45" dirty="0">
                <a:latin typeface="Arial"/>
                <a:cs typeface="Arial"/>
              </a:rPr>
              <a:t>PT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60" dirty="0">
                <a:latin typeface="Arial"/>
                <a:cs typeface="Arial"/>
              </a:rPr>
              <a:t>DP </a:t>
            </a:r>
            <a:r>
              <a:rPr sz="1200" spc="-110" dirty="0">
                <a:latin typeface="Arial"/>
                <a:cs typeface="Arial"/>
              </a:rPr>
              <a:t>pulses </a:t>
            </a:r>
            <a:r>
              <a:rPr sz="1200" spc="-125" dirty="0">
                <a:latin typeface="Arial"/>
                <a:cs typeface="Arial"/>
              </a:rPr>
              <a:t>were </a:t>
            </a:r>
            <a:r>
              <a:rPr sz="1200" spc="-105" dirty="0">
                <a:latin typeface="Arial"/>
                <a:cs typeface="Arial"/>
              </a:rPr>
              <a:t>audible </a:t>
            </a:r>
            <a:r>
              <a:rPr sz="1200" spc="-130" dirty="0">
                <a:latin typeface="Arial"/>
                <a:cs typeface="Arial"/>
              </a:rPr>
              <a:t>on </a:t>
            </a:r>
            <a:r>
              <a:rPr sz="1200" spc="-114" dirty="0">
                <a:latin typeface="Arial"/>
                <a:cs typeface="Arial"/>
              </a:rPr>
              <a:t>Doppler </a:t>
            </a:r>
            <a:r>
              <a:rPr sz="1200" spc="-125" dirty="0">
                <a:latin typeface="Arial"/>
                <a:cs typeface="Arial"/>
              </a:rPr>
              <a:t>exam. </a:t>
            </a:r>
            <a:r>
              <a:rPr sz="1200" spc="-100" dirty="0">
                <a:latin typeface="Arial"/>
                <a:cs typeface="Arial"/>
              </a:rPr>
              <a:t>Capillary </a:t>
            </a:r>
            <a:r>
              <a:rPr sz="1200" spc="-55" dirty="0">
                <a:latin typeface="Arial"/>
                <a:cs typeface="Arial"/>
              </a:rPr>
              <a:t>fill </a:t>
            </a:r>
            <a:r>
              <a:rPr sz="1200" spc="-105" dirty="0">
                <a:latin typeface="Arial"/>
                <a:cs typeface="Arial"/>
              </a:rPr>
              <a:t>time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0" dirty="0">
                <a:latin typeface="Arial"/>
                <a:cs typeface="Arial"/>
              </a:rPr>
              <a:t>remaining </a:t>
            </a:r>
            <a:r>
              <a:rPr sz="1200" spc="-90" dirty="0">
                <a:latin typeface="Arial"/>
                <a:cs typeface="Arial"/>
              </a:rPr>
              <a:t>digits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80" dirty="0">
                <a:latin typeface="Arial"/>
                <a:cs typeface="Arial"/>
              </a:rPr>
              <a:t>left </a:t>
            </a:r>
            <a:r>
              <a:rPr sz="1200" spc="-95" dirty="0">
                <a:latin typeface="Arial"/>
                <a:cs typeface="Arial"/>
              </a:rPr>
              <a:t>foot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4" dirty="0">
                <a:latin typeface="Arial"/>
                <a:cs typeface="Arial"/>
              </a:rPr>
              <a:t>immediate. </a:t>
            </a:r>
            <a:r>
              <a:rPr sz="1200" spc="-130" dirty="0">
                <a:latin typeface="Arial"/>
                <a:cs typeface="Arial"/>
              </a:rPr>
              <a:t>The </a:t>
            </a:r>
            <a:r>
              <a:rPr sz="1200" spc="-95" dirty="0">
                <a:latin typeface="Arial"/>
                <a:cs typeface="Arial"/>
              </a:rPr>
              <a:t>foot </a:t>
            </a:r>
            <a:r>
              <a:rPr sz="1200" spc="-105" dirty="0">
                <a:latin typeface="Arial"/>
                <a:cs typeface="Arial"/>
              </a:rPr>
              <a:t>did </a:t>
            </a:r>
            <a:r>
              <a:rPr sz="1200" spc="-125" dirty="0">
                <a:latin typeface="Arial"/>
                <a:cs typeface="Arial"/>
              </a:rPr>
              <a:t>appear  </a:t>
            </a:r>
            <a:r>
              <a:rPr sz="1200" spc="-85" dirty="0">
                <a:latin typeface="Arial"/>
                <a:cs typeface="Arial"/>
              </a:rPr>
              <a:t>clinically </a:t>
            </a:r>
            <a:r>
              <a:rPr sz="1200" spc="-114" dirty="0">
                <a:latin typeface="Arial"/>
                <a:cs typeface="Arial"/>
              </a:rPr>
              <a:t>subluxed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14" dirty="0">
                <a:latin typeface="Arial"/>
                <a:cs typeface="Arial"/>
              </a:rPr>
              <a:t>valgus </a:t>
            </a:r>
            <a:r>
              <a:rPr sz="1200" spc="-100" dirty="0">
                <a:latin typeface="Arial"/>
                <a:cs typeface="Arial"/>
              </a:rPr>
              <a:t>position </a:t>
            </a:r>
            <a:r>
              <a:rPr sz="1200" spc="-95" dirty="0">
                <a:latin typeface="Arial"/>
                <a:cs typeface="Arial"/>
              </a:rPr>
              <a:t>at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00" dirty="0">
                <a:latin typeface="Arial"/>
                <a:cs typeface="Arial"/>
              </a:rPr>
              <a:t>level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80" dirty="0">
                <a:latin typeface="Arial"/>
                <a:cs typeface="Arial"/>
              </a:rPr>
              <a:t>joint. </a:t>
            </a:r>
            <a:r>
              <a:rPr sz="1200" spc="-105" dirty="0">
                <a:latin typeface="Arial"/>
                <a:cs typeface="Arial"/>
              </a:rPr>
              <a:t>Light </a:t>
            </a:r>
            <a:r>
              <a:rPr sz="1200" spc="-114" dirty="0">
                <a:latin typeface="Arial"/>
                <a:cs typeface="Arial"/>
              </a:rPr>
              <a:t>touch </a:t>
            </a:r>
            <a:r>
              <a:rPr sz="1200" spc="-110" dirty="0">
                <a:latin typeface="Arial"/>
                <a:cs typeface="Arial"/>
              </a:rPr>
              <a:t>sensation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20" dirty="0">
                <a:latin typeface="Arial"/>
                <a:cs typeface="Arial"/>
              </a:rPr>
              <a:t>absent </a:t>
            </a:r>
            <a:r>
              <a:rPr sz="1200" spc="-90" dirty="0">
                <a:latin typeface="Arial"/>
                <a:cs typeface="Arial"/>
              </a:rPr>
              <a:t>distal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level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5" dirty="0">
                <a:latin typeface="Arial"/>
                <a:cs typeface="Arial"/>
              </a:rPr>
              <a:t>mid-tibia </a:t>
            </a:r>
            <a:r>
              <a:rPr sz="1200" spc="-90" dirty="0">
                <a:latin typeface="Arial"/>
                <a:cs typeface="Arial"/>
              </a:rPr>
              <a:t>bilaterally. </a:t>
            </a:r>
            <a:r>
              <a:rPr sz="1200" spc="-125" dirty="0">
                <a:latin typeface="Arial"/>
                <a:cs typeface="Arial"/>
              </a:rPr>
              <a:t>Her compartments were  </a:t>
            </a:r>
            <a:r>
              <a:rPr sz="1200" spc="-95" dirty="0">
                <a:latin typeface="Arial"/>
                <a:cs typeface="Arial"/>
              </a:rPr>
              <a:t>soft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compressible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her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pain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was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not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felt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to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be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out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proportion.</a:t>
            </a:r>
            <a:r>
              <a:rPr sz="1200" spc="-60" dirty="0">
                <a:latin typeface="Arial"/>
                <a:cs typeface="Arial"/>
              </a:rPr>
              <a:t> </a:t>
            </a:r>
            <a:endParaRPr lang="en-US" sz="1200" spc="-60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endParaRPr lang="en-US" sz="1200" spc="-60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55" dirty="0" smtClean="0">
                <a:latin typeface="Arial"/>
                <a:cs typeface="Arial"/>
              </a:rPr>
              <a:t>On </a:t>
            </a:r>
            <a:r>
              <a:rPr sz="1200" spc="-95" dirty="0">
                <a:latin typeface="Arial"/>
                <a:cs typeface="Arial"/>
              </a:rPr>
              <a:t>plain </a:t>
            </a:r>
            <a:r>
              <a:rPr sz="1200" spc="-90" dirty="0">
                <a:latin typeface="Arial"/>
                <a:cs typeface="Arial"/>
              </a:rPr>
              <a:t>film </a:t>
            </a:r>
            <a:r>
              <a:rPr sz="1200" spc="-110" dirty="0">
                <a:latin typeface="Arial"/>
                <a:cs typeface="Arial"/>
              </a:rPr>
              <a:t>radiographs </a:t>
            </a:r>
            <a:r>
              <a:rPr sz="1200" spc="-125" dirty="0">
                <a:latin typeface="Arial"/>
                <a:cs typeface="Arial"/>
              </a:rPr>
              <a:t>she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4" dirty="0">
                <a:latin typeface="Arial"/>
                <a:cs typeface="Arial"/>
              </a:rPr>
              <a:t>found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25" dirty="0">
                <a:latin typeface="Arial"/>
                <a:cs typeface="Arial"/>
              </a:rPr>
              <a:t>have </a:t>
            </a:r>
            <a:r>
              <a:rPr sz="1200" spc="-130" dirty="0">
                <a:latin typeface="Arial"/>
                <a:cs typeface="Arial"/>
              </a:rPr>
              <a:t>an </a:t>
            </a:r>
            <a:r>
              <a:rPr sz="1200" spc="-135" dirty="0">
                <a:latin typeface="Arial"/>
                <a:cs typeface="Arial"/>
              </a:rPr>
              <a:t>AO43-C2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105" dirty="0">
                <a:latin typeface="Arial"/>
                <a:cs typeface="Arial"/>
              </a:rPr>
              <a:t>pattern with </a:t>
            </a:r>
            <a:r>
              <a:rPr sz="1200" spc="-130" dirty="0">
                <a:latin typeface="Arial"/>
                <a:cs typeface="Arial"/>
              </a:rPr>
              <a:t>an </a:t>
            </a:r>
            <a:r>
              <a:rPr sz="1200" spc="-105" dirty="0">
                <a:latin typeface="Arial"/>
                <a:cs typeface="Arial"/>
              </a:rPr>
              <a:t>oblique </a:t>
            </a:r>
            <a:r>
              <a:rPr sz="1200" spc="-125" dirty="0">
                <a:latin typeface="Arial"/>
                <a:cs typeface="Arial"/>
              </a:rPr>
              <a:t>weber </a:t>
            </a:r>
            <a:r>
              <a:rPr sz="1200" spc="-150" dirty="0">
                <a:latin typeface="Arial"/>
                <a:cs typeface="Arial"/>
              </a:rPr>
              <a:t>B </a:t>
            </a:r>
            <a:r>
              <a:rPr sz="1200" spc="-90" dirty="0">
                <a:latin typeface="Arial"/>
                <a:cs typeface="Arial"/>
              </a:rPr>
              <a:t>fibular </a:t>
            </a:r>
            <a:endParaRPr lang="en-US" sz="1200" spc="-90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00" dirty="0" smtClean="0">
                <a:latin typeface="Arial"/>
                <a:cs typeface="Arial"/>
              </a:rPr>
              <a:t>fracture </a:t>
            </a:r>
            <a:r>
              <a:rPr sz="1200" spc="-105" dirty="0">
                <a:latin typeface="Arial"/>
                <a:cs typeface="Arial"/>
              </a:rPr>
              <a:t>oriented </a:t>
            </a:r>
            <a:r>
              <a:rPr sz="1200" spc="-114" dirty="0">
                <a:latin typeface="Arial"/>
                <a:cs typeface="Arial"/>
              </a:rPr>
              <a:t>from </a:t>
            </a:r>
            <a:r>
              <a:rPr sz="1200" spc="-90" dirty="0">
                <a:latin typeface="Arial"/>
                <a:cs typeface="Arial"/>
              </a:rPr>
              <a:t>distal </a:t>
            </a:r>
            <a:r>
              <a:rPr sz="1200" spc="-100" dirty="0">
                <a:latin typeface="Arial"/>
                <a:cs typeface="Arial"/>
              </a:rPr>
              <a:t>anterior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proximal </a:t>
            </a:r>
            <a:r>
              <a:rPr sz="1200" spc="-100" dirty="0">
                <a:latin typeface="Arial"/>
                <a:cs typeface="Arial"/>
              </a:rPr>
              <a:t>posterior,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95" dirty="0">
                <a:latin typeface="Arial"/>
                <a:cs typeface="Arial"/>
              </a:rPr>
              <a:t>spiral 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posterior </a:t>
            </a:r>
            <a:r>
              <a:rPr sz="1200" spc="-110" dirty="0">
                <a:latin typeface="Arial"/>
                <a:cs typeface="Arial"/>
              </a:rPr>
              <a:t>malleolus </a:t>
            </a:r>
            <a:r>
              <a:rPr sz="1200" spc="-100" dirty="0">
                <a:latin typeface="Arial"/>
                <a:cs typeface="Arial"/>
              </a:rPr>
              <a:t>with </a:t>
            </a:r>
            <a:endParaRPr lang="en-US" sz="1200" spc="-100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10" dirty="0" smtClean="0">
                <a:latin typeface="Arial"/>
                <a:cs typeface="Arial"/>
              </a:rPr>
              <a:t>extension </a:t>
            </a:r>
            <a:r>
              <a:rPr sz="1200" spc="-95" dirty="0">
                <a:latin typeface="Arial"/>
                <a:cs typeface="Arial"/>
              </a:rPr>
              <a:t>into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medial </a:t>
            </a:r>
            <a:r>
              <a:rPr sz="1200" spc="-110" dirty="0">
                <a:latin typeface="Arial"/>
                <a:cs typeface="Arial"/>
              </a:rPr>
              <a:t>malleolus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25" dirty="0">
                <a:latin typeface="Arial"/>
                <a:cs typeface="Arial"/>
              </a:rPr>
              <a:t>1.1cm </a:t>
            </a:r>
            <a:r>
              <a:rPr sz="1200" spc="-114" dirty="0">
                <a:latin typeface="Arial"/>
                <a:cs typeface="Arial"/>
              </a:rPr>
              <a:t>medial </a:t>
            </a:r>
            <a:r>
              <a:rPr sz="1200" spc="-110" dirty="0">
                <a:latin typeface="Arial"/>
                <a:cs typeface="Arial"/>
              </a:rPr>
              <a:t>displacement, </a:t>
            </a:r>
            <a:r>
              <a:rPr sz="1200" spc="-114" dirty="0">
                <a:latin typeface="Arial"/>
                <a:cs typeface="Arial"/>
              </a:rPr>
              <a:t>approximately </a:t>
            </a:r>
            <a:r>
              <a:rPr sz="1200" spc="-130" dirty="0">
                <a:latin typeface="Arial"/>
                <a:cs typeface="Arial"/>
              </a:rPr>
              <a:t>15 </a:t>
            </a:r>
            <a:r>
              <a:rPr sz="1200" spc="-114" dirty="0">
                <a:latin typeface="Arial"/>
                <a:cs typeface="Arial"/>
              </a:rPr>
              <a:t>degrees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traumatic </a:t>
            </a:r>
            <a:endParaRPr lang="en-US" sz="1200" spc="-105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14" dirty="0" smtClean="0">
                <a:latin typeface="Arial"/>
                <a:cs typeface="Arial"/>
              </a:rPr>
              <a:t>valgus </a:t>
            </a:r>
            <a:r>
              <a:rPr sz="1200" spc="-100" dirty="0">
                <a:latin typeface="Arial"/>
                <a:cs typeface="Arial"/>
              </a:rPr>
              <a:t>rotation </a:t>
            </a:r>
            <a:r>
              <a:rPr sz="1200" spc="-114" dirty="0">
                <a:latin typeface="Arial"/>
                <a:cs typeface="Arial"/>
              </a:rPr>
              <a:t>focused </a:t>
            </a:r>
            <a:r>
              <a:rPr sz="1200" spc="-100" dirty="0">
                <a:latin typeface="Arial"/>
                <a:cs typeface="Arial"/>
              </a:rPr>
              <a:t>at 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level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ankle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joint,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2.1cm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posterior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tibiotalar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subluxation.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90" dirty="0" err="1">
                <a:latin typeface="Arial"/>
                <a:cs typeface="Arial"/>
              </a:rPr>
              <a:t>Periostitis</a:t>
            </a:r>
            <a:r>
              <a:rPr sz="1200" spc="-70" dirty="0">
                <a:latin typeface="Arial"/>
                <a:cs typeface="Arial"/>
              </a:rPr>
              <a:t> </a:t>
            </a:r>
            <a:endParaRPr lang="en-US" sz="1200" spc="-70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20" dirty="0" smtClean="0">
                <a:latin typeface="Arial"/>
                <a:cs typeface="Arial"/>
              </a:rPr>
              <a:t>around</a:t>
            </a:r>
            <a:r>
              <a:rPr sz="1200" spc="-60" dirty="0" smtClean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fracture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margins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injury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had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minimum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radiographic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age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4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weeks.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(figure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1</a:t>
            </a:r>
            <a:r>
              <a:rPr sz="900" spc="-70" dirty="0" smtClean="0">
                <a:latin typeface="Arial"/>
                <a:cs typeface="Arial"/>
              </a:rPr>
              <a:t>)</a:t>
            </a:r>
            <a:r>
              <a:rPr lang="en-US" sz="900" spc="-70" dirty="0" smtClean="0">
                <a:latin typeface="Arial"/>
                <a:cs typeface="Arial"/>
              </a:rPr>
              <a:t>. </a:t>
            </a:r>
            <a:r>
              <a:rPr sz="1200" spc="-155" dirty="0" smtClean="0">
                <a:latin typeface="Arial"/>
                <a:cs typeface="Arial"/>
              </a:rPr>
              <a:t>CT </a:t>
            </a:r>
            <a:r>
              <a:rPr sz="1200" spc="-105" dirty="0" smtClean="0">
                <a:latin typeface="Arial"/>
                <a:cs typeface="Arial"/>
              </a:rPr>
              <a:t>without</a:t>
            </a:r>
            <a:endParaRPr lang="en-US" sz="1200" spc="-105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05" dirty="0" smtClean="0">
                <a:latin typeface="Arial"/>
                <a:cs typeface="Arial"/>
              </a:rPr>
              <a:t>contrast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0" dirty="0">
                <a:latin typeface="Arial"/>
                <a:cs typeface="Arial"/>
              </a:rPr>
              <a:t>obtained. </a:t>
            </a:r>
            <a:r>
              <a:rPr sz="1200" spc="-130" dirty="0">
                <a:latin typeface="Arial"/>
                <a:cs typeface="Arial"/>
              </a:rPr>
              <a:t>The </a:t>
            </a:r>
            <a:r>
              <a:rPr sz="1200" spc="-105" dirty="0">
                <a:latin typeface="Arial"/>
                <a:cs typeface="Arial"/>
              </a:rPr>
              <a:t>Fracture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4" dirty="0">
                <a:latin typeface="Arial"/>
                <a:cs typeface="Arial"/>
              </a:rPr>
              <a:t>re-demonstrated 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00" dirty="0">
                <a:latin typeface="Arial"/>
                <a:cs typeface="Arial"/>
              </a:rPr>
              <a:t>additional findings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20" dirty="0">
                <a:latin typeface="Arial"/>
                <a:cs typeface="Arial"/>
              </a:rPr>
              <a:t>comminution </a:t>
            </a:r>
            <a:r>
              <a:rPr sz="1200" spc="-95" dirty="0">
                <a:latin typeface="Arial"/>
                <a:cs typeface="Arial"/>
              </a:rPr>
              <a:t>of </a:t>
            </a:r>
            <a:endParaRPr lang="en-US" sz="1200" spc="-95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05" dirty="0" smtClean="0">
                <a:latin typeface="Arial"/>
                <a:cs typeface="Arial"/>
              </a:rPr>
              <a:t>posterior </a:t>
            </a:r>
            <a:r>
              <a:rPr sz="1200" spc="-125" dirty="0">
                <a:latin typeface="Arial"/>
                <a:cs typeface="Arial"/>
              </a:rPr>
              <a:t>mal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4" dirty="0">
                <a:latin typeface="Arial"/>
                <a:cs typeface="Arial"/>
              </a:rPr>
              <a:t>medial </a:t>
            </a:r>
            <a:r>
              <a:rPr sz="1200" spc="-125" dirty="0">
                <a:latin typeface="Arial"/>
                <a:cs typeface="Arial"/>
              </a:rPr>
              <a:t>mal </a:t>
            </a:r>
            <a:r>
              <a:rPr sz="1200" spc="-130" dirty="0">
                <a:latin typeface="Arial"/>
                <a:cs typeface="Arial"/>
              </a:rPr>
              <a:t>components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114" dirty="0">
                <a:latin typeface="Arial"/>
                <a:cs typeface="Arial"/>
              </a:rPr>
              <a:t>approximately </a:t>
            </a:r>
            <a:r>
              <a:rPr sz="1200" spc="-145" dirty="0">
                <a:latin typeface="Arial"/>
                <a:cs typeface="Arial"/>
              </a:rPr>
              <a:t>1cm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posterior </a:t>
            </a:r>
            <a:r>
              <a:rPr sz="1200" spc="-114" dirty="0">
                <a:latin typeface="Arial"/>
                <a:cs typeface="Arial"/>
              </a:rPr>
              <a:t>displacement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25" dirty="0">
                <a:latin typeface="Arial"/>
                <a:cs typeface="Arial"/>
              </a:rPr>
              <a:t>1.5cm </a:t>
            </a:r>
            <a:r>
              <a:rPr sz="1200" spc="-95" dirty="0">
                <a:latin typeface="Arial"/>
                <a:cs typeface="Arial"/>
              </a:rPr>
              <a:t>of </a:t>
            </a:r>
            <a:endParaRPr lang="en-US" sz="1200" spc="-95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05" dirty="0" smtClean="0">
                <a:latin typeface="Arial"/>
                <a:cs typeface="Arial"/>
              </a:rPr>
              <a:t>proximal </a:t>
            </a:r>
            <a:r>
              <a:rPr sz="1200" spc="-114" dirty="0">
                <a:latin typeface="Arial"/>
                <a:cs typeface="Arial"/>
              </a:rPr>
              <a:t>displacement 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posterior </a:t>
            </a:r>
            <a:r>
              <a:rPr sz="1200" spc="-125" dirty="0">
                <a:latin typeface="Arial"/>
                <a:cs typeface="Arial"/>
              </a:rPr>
              <a:t>mal component. </a:t>
            </a:r>
            <a:r>
              <a:rPr sz="1200" spc="-110" dirty="0">
                <a:latin typeface="Arial"/>
                <a:cs typeface="Arial"/>
              </a:rPr>
              <a:t>Approximately </a:t>
            </a:r>
            <a:r>
              <a:rPr sz="1200" spc="-150" dirty="0">
                <a:latin typeface="Arial"/>
                <a:cs typeface="Arial"/>
              </a:rPr>
              <a:t>45% 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95" dirty="0">
                <a:latin typeface="Arial"/>
                <a:cs typeface="Arial"/>
              </a:rPr>
              <a:t>distal </a:t>
            </a:r>
            <a:r>
              <a:rPr sz="1200" spc="-80" dirty="0">
                <a:latin typeface="Arial"/>
                <a:cs typeface="Arial"/>
              </a:rPr>
              <a:t>tibial </a:t>
            </a:r>
            <a:r>
              <a:rPr sz="1200" spc="-95" dirty="0">
                <a:latin typeface="Arial"/>
                <a:cs typeface="Arial"/>
              </a:rPr>
              <a:t>articular </a:t>
            </a:r>
            <a:r>
              <a:rPr sz="1200" spc="-110" dirty="0" smtClean="0">
                <a:latin typeface="Arial"/>
                <a:cs typeface="Arial"/>
              </a:rPr>
              <a:t>surface</a:t>
            </a:r>
            <a:endParaRPr lang="en-US" sz="1200" spc="-110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10" dirty="0" smtClean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0" dirty="0">
                <a:latin typeface="Arial"/>
                <a:cs typeface="Arial"/>
              </a:rPr>
              <a:t>involved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5" dirty="0" smtClean="0">
                <a:latin typeface="Arial"/>
                <a:cs typeface="Arial"/>
              </a:rPr>
              <a:t>fracture.</a:t>
            </a:r>
            <a:r>
              <a:rPr lang="en-US" sz="1200" spc="-95" dirty="0" smtClean="0">
                <a:latin typeface="Arial"/>
                <a:cs typeface="Arial"/>
              </a:rPr>
              <a:t> </a:t>
            </a:r>
            <a:r>
              <a:rPr sz="1200" spc="-120" dirty="0" smtClean="0">
                <a:latin typeface="Arial"/>
                <a:cs typeface="Arial"/>
              </a:rPr>
              <a:t>Given </a:t>
            </a:r>
            <a:r>
              <a:rPr sz="1200" spc="-114" dirty="0">
                <a:latin typeface="Arial"/>
                <a:cs typeface="Arial"/>
              </a:rPr>
              <a:t>her </a:t>
            </a:r>
            <a:r>
              <a:rPr sz="1200" spc="-105" dirty="0">
                <a:latin typeface="Arial"/>
                <a:cs typeface="Arial"/>
              </a:rPr>
              <a:t>uncontrolled </a:t>
            </a:r>
            <a:r>
              <a:rPr sz="1200" spc="-140" dirty="0">
                <a:latin typeface="Arial"/>
                <a:cs typeface="Arial"/>
              </a:rPr>
              <a:t>DM, </a:t>
            </a:r>
            <a:r>
              <a:rPr sz="1200" spc="-100" dirty="0">
                <a:latin typeface="Arial"/>
                <a:cs typeface="Arial"/>
              </a:rPr>
              <a:t>peripheral </a:t>
            </a:r>
            <a:r>
              <a:rPr sz="1200" spc="-114" dirty="0">
                <a:latin typeface="Arial"/>
                <a:cs typeface="Arial"/>
              </a:rPr>
              <a:t>neuropathy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30" dirty="0">
                <a:latin typeface="Arial"/>
                <a:cs typeface="Arial"/>
              </a:rPr>
              <a:t>age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95" dirty="0">
                <a:latin typeface="Arial"/>
                <a:cs typeface="Arial"/>
              </a:rPr>
              <a:t>injury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20" dirty="0">
                <a:latin typeface="Arial"/>
                <a:cs typeface="Arial"/>
              </a:rPr>
              <a:t>below </a:t>
            </a:r>
            <a:endParaRPr lang="en-US" sz="1200" spc="-120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30" dirty="0" smtClean="0">
                <a:latin typeface="Arial"/>
                <a:cs typeface="Arial"/>
              </a:rPr>
              <a:t>knee  </a:t>
            </a:r>
            <a:r>
              <a:rPr sz="1200" spc="-114" dirty="0">
                <a:latin typeface="Arial"/>
                <a:cs typeface="Arial"/>
              </a:rPr>
              <a:t>amputation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was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recommended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to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patient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as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potential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principle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procedure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however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patient</a:t>
            </a:r>
            <a:r>
              <a:rPr sz="1200" spc="-60" dirty="0">
                <a:latin typeface="Arial"/>
                <a:cs typeface="Arial"/>
              </a:rPr>
              <a:t> </a:t>
            </a:r>
            <a:endParaRPr lang="en-US" sz="1200" spc="-60" dirty="0" smtClean="0">
              <a:latin typeface="Arial"/>
              <a:cs typeface="Arial"/>
            </a:endParaRPr>
          </a:p>
          <a:p>
            <a:pPr marL="43180" marR="233679">
              <a:lnSpc>
                <a:spcPts val="1430"/>
              </a:lnSpc>
              <a:spcBef>
                <a:spcPts val="325"/>
              </a:spcBef>
            </a:pPr>
            <a:r>
              <a:rPr sz="1200" spc="-110" dirty="0" smtClean="0">
                <a:latin typeface="Arial"/>
                <a:cs typeface="Arial"/>
              </a:rPr>
              <a:t>refused</a:t>
            </a:r>
            <a:r>
              <a:rPr sz="1200" spc="-65" dirty="0" smtClean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was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insistent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upon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pursuing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limb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salvage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efforts.</a:t>
            </a:r>
            <a:endParaRPr sz="1200" dirty="0">
              <a:latin typeface="Arial"/>
              <a:cs typeface="Arial"/>
            </a:endParaRPr>
          </a:p>
          <a:p>
            <a:pPr marR="48260" algn="ctr">
              <a:lnSpc>
                <a:spcPct val="100000"/>
              </a:lnSpc>
              <a:spcBef>
                <a:spcPts val="175"/>
              </a:spcBef>
            </a:pPr>
            <a:endParaRPr lang="en-US" sz="1200" b="1" u="sng" spc="-5" dirty="0" smtClean="0">
              <a:solidFill>
                <a:srgbClr val="2C3E70"/>
              </a:solidFill>
              <a:latin typeface="Arial"/>
              <a:cs typeface="Arial"/>
            </a:endParaRPr>
          </a:p>
          <a:p>
            <a:pPr marR="48260" algn="ctr">
              <a:lnSpc>
                <a:spcPct val="100000"/>
              </a:lnSpc>
              <a:spcBef>
                <a:spcPts val="175"/>
              </a:spcBef>
            </a:pPr>
            <a:r>
              <a:rPr sz="1200" b="1" u="sng" spc="-5" dirty="0" smtClean="0">
                <a:solidFill>
                  <a:srgbClr val="2C3E70"/>
                </a:solidFill>
                <a:latin typeface="Arial"/>
                <a:cs typeface="Arial"/>
              </a:rPr>
              <a:t>Operative</a:t>
            </a:r>
            <a:r>
              <a:rPr sz="1200" b="1" u="sng" spc="-95" dirty="0" smtClean="0">
                <a:solidFill>
                  <a:srgbClr val="2C3E70"/>
                </a:solidFill>
                <a:latin typeface="Arial"/>
                <a:cs typeface="Arial"/>
              </a:rPr>
              <a:t> </a:t>
            </a:r>
            <a:r>
              <a:rPr sz="1200" b="1" u="sng" spc="-15" dirty="0">
                <a:solidFill>
                  <a:srgbClr val="2C3E70"/>
                </a:solidFill>
                <a:latin typeface="Arial"/>
                <a:cs typeface="Arial"/>
              </a:rPr>
              <a:t>Technique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ts val="1430"/>
              </a:lnSpc>
              <a:spcBef>
                <a:spcPts val="295"/>
              </a:spcBef>
            </a:pPr>
            <a:r>
              <a:rPr sz="1200" spc="-130" dirty="0">
                <a:latin typeface="Arial"/>
                <a:cs typeface="Arial"/>
              </a:rPr>
              <a:t>The </a:t>
            </a:r>
            <a:r>
              <a:rPr sz="1200" spc="-100" dirty="0">
                <a:latin typeface="Arial"/>
                <a:cs typeface="Arial"/>
              </a:rPr>
              <a:t>patient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05" dirty="0">
                <a:latin typeface="Arial"/>
                <a:cs typeface="Arial"/>
              </a:rPr>
              <a:t>positioned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20" dirty="0">
                <a:latin typeface="Arial"/>
                <a:cs typeface="Arial"/>
              </a:rPr>
              <a:t>secure </a:t>
            </a:r>
            <a:r>
              <a:rPr sz="1200" spc="-114" dirty="0">
                <a:latin typeface="Arial"/>
                <a:cs typeface="Arial"/>
              </a:rPr>
              <a:t>supine </a:t>
            </a:r>
            <a:r>
              <a:rPr sz="1200" spc="-95" dirty="0">
                <a:latin typeface="Arial"/>
                <a:cs typeface="Arial"/>
              </a:rPr>
              <a:t>position. </a:t>
            </a:r>
            <a:r>
              <a:rPr sz="1200" spc="-110" dirty="0" smtClean="0">
                <a:latin typeface="Arial"/>
                <a:cs typeface="Arial"/>
              </a:rPr>
              <a:t>Approximately </a:t>
            </a:r>
            <a:r>
              <a:rPr sz="1200" spc="-140" dirty="0">
                <a:latin typeface="Arial"/>
                <a:cs typeface="Arial"/>
              </a:rPr>
              <a:t>20mL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30" dirty="0">
                <a:latin typeface="Arial"/>
                <a:cs typeface="Arial"/>
              </a:rPr>
              <a:t>bone marrow </a:t>
            </a:r>
            <a:r>
              <a:rPr sz="1200" spc="-105" dirty="0">
                <a:latin typeface="Arial"/>
                <a:cs typeface="Arial"/>
              </a:rPr>
              <a:t>aspirate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4" dirty="0">
                <a:latin typeface="Arial"/>
                <a:cs typeface="Arial"/>
              </a:rPr>
              <a:t>harvested from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calcaneus </a:t>
            </a:r>
            <a:r>
              <a:rPr sz="1200" spc="-110" dirty="0">
                <a:latin typeface="Arial"/>
                <a:cs typeface="Arial"/>
              </a:rPr>
              <a:t>using </a:t>
            </a:r>
            <a:r>
              <a:rPr sz="1200" spc="-125" dirty="0">
                <a:latin typeface="Arial"/>
                <a:cs typeface="Arial"/>
              </a:rPr>
              <a:t>a </a:t>
            </a:r>
            <a:r>
              <a:rPr sz="1200" spc="-114" dirty="0">
                <a:latin typeface="Arial"/>
                <a:cs typeface="Arial"/>
              </a:rPr>
              <a:t>Jamshidi </a:t>
            </a:r>
            <a:r>
              <a:rPr sz="1200" spc="-105" dirty="0">
                <a:latin typeface="Arial"/>
                <a:cs typeface="Arial"/>
              </a:rPr>
              <a:t>needle. </a:t>
            </a:r>
            <a:r>
              <a:rPr lang="en-US" sz="1200" spc="-105" dirty="0" smtClean="0">
                <a:latin typeface="Arial"/>
                <a:cs typeface="Arial"/>
              </a:rPr>
              <a:t>A</a:t>
            </a:r>
            <a:r>
              <a:rPr sz="1200" spc="-55" dirty="0" smtClean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percutaneous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165" dirty="0">
                <a:latin typeface="Arial"/>
                <a:cs typeface="Arial"/>
              </a:rPr>
              <a:t>TAL</a:t>
            </a:r>
            <a:r>
              <a:rPr sz="1200" spc="-105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was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performed.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lang="en-US" sz="1200" spc="-120" dirty="0" smtClean="0">
                <a:latin typeface="Arial"/>
                <a:cs typeface="Arial"/>
              </a:rPr>
              <a:t> </a:t>
            </a:r>
            <a:r>
              <a:rPr sz="1200" spc="-114" dirty="0" smtClean="0">
                <a:latin typeface="Arial"/>
                <a:cs typeface="Arial"/>
              </a:rPr>
              <a:t>Fluoroscopy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25" dirty="0">
                <a:latin typeface="Arial"/>
                <a:cs typeface="Arial"/>
              </a:rPr>
              <a:t>used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10" dirty="0">
                <a:latin typeface="Arial"/>
                <a:cs typeface="Arial"/>
              </a:rPr>
              <a:t>plan anteromedial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95" dirty="0">
                <a:latin typeface="Arial"/>
                <a:cs typeface="Arial"/>
              </a:rPr>
              <a:t>lateral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95" dirty="0">
                <a:latin typeface="Arial"/>
                <a:cs typeface="Arial"/>
              </a:rPr>
              <a:t>incisions. </a:t>
            </a:r>
            <a:r>
              <a:rPr sz="1200" spc="-130" dirty="0">
                <a:latin typeface="Arial"/>
                <a:cs typeface="Arial"/>
              </a:rPr>
              <a:t>The </a:t>
            </a:r>
            <a:r>
              <a:rPr sz="1200" spc="-110" dirty="0">
                <a:latin typeface="Arial"/>
                <a:cs typeface="Arial"/>
              </a:rPr>
              <a:t>anteromedial </a:t>
            </a:r>
            <a:r>
              <a:rPr sz="1200" spc="-100" dirty="0">
                <a:latin typeface="Arial"/>
                <a:cs typeface="Arial"/>
              </a:rPr>
              <a:t>incision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4" dirty="0">
                <a:latin typeface="Arial"/>
                <a:cs typeface="Arial"/>
              </a:rPr>
              <a:t>focused over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medial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100" dirty="0">
                <a:latin typeface="Arial"/>
                <a:cs typeface="Arial"/>
              </a:rPr>
              <a:t>gutter </a:t>
            </a:r>
            <a:r>
              <a:rPr sz="1200" spc="-105" dirty="0">
                <a:latin typeface="Arial"/>
                <a:cs typeface="Arial"/>
              </a:rPr>
              <a:t>while the </a:t>
            </a:r>
            <a:r>
              <a:rPr sz="1200" spc="-95" dirty="0">
                <a:latin typeface="Arial"/>
                <a:cs typeface="Arial"/>
              </a:rPr>
              <a:t>lateral </a:t>
            </a:r>
            <a:r>
              <a:rPr sz="1200" spc="-100" dirty="0">
                <a:latin typeface="Arial"/>
                <a:cs typeface="Arial"/>
              </a:rPr>
              <a:t>incision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45" dirty="0">
                <a:latin typeface="Arial"/>
                <a:cs typeface="Arial"/>
              </a:rPr>
              <a:t>made  </a:t>
            </a:r>
            <a:r>
              <a:rPr sz="1200" spc="-100" dirty="0">
                <a:latin typeface="Arial"/>
                <a:cs typeface="Arial"/>
              </a:rPr>
              <a:t>overlying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distal 1/3</a:t>
            </a:r>
            <a:r>
              <a:rPr sz="1200" spc="-135" baseline="24305" dirty="0">
                <a:latin typeface="Arial"/>
                <a:cs typeface="Arial"/>
              </a:rPr>
              <a:t>rd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fibula for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20" dirty="0">
                <a:latin typeface="Arial"/>
                <a:cs typeface="Arial"/>
              </a:rPr>
              <a:t>purpose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90" dirty="0">
                <a:latin typeface="Arial"/>
                <a:cs typeface="Arial"/>
              </a:rPr>
              <a:t>distal fibular </a:t>
            </a:r>
            <a:r>
              <a:rPr sz="1200" spc="-114" dirty="0">
                <a:latin typeface="Arial"/>
                <a:cs typeface="Arial"/>
              </a:rPr>
              <a:t>takedown. </a:t>
            </a:r>
            <a:r>
              <a:rPr lang="en-US" sz="1200" spc="-114" dirty="0" smtClean="0">
                <a:latin typeface="Arial"/>
                <a:cs typeface="Arial"/>
              </a:rPr>
              <a:t>Ankle joint was non salvageable. </a:t>
            </a:r>
            <a:r>
              <a:rPr sz="1200" spc="-130" dirty="0" smtClean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distal fibular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95" dirty="0">
                <a:latin typeface="Arial"/>
                <a:cs typeface="Arial"/>
              </a:rPr>
              <a:t>readily identified </a:t>
            </a:r>
            <a:r>
              <a:rPr sz="1200" spc="-100" dirty="0">
                <a:latin typeface="Arial"/>
                <a:cs typeface="Arial"/>
              </a:rPr>
              <a:t>with </a:t>
            </a:r>
            <a:r>
              <a:rPr sz="1200" spc="-95" dirty="0">
                <a:latin typeface="Arial"/>
                <a:cs typeface="Arial"/>
              </a:rPr>
              <a:t>frontal </a:t>
            </a:r>
            <a:r>
              <a:rPr sz="1200" spc="-110" dirty="0">
                <a:latin typeface="Arial"/>
                <a:cs typeface="Arial"/>
              </a:rPr>
              <a:t>plane </a:t>
            </a:r>
            <a:r>
              <a:rPr sz="1200" spc="-95" dirty="0">
                <a:latin typeface="Arial"/>
                <a:cs typeface="Arial"/>
              </a:rPr>
              <a:t>rotation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110" dirty="0">
                <a:latin typeface="Arial"/>
                <a:cs typeface="Arial"/>
              </a:rPr>
              <a:t>eversion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95" dirty="0">
                <a:latin typeface="Arial"/>
                <a:cs typeface="Arial"/>
              </a:rPr>
              <a:t>lateral </a:t>
            </a:r>
            <a:r>
              <a:rPr sz="1200" spc="-110" dirty="0">
                <a:latin typeface="Arial"/>
                <a:cs typeface="Arial"/>
              </a:rPr>
              <a:t>displacement. </a:t>
            </a:r>
            <a:r>
              <a:rPr sz="1200" spc="-120" dirty="0" smtClean="0">
                <a:latin typeface="Arial"/>
                <a:cs typeface="Arial"/>
              </a:rPr>
              <a:t>There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95" dirty="0">
                <a:latin typeface="Arial"/>
                <a:cs typeface="Arial"/>
              </a:rPr>
              <a:t>significant  </a:t>
            </a:r>
            <a:r>
              <a:rPr sz="1200" spc="-120" dirty="0">
                <a:latin typeface="Arial"/>
                <a:cs typeface="Arial"/>
              </a:rPr>
              <a:t>comminution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impaction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distal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tibia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with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posterior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proximal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migration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foot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as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whole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at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level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of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ankle</a:t>
            </a:r>
            <a:r>
              <a:rPr sz="1200" spc="-105" dirty="0" smtClean="0">
                <a:latin typeface="Arial"/>
                <a:cs typeface="Arial"/>
              </a:rPr>
              <a:t>.</a:t>
            </a:r>
            <a:r>
              <a:rPr lang="en-US" sz="1200" spc="-105" dirty="0" smtClean="0">
                <a:latin typeface="Arial"/>
                <a:cs typeface="Arial"/>
              </a:rPr>
              <a:t> Distal fibula was used for graft. </a:t>
            </a:r>
          </a:p>
          <a:p>
            <a:pPr marL="12700" marR="5080">
              <a:lnSpc>
                <a:spcPts val="1430"/>
              </a:lnSpc>
              <a:spcBef>
                <a:spcPts val="295"/>
              </a:spcBef>
            </a:pPr>
            <a:endParaRPr sz="1200" dirty="0">
              <a:latin typeface="Arial"/>
              <a:cs typeface="Arial"/>
            </a:endParaRPr>
          </a:p>
          <a:p>
            <a:pPr marL="12700" marR="267970">
              <a:lnSpc>
                <a:spcPts val="1430"/>
              </a:lnSpc>
              <a:spcBef>
                <a:spcPts val="325"/>
              </a:spcBef>
            </a:pPr>
            <a:r>
              <a:rPr lang="en-US" sz="1200" spc="-130" dirty="0" smtClean="0">
                <a:latin typeface="Arial"/>
                <a:cs typeface="Arial"/>
              </a:rPr>
              <a:t>					The ankle joint was prepared through minimal incisions.  </a:t>
            </a:r>
            <a:r>
              <a:rPr sz="1200" spc="-140" dirty="0" smtClean="0">
                <a:latin typeface="Arial"/>
                <a:cs typeface="Arial"/>
              </a:rPr>
              <a:t>An </a:t>
            </a:r>
            <a:r>
              <a:rPr sz="1200" spc="-100" dirty="0">
                <a:latin typeface="Arial"/>
                <a:cs typeface="Arial"/>
              </a:rPr>
              <a:t>incision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0" dirty="0">
                <a:latin typeface="Arial"/>
                <a:cs typeface="Arial"/>
              </a:rPr>
              <a:t>then </a:t>
            </a:r>
            <a:r>
              <a:rPr sz="1200" spc="-145" dirty="0">
                <a:latin typeface="Arial"/>
                <a:cs typeface="Arial"/>
              </a:rPr>
              <a:t>made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lang="en-US" sz="1200" spc="-105" dirty="0" smtClean="0">
                <a:latin typeface="Arial"/>
                <a:cs typeface="Arial"/>
              </a:rPr>
              <a:t>					</a:t>
            </a:r>
            <a:r>
              <a:rPr sz="1200" spc="-95" dirty="0" smtClean="0">
                <a:latin typeface="Arial"/>
                <a:cs typeface="Arial"/>
              </a:rPr>
              <a:t>lateral </a:t>
            </a:r>
            <a:r>
              <a:rPr sz="1200" spc="-105" dirty="0">
                <a:latin typeface="Arial"/>
                <a:cs typeface="Arial"/>
              </a:rPr>
              <a:t>hindfoot </a:t>
            </a:r>
            <a:r>
              <a:rPr sz="1200" spc="-90" dirty="0">
                <a:latin typeface="Arial"/>
                <a:cs typeface="Arial"/>
              </a:rPr>
              <a:t>for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20" dirty="0">
                <a:latin typeface="Arial"/>
                <a:cs typeface="Arial"/>
              </a:rPr>
              <a:t>purpose </a:t>
            </a:r>
            <a:r>
              <a:rPr lang="en-US" sz="1200" spc="-95" dirty="0">
                <a:latin typeface="Arial"/>
                <a:cs typeface="Arial"/>
              </a:rPr>
              <a:t> </a:t>
            </a:r>
            <a:r>
              <a:rPr lang="en-US" sz="1200" spc="-95" dirty="0" smtClean="0">
                <a:latin typeface="Arial"/>
                <a:cs typeface="Arial"/>
              </a:rPr>
              <a:t>of preparation and reduction of the</a:t>
            </a:r>
            <a:r>
              <a:rPr sz="1200" spc="-110" dirty="0" smtClean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subtalar </a:t>
            </a:r>
            <a:r>
              <a:rPr sz="1200" spc="-80" dirty="0" smtClean="0">
                <a:latin typeface="Arial"/>
                <a:cs typeface="Arial"/>
              </a:rPr>
              <a:t>joint</a:t>
            </a:r>
            <a:r>
              <a:rPr sz="1200" spc="-105" dirty="0" smtClean="0">
                <a:latin typeface="Arial"/>
                <a:cs typeface="Arial"/>
              </a:rPr>
              <a:t> </a:t>
            </a:r>
            <a:r>
              <a:rPr sz="1200" spc="-150" dirty="0">
                <a:latin typeface="Arial"/>
                <a:cs typeface="Arial"/>
              </a:rPr>
              <a:t>A </a:t>
            </a:r>
            <a:r>
              <a:rPr sz="1200" spc="-125" dirty="0">
                <a:latin typeface="Arial"/>
                <a:cs typeface="Arial"/>
              </a:rPr>
              <a:t>manual </a:t>
            </a:r>
            <a:r>
              <a:rPr lang="en-US" sz="1200" spc="-125" dirty="0" smtClean="0">
                <a:latin typeface="Arial"/>
                <a:cs typeface="Arial"/>
              </a:rPr>
              <a:t>					</a:t>
            </a:r>
            <a:r>
              <a:rPr sz="1200" spc="-110" dirty="0" smtClean="0">
                <a:latin typeface="Arial"/>
                <a:cs typeface="Arial"/>
              </a:rPr>
              <a:t>reduction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0" dirty="0">
                <a:latin typeface="Arial"/>
                <a:cs typeface="Arial"/>
              </a:rPr>
              <a:t>then  </a:t>
            </a:r>
            <a:r>
              <a:rPr sz="1200" spc="-114" dirty="0">
                <a:latin typeface="Arial"/>
                <a:cs typeface="Arial"/>
              </a:rPr>
              <a:t>performed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relocating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talus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under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tibial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plafond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and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pulses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lang="en-US" sz="1200" spc="-70" dirty="0" smtClean="0">
                <a:latin typeface="Arial"/>
                <a:cs typeface="Arial"/>
              </a:rPr>
              <a:t>					</a:t>
            </a:r>
            <a:r>
              <a:rPr sz="1200" spc="-120" dirty="0" smtClean="0">
                <a:latin typeface="Arial"/>
                <a:cs typeface="Arial"/>
              </a:rPr>
              <a:t>remained</a:t>
            </a:r>
            <a:r>
              <a:rPr sz="1200" spc="-60" dirty="0" smtClean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palpable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to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extremity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with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capillary</a:t>
            </a:r>
            <a:r>
              <a:rPr sz="1200" spc="-70" dirty="0">
                <a:latin typeface="Arial"/>
                <a:cs typeface="Arial"/>
              </a:rPr>
              <a:t> refill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10" dirty="0">
                <a:latin typeface="Arial"/>
                <a:cs typeface="Arial"/>
              </a:rPr>
              <a:t>time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immediate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95" dirty="0">
                <a:latin typeface="Arial"/>
                <a:cs typeface="Arial"/>
              </a:rPr>
              <a:t>to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5" dirty="0">
                <a:latin typeface="Arial"/>
                <a:cs typeface="Arial"/>
              </a:rPr>
              <a:t>the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residual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85" dirty="0" smtClean="0">
                <a:latin typeface="Arial"/>
                <a:cs typeface="Arial"/>
              </a:rPr>
              <a:t>digits.</a:t>
            </a:r>
            <a:r>
              <a:rPr lang="en-US" sz="1200" spc="-85" dirty="0" smtClean="0">
                <a:latin typeface="Arial"/>
                <a:cs typeface="Arial"/>
              </a:rPr>
              <a:t> </a:t>
            </a:r>
            <a:r>
              <a:rPr lang="en-US" sz="1200" spc="-140" dirty="0" smtClean="0">
                <a:latin typeface="Arial"/>
                <a:cs typeface="Arial"/>
              </a:rPr>
              <a:t>					T</a:t>
            </a:r>
            <a:r>
              <a:rPr sz="1200" spc="-140" dirty="0" smtClean="0">
                <a:latin typeface="Arial"/>
                <a:cs typeface="Arial"/>
              </a:rPr>
              <a:t>emporary </a:t>
            </a:r>
            <a:r>
              <a:rPr sz="1200" spc="-105" dirty="0">
                <a:latin typeface="Arial"/>
                <a:cs typeface="Arial"/>
              </a:rPr>
              <a:t>pin </a:t>
            </a:r>
            <a:r>
              <a:rPr sz="1200" spc="-90" dirty="0">
                <a:latin typeface="Arial"/>
                <a:cs typeface="Arial"/>
              </a:rPr>
              <a:t>fixation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25" dirty="0">
                <a:latin typeface="Arial"/>
                <a:cs typeface="Arial"/>
              </a:rPr>
              <a:t>used </a:t>
            </a:r>
            <a:r>
              <a:rPr sz="1200" spc="-95" dirty="0">
                <a:latin typeface="Arial"/>
                <a:cs typeface="Arial"/>
              </a:rPr>
              <a:t>to </a:t>
            </a:r>
            <a:r>
              <a:rPr sz="1200" spc="-110" dirty="0">
                <a:latin typeface="Arial"/>
                <a:cs typeface="Arial"/>
              </a:rPr>
              <a:t>maintain </a:t>
            </a:r>
            <a:r>
              <a:rPr sz="1200" spc="-105" dirty="0">
                <a:latin typeface="Arial"/>
                <a:cs typeface="Arial"/>
              </a:rPr>
              <a:t>reduction </a:t>
            </a:r>
            <a:r>
              <a:rPr sz="1200" spc="-95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the </a:t>
            </a:r>
            <a:r>
              <a:rPr sz="1200" spc="-114" dirty="0">
                <a:latin typeface="Arial"/>
                <a:cs typeface="Arial"/>
              </a:rPr>
              <a:t>medial </a:t>
            </a:r>
            <a:r>
              <a:rPr sz="1200" spc="-105" dirty="0">
                <a:latin typeface="Arial"/>
                <a:cs typeface="Arial"/>
              </a:rPr>
              <a:t>malleolar </a:t>
            </a:r>
            <a:r>
              <a:rPr sz="1200" spc="-100" dirty="0">
                <a:latin typeface="Arial"/>
                <a:cs typeface="Arial"/>
              </a:rPr>
              <a:t>fracture </a:t>
            </a:r>
            <a:r>
              <a:rPr sz="1200" spc="-114" dirty="0" smtClean="0">
                <a:latin typeface="Arial"/>
                <a:cs typeface="Arial"/>
              </a:rPr>
              <a:t>f</a:t>
            </a:r>
            <a:r>
              <a:rPr lang="en-US" sz="1200" spc="-114" dirty="0" smtClean="0">
                <a:latin typeface="Arial"/>
                <a:cs typeface="Arial"/>
              </a:rPr>
              <a:t>					f</a:t>
            </a:r>
            <a:r>
              <a:rPr sz="1200" spc="-114" dirty="0" smtClean="0">
                <a:latin typeface="Arial"/>
                <a:cs typeface="Arial"/>
              </a:rPr>
              <a:t>ragment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85" dirty="0">
                <a:latin typeface="Arial"/>
                <a:cs typeface="Arial"/>
              </a:rPr>
              <a:t>tibia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0" dirty="0">
                <a:latin typeface="Arial"/>
                <a:cs typeface="Arial"/>
              </a:rPr>
              <a:t>then </a:t>
            </a:r>
            <a:r>
              <a:rPr sz="1200" spc="-130" dirty="0">
                <a:latin typeface="Arial"/>
                <a:cs typeface="Arial"/>
              </a:rPr>
              <a:t>reamed </a:t>
            </a:r>
            <a:r>
              <a:rPr sz="1200" spc="-125" dirty="0">
                <a:latin typeface="Arial"/>
                <a:cs typeface="Arial"/>
              </a:rPr>
              <a:t>and a </a:t>
            </a:r>
            <a:r>
              <a:rPr sz="1200" spc="-145" dirty="0">
                <a:latin typeface="Arial"/>
                <a:cs typeface="Arial"/>
              </a:rPr>
              <a:t>240x10mm </a:t>
            </a:r>
            <a:r>
              <a:rPr sz="1200" spc="-105" dirty="0">
                <a:latin typeface="Arial"/>
                <a:cs typeface="Arial"/>
              </a:rPr>
              <a:t>intramedullary </a:t>
            </a:r>
            <a:r>
              <a:rPr sz="1200" spc="-110" dirty="0">
                <a:latin typeface="Arial"/>
                <a:cs typeface="Arial"/>
              </a:rPr>
              <a:t>rod </a:t>
            </a:r>
            <a:r>
              <a:rPr sz="1200" spc="-140" dirty="0">
                <a:latin typeface="Arial"/>
                <a:cs typeface="Arial"/>
              </a:rPr>
              <a:t>was  </a:t>
            </a:r>
            <a:r>
              <a:rPr sz="1200" spc="-125" dirty="0">
                <a:latin typeface="Arial"/>
                <a:cs typeface="Arial"/>
              </a:rPr>
              <a:t>advanced </a:t>
            </a:r>
            <a:r>
              <a:rPr lang="en-US" sz="1200" spc="-125" dirty="0" smtClean="0">
                <a:latin typeface="Arial"/>
                <a:cs typeface="Arial"/>
              </a:rPr>
              <a:t>					</a:t>
            </a:r>
            <a:r>
              <a:rPr sz="1200" spc="-110" dirty="0" smtClean="0">
                <a:latin typeface="Arial"/>
                <a:cs typeface="Arial"/>
              </a:rPr>
              <a:t>through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120" dirty="0">
                <a:latin typeface="Arial"/>
                <a:cs typeface="Arial"/>
              </a:rPr>
              <a:t>calcaneus </a:t>
            </a:r>
            <a:r>
              <a:rPr sz="1200" spc="-125" dirty="0">
                <a:latin typeface="Arial"/>
                <a:cs typeface="Arial"/>
              </a:rPr>
              <a:t>and </a:t>
            </a:r>
            <a:r>
              <a:rPr sz="1200" spc="-100" dirty="0">
                <a:latin typeface="Arial"/>
                <a:cs typeface="Arial"/>
              </a:rPr>
              <a:t>talus </a:t>
            </a:r>
            <a:r>
              <a:rPr sz="1200" spc="-90" dirty="0">
                <a:latin typeface="Arial"/>
                <a:cs typeface="Arial"/>
              </a:rPr>
              <a:t>into </a:t>
            </a:r>
            <a:r>
              <a:rPr sz="1200" spc="-110" dirty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distal </a:t>
            </a:r>
            <a:r>
              <a:rPr sz="1200" spc="-85" dirty="0">
                <a:latin typeface="Arial"/>
                <a:cs typeface="Arial"/>
              </a:rPr>
              <a:t>tibia </a:t>
            </a:r>
            <a:r>
              <a:rPr sz="1200" spc="-120" dirty="0">
                <a:latin typeface="Arial"/>
                <a:cs typeface="Arial"/>
              </a:rPr>
              <a:t>spanning </a:t>
            </a:r>
            <a:r>
              <a:rPr sz="1200" spc="-110" dirty="0">
                <a:latin typeface="Arial"/>
                <a:cs typeface="Arial"/>
              </a:rPr>
              <a:t>both </a:t>
            </a:r>
            <a:r>
              <a:rPr sz="1200" spc="-105" dirty="0">
                <a:latin typeface="Arial"/>
                <a:cs typeface="Arial"/>
              </a:rPr>
              <a:t>subtalar </a:t>
            </a:r>
            <a:r>
              <a:rPr sz="1200" spc="-125" dirty="0">
                <a:latin typeface="Arial"/>
                <a:cs typeface="Arial"/>
              </a:rPr>
              <a:t>and </a:t>
            </a:r>
            <a:r>
              <a:rPr sz="1200" spc="-110" dirty="0">
                <a:latin typeface="Arial"/>
                <a:cs typeface="Arial"/>
              </a:rPr>
              <a:t>ankle </a:t>
            </a:r>
            <a:r>
              <a:rPr sz="1200" spc="-85" dirty="0">
                <a:latin typeface="Arial"/>
                <a:cs typeface="Arial"/>
              </a:rPr>
              <a:t>joints. </a:t>
            </a:r>
            <a:r>
              <a:rPr lang="en-US" sz="1200" spc="-85" dirty="0" smtClean="0">
                <a:latin typeface="Arial"/>
                <a:cs typeface="Arial"/>
              </a:rPr>
              <a:t>					</a:t>
            </a:r>
            <a:r>
              <a:rPr sz="1200" spc="-130" dirty="0" smtClean="0">
                <a:latin typeface="Arial"/>
                <a:cs typeface="Arial"/>
              </a:rPr>
              <a:t>The </a:t>
            </a:r>
            <a:r>
              <a:rPr sz="1200" spc="-90" dirty="0">
                <a:latin typeface="Arial"/>
                <a:cs typeface="Arial"/>
              </a:rPr>
              <a:t>nail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20" dirty="0">
                <a:latin typeface="Arial"/>
                <a:cs typeface="Arial"/>
              </a:rPr>
              <a:t>secured </a:t>
            </a:r>
            <a:r>
              <a:rPr sz="1200" spc="-90" dirty="0">
                <a:latin typeface="Arial"/>
                <a:cs typeface="Arial"/>
              </a:rPr>
              <a:t>in </a:t>
            </a:r>
            <a:r>
              <a:rPr sz="1200" spc="-95" dirty="0">
                <a:latin typeface="Arial"/>
                <a:cs typeface="Arial"/>
              </a:rPr>
              <a:t>static </a:t>
            </a:r>
            <a:r>
              <a:rPr sz="1200" spc="-105" dirty="0">
                <a:latin typeface="Arial"/>
                <a:cs typeface="Arial"/>
              </a:rPr>
              <a:t>fashion </a:t>
            </a:r>
            <a:r>
              <a:rPr sz="1200" spc="-110" dirty="0">
                <a:latin typeface="Arial"/>
                <a:cs typeface="Arial"/>
              </a:rPr>
              <a:t>using </a:t>
            </a:r>
            <a:r>
              <a:rPr sz="1200" spc="-100" dirty="0">
                <a:latin typeface="Arial"/>
                <a:cs typeface="Arial"/>
              </a:rPr>
              <a:t>intra-operative </a:t>
            </a:r>
            <a:r>
              <a:rPr sz="1200" spc="-110" dirty="0">
                <a:latin typeface="Arial"/>
                <a:cs typeface="Arial"/>
              </a:rPr>
              <a:t>fluoroscopy. </a:t>
            </a:r>
            <a:r>
              <a:rPr sz="1200" spc="-150" dirty="0">
                <a:latin typeface="Arial"/>
                <a:cs typeface="Arial"/>
              </a:rPr>
              <a:t>A  </a:t>
            </a:r>
            <a:r>
              <a:rPr sz="1200" spc="-155" dirty="0">
                <a:latin typeface="Arial"/>
                <a:cs typeface="Arial"/>
              </a:rPr>
              <a:t>200mm  </a:t>
            </a:r>
            <a:r>
              <a:rPr sz="1200" spc="-95" dirty="0">
                <a:latin typeface="Arial"/>
                <a:cs typeface="Arial"/>
              </a:rPr>
              <a:t>multi-ring </a:t>
            </a:r>
            <a:r>
              <a:rPr lang="en-US" sz="1200" spc="-95" dirty="0" smtClean="0">
                <a:latin typeface="Arial"/>
                <a:cs typeface="Arial"/>
              </a:rPr>
              <a:t>					</a:t>
            </a:r>
            <a:r>
              <a:rPr sz="1200" spc="-95" dirty="0" smtClean="0">
                <a:latin typeface="Arial"/>
                <a:cs typeface="Arial"/>
              </a:rPr>
              <a:t>static </a:t>
            </a:r>
            <a:r>
              <a:rPr sz="1200" spc="-105" dirty="0">
                <a:latin typeface="Arial"/>
                <a:cs typeface="Arial"/>
              </a:rPr>
              <a:t>external </a:t>
            </a:r>
            <a:r>
              <a:rPr sz="1200" spc="-95" dirty="0">
                <a:latin typeface="Arial"/>
                <a:cs typeface="Arial"/>
              </a:rPr>
              <a:t>fixator </a:t>
            </a:r>
            <a:r>
              <a:rPr sz="1200" spc="-135" dirty="0">
                <a:latin typeface="Arial"/>
                <a:cs typeface="Arial"/>
              </a:rPr>
              <a:t>was </a:t>
            </a:r>
            <a:r>
              <a:rPr sz="1200" spc="-110" dirty="0">
                <a:latin typeface="Arial"/>
                <a:cs typeface="Arial"/>
              </a:rPr>
              <a:t>then </a:t>
            </a:r>
            <a:r>
              <a:rPr sz="1200" spc="-100" dirty="0">
                <a:latin typeface="Arial"/>
                <a:cs typeface="Arial"/>
              </a:rPr>
              <a:t>affixed </a:t>
            </a:r>
            <a:r>
              <a:rPr sz="1200" spc="-90" dirty="0">
                <a:latin typeface="Arial"/>
                <a:cs typeface="Arial"/>
              </a:rPr>
              <a:t>for </a:t>
            </a:r>
            <a:r>
              <a:rPr sz="1200" spc="-114" dirty="0">
                <a:latin typeface="Arial"/>
                <a:cs typeface="Arial"/>
              </a:rPr>
              <a:t>weight </a:t>
            </a:r>
            <a:r>
              <a:rPr sz="1200" spc="-110" dirty="0">
                <a:latin typeface="Arial"/>
                <a:cs typeface="Arial"/>
              </a:rPr>
              <a:t>bearing </a:t>
            </a:r>
            <a:r>
              <a:rPr sz="1200" spc="-120" dirty="0">
                <a:latin typeface="Arial"/>
                <a:cs typeface="Arial"/>
              </a:rPr>
              <a:t>compliance </a:t>
            </a:r>
            <a:r>
              <a:rPr sz="1200" spc="-130" dirty="0">
                <a:latin typeface="Arial"/>
                <a:cs typeface="Arial"/>
              </a:rPr>
              <a:t>and </a:t>
            </a:r>
            <a:r>
              <a:rPr sz="1200" spc="-95" dirty="0">
                <a:latin typeface="Arial"/>
                <a:cs typeface="Arial"/>
              </a:rPr>
              <a:t>additional </a:t>
            </a:r>
            <a:r>
              <a:rPr lang="en-US" sz="1200" spc="-95" dirty="0" smtClean="0">
                <a:latin typeface="Arial"/>
                <a:cs typeface="Arial"/>
              </a:rPr>
              <a:t>						</a:t>
            </a:r>
            <a:r>
              <a:rPr sz="1200" spc="-114" dirty="0" smtClean="0">
                <a:latin typeface="Arial"/>
                <a:cs typeface="Arial"/>
              </a:rPr>
              <a:t>compression</a:t>
            </a:r>
            <a:r>
              <a:rPr sz="1200" spc="-114" dirty="0">
                <a:latin typeface="Arial"/>
                <a:cs typeface="Arial"/>
              </a:rPr>
              <a:t>.  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900" spc="-70" dirty="0">
                <a:latin typeface="Arial"/>
                <a:cs typeface="Arial"/>
              </a:rPr>
              <a:t>(Figure 2)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71404" y="10927093"/>
            <a:ext cx="115316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u="sng" spc="-5" dirty="0">
                <a:solidFill>
                  <a:srgbClr val="2C3E70"/>
                </a:solidFill>
                <a:latin typeface="Arial"/>
                <a:cs typeface="Arial"/>
              </a:rPr>
              <a:t>Post-op</a:t>
            </a:r>
            <a:r>
              <a:rPr sz="1200" b="1" u="sng" spc="-110" dirty="0">
                <a:solidFill>
                  <a:srgbClr val="2C3E70"/>
                </a:solidFill>
                <a:latin typeface="Arial"/>
                <a:cs typeface="Arial"/>
              </a:rPr>
              <a:t> </a:t>
            </a:r>
            <a:r>
              <a:rPr sz="1200" b="1" u="sng" spc="-5" dirty="0">
                <a:solidFill>
                  <a:srgbClr val="2C3E70"/>
                </a:solidFill>
                <a:latin typeface="Arial"/>
                <a:cs typeface="Arial"/>
              </a:rPr>
              <a:t>Course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3151" y="5021138"/>
            <a:ext cx="1692793" cy="28878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1107" y="5109093"/>
            <a:ext cx="1516882" cy="27119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50034" y="5021138"/>
            <a:ext cx="1677435" cy="28878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37989" y="5109093"/>
            <a:ext cx="1501524" cy="27119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17354" y="5021138"/>
            <a:ext cx="1683718" cy="28878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05309" y="5109093"/>
            <a:ext cx="1507807" cy="27119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47290" y="8536667"/>
            <a:ext cx="1464442" cy="20467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11732" y="8542309"/>
            <a:ext cx="1354934" cy="204114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75163" y="8555427"/>
            <a:ext cx="1296070" cy="201304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450967" y="10686932"/>
            <a:ext cx="611060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78705" algn="l"/>
              </a:tabLst>
            </a:pPr>
            <a:r>
              <a:rPr sz="800" spc="-65" dirty="0">
                <a:latin typeface="Arial"/>
                <a:cs typeface="Arial"/>
              </a:rPr>
              <a:t>Figure </a:t>
            </a:r>
            <a:r>
              <a:rPr sz="800" spc="-70" dirty="0">
                <a:latin typeface="Arial"/>
                <a:cs typeface="Arial"/>
              </a:rPr>
              <a:t>2 – Immediate 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60" dirty="0">
                <a:latin typeface="Arial"/>
                <a:cs typeface="Arial"/>
              </a:rPr>
              <a:t>post-op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70" dirty="0" smtClean="0">
                <a:latin typeface="Arial"/>
                <a:cs typeface="Arial"/>
              </a:rPr>
              <a:t>images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1247342" y="12637011"/>
            <a:ext cx="2112326" cy="191128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548759" y="10664707"/>
            <a:ext cx="1353924" cy="214789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903985" y="10664248"/>
            <a:ext cx="2118026" cy="2148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TextBox 31"/>
          <p:cNvSpPr txBox="1"/>
          <p:nvPr/>
        </p:nvSpPr>
        <p:spPr>
          <a:xfrm>
            <a:off x="13608173" y="13484932"/>
            <a:ext cx="12038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2251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Randall</cp:lastModifiedBy>
  <cp:revision>6</cp:revision>
  <dcterms:created xsi:type="dcterms:W3CDTF">2016-11-28T03:15:03Z</dcterms:created>
  <dcterms:modified xsi:type="dcterms:W3CDTF">2016-11-28T03:59:05Z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2016-11-28T00:00:00Z</vt:filetime>
  </property>
</Properties>
</file>