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0104100" cy="15081250"/>
  <p:notesSz cx="20104100" cy="15081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537" autoAdjust="0"/>
  </p:normalViewPr>
  <p:slideViewPr>
    <p:cSldViewPr>
      <p:cViewPr>
        <p:scale>
          <a:sx n="100" d="100"/>
          <a:sy n="100" d="100"/>
        </p:scale>
        <p:origin x="72" y="-93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8712200" cy="7556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11387138" y="0"/>
            <a:ext cx="8712200" cy="755650"/>
          </a:xfrm>
          <a:prstGeom prst="rect">
            <a:avLst/>
          </a:prstGeom>
        </p:spPr>
        <p:txBody>
          <a:bodyPr vert="horz" lIns="91440" tIns="45720" rIns="91440" bIns="45720" rtlCol="0"/>
          <a:lstStyle>
            <a:lvl1pPr algn="r">
              <a:defRPr sz="1200"/>
            </a:lvl1pPr>
          </a:lstStyle>
          <a:p>
            <a:fld id="{63DDA3EC-CAD3-47EB-8D62-DDB8711172FD}" type="datetimeFigureOut">
              <a:rPr lang="en-US" smtClean="0"/>
              <a:t>11/27/2016</a:t>
            </a:fld>
            <a:endParaRPr lang="en-US"/>
          </a:p>
        </p:txBody>
      </p:sp>
      <p:sp>
        <p:nvSpPr>
          <p:cNvPr id="4" name="Slide Image Placeholder 3"/>
          <p:cNvSpPr>
            <a:spLocks noGrp="1" noRot="1" noChangeAspect="1"/>
          </p:cNvSpPr>
          <p:nvPr>
            <p:ph type="sldImg" idx="2"/>
          </p:nvPr>
        </p:nvSpPr>
        <p:spPr>
          <a:xfrm>
            <a:off x="6659563" y="1885950"/>
            <a:ext cx="6784975" cy="50895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2009775" y="7258050"/>
            <a:ext cx="16084550" cy="59388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14325600"/>
            <a:ext cx="8712200" cy="7556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11387138" y="14325600"/>
            <a:ext cx="8712200" cy="755650"/>
          </a:xfrm>
          <a:prstGeom prst="rect">
            <a:avLst/>
          </a:prstGeom>
        </p:spPr>
        <p:txBody>
          <a:bodyPr vert="horz" lIns="91440" tIns="45720" rIns="91440" bIns="45720" rtlCol="0" anchor="b"/>
          <a:lstStyle>
            <a:lvl1pPr algn="r">
              <a:defRPr sz="1200"/>
            </a:lvl1pPr>
          </a:lstStyle>
          <a:p>
            <a:fld id="{234674D1-AE4C-4DAF-8A8B-C51ED44ABEAA}" type="slidenum">
              <a:rPr lang="en-US" smtClean="0"/>
              <a:t>‹#›</a:t>
            </a:fld>
            <a:endParaRPr lang="en-US"/>
          </a:p>
        </p:txBody>
      </p:sp>
    </p:spTree>
    <p:extLst>
      <p:ext uri="{BB962C8B-B14F-4D97-AF65-F5344CB8AC3E}">
        <p14:creationId xmlns:p14="http://schemas.microsoft.com/office/powerpoint/2010/main" val="510043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4674D1-AE4C-4DAF-8A8B-C51ED44ABEAA}" type="slidenum">
              <a:rPr lang="en-US" smtClean="0"/>
              <a:t>1</a:t>
            </a:fld>
            <a:endParaRPr lang="en-US"/>
          </a:p>
        </p:txBody>
      </p:sp>
    </p:spTree>
    <p:extLst>
      <p:ext uri="{BB962C8B-B14F-4D97-AF65-F5344CB8AC3E}">
        <p14:creationId xmlns:p14="http://schemas.microsoft.com/office/powerpoint/2010/main" val="2082593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507807" y="4675187"/>
            <a:ext cx="17088486" cy="3167062"/>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3015615" y="8445500"/>
            <a:ext cx="14072870" cy="37703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11/27/2016</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11/27/2016</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1005205" y="3468687"/>
            <a:ext cx="8745284" cy="9953625"/>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10353611" y="3468687"/>
            <a:ext cx="8745284" cy="9953625"/>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11/27/2016</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11/27/2016</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11/27/2016</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20104100" cy="15078075"/>
          </a:xfrm>
          <a:custGeom>
            <a:avLst/>
            <a:gdLst/>
            <a:ahLst/>
            <a:cxnLst/>
            <a:rect l="l" t="t" r="r" b="b"/>
            <a:pathLst>
              <a:path w="20104100" h="15078075">
                <a:moveTo>
                  <a:pt x="0" y="15078075"/>
                </a:moveTo>
                <a:lnTo>
                  <a:pt x="20104100" y="15078075"/>
                </a:lnTo>
              </a:path>
              <a:path w="20104100" h="15078075">
                <a:moveTo>
                  <a:pt x="0" y="1"/>
                </a:moveTo>
                <a:lnTo>
                  <a:pt x="0" y="15078075"/>
                </a:lnTo>
              </a:path>
            </a:pathLst>
          </a:custGeom>
        </p:spPr>
        <p:txBody>
          <a:bodyPr wrap="square" lIns="0" tIns="0" rIns="0" bIns="0" rtlCol="0"/>
          <a:lstStyle/>
          <a:p>
            <a:endParaRPr/>
          </a:p>
        </p:txBody>
      </p:sp>
      <p:sp>
        <p:nvSpPr>
          <p:cNvPr id="17" name="bk object 17"/>
          <p:cNvSpPr/>
          <p:nvPr/>
        </p:nvSpPr>
        <p:spPr>
          <a:xfrm>
            <a:off x="0" y="0"/>
            <a:ext cx="20104100" cy="15078075"/>
          </a:xfrm>
          <a:custGeom>
            <a:avLst/>
            <a:gdLst/>
            <a:ahLst/>
            <a:cxnLst/>
            <a:rect l="l" t="t" r="r" b="b"/>
            <a:pathLst>
              <a:path w="20104100" h="15078075">
                <a:moveTo>
                  <a:pt x="0" y="15078075"/>
                </a:moveTo>
                <a:lnTo>
                  <a:pt x="20104100" y="15078075"/>
                </a:lnTo>
                <a:lnTo>
                  <a:pt x="20104100" y="0"/>
                </a:lnTo>
                <a:lnTo>
                  <a:pt x="0" y="0"/>
                </a:lnTo>
                <a:lnTo>
                  <a:pt x="0" y="15078075"/>
                </a:lnTo>
                <a:close/>
              </a:path>
            </a:pathLst>
          </a:custGeom>
          <a:solidFill>
            <a:srgbClr val="EAE0D4"/>
          </a:solidFill>
        </p:spPr>
        <p:txBody>
          <a:bodyPr wrap="square" lIns="0" tIns="0" rIns="0" bIns="0" rtlCol="0"/>
          <a:lstStyle/>
          <a:p>
            <a:endParaRPr/>
          </a:p>
        </p:txBody>
      </p:sp>
      <p:sp>
        <p:nvSpPr>
          <p:cNvPr id="18" name="bk object 18"/>
          <p:cNvSpPr/>
          <p:nvPr/>
        </p:nvSpPr>
        <p:spPr>
          <a:xfrm>
            <a:off x="0" y="0"/>
            <a:ext cx="20104100" cy="2002789"/>
          </a:xfrm>
          <a:custGeom>
            <a:avLst/>
            <a:gdLst/>
            <a:ahLst/>
            <a:cxnLst/>
            <a:rect l="l" t="t" r="r" b="b"/>
            <a:pathLst>
              <a:path w="20104100" h="2002789">
                <a:moveTo>
                  <a:pt x="0" y="2002731"/>
                </a:moveTo>
                <a:lnTo>
                  <a:pt x="20104100" y="2002731"/>
                </a:lnTo>
                <a:lnTo>
                  <a:pt x="20104100" y="0"/>
                </a:lnTo>
                <a:lnTo>
                  <a:pt x="0" y="0"/>
                </a:lnTo>
                <a:lnTo>
                  <a:pt x="0" y="2002731"/>
                </a:lnTo>
                <a:close/>
              </a:path>
            </a:pathLst>
          </a:custGeom>
          <a:solidFill>
            <a:srgbClr val="006CAA"/>
          </a:solidFill>
        </p:spPr>
        <p:txBody>
          <a:bodyPr wrap="square" lIns="0" tIns="0" rIns="0" bIns="0" rtlCol="0"/>
          <a:lstStyle/>
          <a:p>
            <a:endParaRPr/>
          </a:p>
        </p:txBody>
      </p:sp>
      <p:sp>
        <p:nvSpPr>
          <p:cNvPr id="19" name="bk object 19"/>
          <p:cNvSpPr/>
          <p:nvPr/>
        </p:nvSpPr>
        <p:spPr>
          <a:xfrm>
            <a:off x="232104" y="2412840"/>
            <a:ext cx="4664075" cy="12247245"/>
          </a:xfrm>
          <a:custGeom>
            <a:avLst/>
            <a:gdLst/>
            <a:ahLst/>
            <a:cxnLst/>
            <a:rect l="l" t="t" r="r" b="b"/>
            <a:pathLst>
              <a:path w="4664075" h="12247244">
                <a:moveTo>
                  <a:pt x="4233553" y="0"/>
                </a:moveTo>
                <a:lnTo>
                  <a:pt x="430469" y="0"/>
                </a:lnTo>
                <a:lnTo>
                  <a:pt x="408316" y="560"/>
                </a:lnTo>
                <a:lnTo>
                  <a:pt x="364910" y="4959"/>
                </a:lnTo>
                <a:lnTo>
                  <a:pt x="322884" y="13551"/>
                </a:lnTo>
                <a:lnTo>
                  <a:pt x="282455" y="26120"/>
                </a:lnTo>
                <a:lnTo>
                  <a:pt x="243838" y="42448"/>
                </a:lnTo>
                <a:lnTo>
                  <a:pt x="207250" y="62319"/>
                </a:lnTo>
                <a:lnTo>
                  <a:pt x="172908" y="85517"/>
                </a:lnTo>
                <a:lnTo>
                  <a:pt x="141027" y="111826"/>
                </a:lnTo>
                <a:lnTo>
                  <a:pt x="111824" y="141029"/>
                </a:lnTo>
                <a:lnTo>
                  <a:pt x="85515" y="172910"/>
                </a:lnTo>
                <a:lnTo>
                  <a:pt x="62317" y="207253"/>
                </a:lnTo>
                <a:lnTo>
                  <a:pt x="42447" y="243840"/>
                </a:lnTo>
                <a:lnTo>
                  <a:pt x="26119" y="282457"/>
                </a:lnTo>
                <a:lnTo>
                  <a:pt x="13551" y="322886"/>
                </a:lnTo>
                <a:lnTo>
                  <a:pt x="4959" y="364912"/>
                </a:lnTo>
                <a:lnTo>
                  <a:pt x="560" y="408317"/>
                </a:lnTo>
                <a:lnTo>
                  <a:pt x="0" y="430469"/>
                </a:lnTo>
                <a:lnTo>
                  <a:pt x="0" y="11816278"/>
                </a:lnTo>
                <a:lnTo>
                  <a:pt x="2222" y="11860292"/>
                </a:lnTo>
                <a:lnTo>
                  <a:pt x="8745" y="11903034"/>
                </a:lnTo>
                <a:lnTo>
                  <a:pt x="19352" y="11944288"/>
                </a:lnTo>
                <a:lnTo>
                  <a:pt x="33826" y="11983838"/>
                </a:lnTo>
                <a:lnTo>
                  <a:pt x="51953" y="12021467"/>
                </a:lnTo>
                <a:lnTo>
                  <a:pt x="73514" y="12056960"/>
                </a:lnTo>
                <a:lnTo>
                  <a:pt x="98294" y="12090099"/>
                </a:lnTo>
                <a:lnTo>
                  <a:pt x="126077" y="12120668"/>
                </a:lnTo>
                <a:lnTo>
                  <a:pt x="156646" y="12148451"/>
                </a:lnTo>
                <a:lnTo>
                  <a:pt x="189785" y="12173231"/>
                </a:lnTo>
                <a:lnTo>
                  <a:pt x="225277" y="12194793"/>
                </a:lnTo>
                <a:lnTo>
                  <a:pt x="262906" y="12212920"/>
                </a:lnTo>
                <a:lnTo>
                  <a:pt x="302457" y="12227395"/>
                </a:lnTo>
                <a:lnTo>
                  <a:pt x="343711" y="12238002"/>
                </a:lnTo>
                <a:lnTo>
                  <a:pt x="386454" y="12244525"/>
                </a:lnTo>
                <a:lnTo>
                  <a:pt x="430469" y="12246747"/>
                </a:lnTo>
                <a:lnTo>
                  <a:pt x="4233553" y="12246747"/>
                </a:lnTo>
                <a:lnTo>
                  <a:pt x="4277557" y="12244525"/>
                </a:lnTo>
                <a:lnTo>
                  <a:pt x="4320290" y="12238002"/>
                </a:lnTo>
                <a:lnTo>
                  <a:pt x="4361537" y="12227395"/>
                </a:lnTo>
                <a:lnTo>
                  <a:pt x="4401080" y="12212920"/>
                </a:lnTo>
                <a:lnTo>
                  <a:pt x="4438704" y="12194793"/>
                </a:lnTo>
                <a:lnTo>
                  <a:pt x="4474191" y="12173231"/>
                </a:lnTo>
                <a:lnTo>
                  <a:pt x="4507326" y="12148451"/>
                </a:lnTo>
                <a:lnTo>
                  <a:pt x="4537892" y="12120668"/>
                </a:lnTo>
                <a:lnTo>
                  <a:pt x="4565673" y="12090099"/>
                </a:lnTo>
                <a:lnTo>
                  <a:pt x="4590452" y="12056960"/>
                </a:lnTo>
                <a:lnTo>
                  <a:pt x="4612012" y="12021467"/>
                </a:lnTo>
                <a:lnTo>
                  <a:pt x="4630138" y="11983838"/>
                </a:lnTo>
                <a:lnTo>
                  <a:pt x="4644612" y="11944288"/>
                </a:lnTo>
                <a:lnTo>
                  <a:pt x="4655219" y="11903034"/>
                </a:lnTo>
                <a:lnTo>
                  <a:pt x="4661742" y="11860292"/>
                </a:lnTo>
                <a:lnTo>
                  <a:pt x="4663965" y="11816278"/>
                </a:lnTo>
                <a:lnTo>
                  <a:pt x="4663965" y="430469"/>
                </a:lnTo>
                <a:lnTo>
                  <a:pt x="4661742" y="386455"/>
                </a:lnTo>
                <a:lnTo>
                  <a:pt x="4655219" y="343713"/>
                </a:lnTo>
                <a:lnTo>
                  <a:pt x="4644612" y="302459"/>
                </a:lnTo>
                <a:lnTo>
                  <a:pt x="4630138" y="262909"/>
                </a:lnTo>
                <a:lnTo>
                  <a:pt x="4612012" y="225279"/>
                </a:lnTo>
                <a:lnTo>
                  <a:pt x="4590452" y="189787"/>
                </a:lnTo>
                <a:lnTo>
                  <a:pt x="4565673" y="156648"/>
                </a:lnTo>
                <a:lnTo>
                  <a:pt x="4537892" y="126079"/>
                </a:lnTo>
                <a:lnTo>
                  <a:pt x="4507326" y="98296"/>
                </a:lnTo>
                <a:lnTo>
                  <a:pt x="4474191" y="73516"/>
                </a:lnTo>
                <a:lnTo>
                  <a:pt x="4438704" y="51954"/>
                </a:lnTo>
                <a:lnTo>
                  <a:pt x="4401080" y="33827"/>
                </a:lnTo>
                <a:lnTo>
                  <a:pt x="4361537" y="19352"/>
                </a:lnTo>
                <a:lnTo>
                  <a:pt x="4320290" y="8745"/>
                </a:lnTo>
                <a:lnTo>
                  <a:pt x="4277557" y="2222"/>
                </a:lnTo>
                <a:lnTo>
                  <a:pt x="4233553" y="0"/>
                </a:lnTo>
                <a:close/>
              </a:path>
            </a:pathLst>
          </a:custGeom>
          <a:solidFill>
            <a:srgbClr val="619999"/>
          </a:solidFill>
        </p:spPr>
        <p:txBody>
          <a:bodyPr wrap="square" lIns="0" tIns="0" rIns="0" bIns="0" rtlCol="0"/>
          <a:lstStyle/>
          <a:p>
            <a:endParaRPr/>
          </a:p>
        </p:txBody>
      </p:sp>
      <p:sp>
        <p:nvSpPr>
          <p:cNvPr id="20" name="bk object 20"/>
          <p:cNvSpPr/>
          <p:nvPr/>
        </p:nvSpPr>
        <p:spPr>
          <a:xfrm>
            <a:off x="232104" y="2412840"/>
            <a:ext cx="4664075" cy="12247245"/>
          </a:xfrm>
          <a:custGeom>
            <a:avLst/>
            <a:gdLst/>
            <a:ahLst/>
            <a:cxnLst/>
            <a:rect l="l" t="t" r="r" b="b"/>
            <a:pathLst>
              <a:path w="4664075" h="12247244">
                <a:moveTo>
                  <a:pt x="0" y="430469"/>
                </a:moveTo>
                <a:lnTo>
                  <a:pt x="2222" y="386455"/>
                </a:lnTo>
                <a:lnTo>
                  <a:pt x="8745" y="343713"/>
                </a:lnTo>
                <a:lnTo>
                  <a:pt x="19352" y="302459"/>
                </a:lnTo>
                <a:lnTo>
                  <a:pt x="33826" y="262909"/>
                </a:lnTo>
                <a:lnTo>
                  <a:pt x="51953" y="225279"/>
                </a:lnTo>
                <a:lnTo>
                  <a:pt x="73514" y="189787"/>
                </a:lnTo>
                <a:lnTo>
                  <a:pt x="98294" y="156648"/>
                </a:lnTo>
                <a:lnTo>
                  <a:pt x="126077" y="126079"/>
                </a:lnTo>
                <a:lnTo>
                  <a:pt x="156646" y="98296"/>
                </a:lnTo>
                <a:lnTo>
                  <a:pt x="189785" y="73516"/>
                </a:lnTo>
                <a:lnTo>
                  <a:pt x="225277" y="51954"/>
                </a:lnTo>
                <a:lnTo>
                  <a:pt x="262906" y="33827"/>
                </a:lnTo>
                <a:lnTo>
                  <a:pt x="302457" y="19352"/>
                </a:lnTo>
                <a:lnTo>
                  <a:pt x="343711" y="8745"/>
                </a:lnTo>
                <a:lnTo>
                  <a:pt x="386454" y="2222"/>
                </a:lnTo>
                <a:lnTo>
                  <a:pt x="430469" y="0"/>
                </a:lnTo>
                <a:lnTo>
                  <a:pt x="4233553" y="0"/>
                </a:lnTo>
                <a:lnTo>
                  <a:pt x="4277557" y="2222"/>
                </a:lnTo>
                <a:lnTo>
                  <a:pt x="4320290" y="8745"/>
                </a:lnTo>
                <a:lnTo>
                  <a:pt x="4361537" y="19352"/>
                </a:lnTo>
                <a:lnTo>
                  <a:pt x="4401080" y="33827"/>
                </a:lnTo>
                <a:lnTo>
                  <a:pt x="4438704" y="51954"/>
                </a:lnTo>
                <a:lnTo>
                  <a:pt x="4474191" y="73516"/>
                </a:lnTo>
                <a:lnTo>
                  <a:pt x="4507326" y="98296"/>
                </a:lnTo>
                <a:lnTo>
                  <a:pt x="4537892" y="126079"/>
                </a:lnTo>
                <a:lnTo>
                  <a:pt x="4565673" y="156648"/>
                </a:lnTo>
                <a:lnTo>
                  <a:pt x="4590452" y="189787"/>
                </a:lnTo>
                <a:lnTo>
                  <a:pt x="4612012" y="225279"/>
                </a:lnTo>
                <a:lnTo>
                  <a:pt x="4630138" y="262909"/>
                </a:lnTo>
                <a:lnTo>
                  <a:pt x="4644612" y="302459"/>
                </a:lnTo>
                <a:lnTo>
                  <a:pt x="4655219" y="343713"/>
                </a:lnTo>
                <a:lnTo>
                  <a:pt x="4661742" y="386455"/>
                </a:lnTo>
                <a:lnTo>
                  <a:pt x="4663965" y="430469"/>
                </a:lnTo>
                <a:lnTo>
                  <a:pt x="4663965" y="11816278"/>
                </a:lnTo>
                <a:lnTo>
                  <a:pt x="4661742" y="11860292"/>
                </a:lnTo>
                <a:lnTo>
                  <a:pt x="4655219" y="11903034"/>
                </a:lnTo>
                <a:lnTo>
                  <a:pt x="4644612" y="11944288"/>
                </a:lnTo>
                <a:lnTo>
                  <a:pt x="4630138" y="11983838"/>
                </a:lnTo>
                <a:lnTo>
                  <a:pt x="4612012" y="12021467"/>
                </a:lnTo>
                <a:lnTo>
                  <a:pt x="4590452" y="12056960"/>
                </a:lnTo>
                <a:lnTo>
                  <a:pt x="4565673" y="12090099"/>
                </a:lnTo>
                <a:lnTo>
                  <a:pt x="4537892" y="12120668"/>
                </a:lnTo>
                <a:lnTo>
                  <a:pt x="4507326" y="12148451"/>
                </a:lnTo>
                <a:lnTo>
                  <a:pt x="4474191" y="12173231"/>
                </a:lnTo>
                <a:lnTo>
                  <a:pt x="4438704" y="12194793"/>
                </a:lnTo>
                <a:lnTo>
                  <a:pt x="4401080" y="12212920"/>
                </a:lnTo>
                <a:lnTo>
                  <a:pt x="4361537" y="12227395"/>
                </a:lnTo>
                <a:lnTo>
                  <a:pt x="4320290" y="12238002"/>
                </a:lnTo>
                <a:lnTo>
                  <a:pt x="4277557" y="12244525"/>
                </a:lnTo>
                <a:lnTo>
                  <a:pt x="4233553" y="12246747"/>
                </a:lnTo>
                <a:lnTo>
                  <a:pt x="430469" y="12246747"/>
                </a:lnTo>
                <a:lnTo>
                  <a:pt x="386454" y="12244525"/>
                </a:lnTo>
                <a:lnTo>
                  <a:pt x="343711" y="12238002"/>
                </a:lnTo>
                <a:lnTo>
                  <a:pt x="302457" y="12227395"/>
                </a:lnTo>
                <a:lnTo>
                  <a:pt x="262906" y="12212920"/>
                </a:lnTo>
                <a:lnTo>
                  <a:pt x="225277" y="12194793"/>
                </a:lnTo>
                <a:lnTo>
                  <a:pt x="189785" y="12173231"/>
                </a:lnTo>
                <a:lnTo>
                  <a:pt x="156646" y="12148451"/>
                </a:lnTo>
                <a:lnTo>
                  <a:pt x="126077" y="12120668"/>
                </a:lnTo>
                <a:lnTo>
                  <a:pt x="98294" y="12090099"/>
                </a:lnTo>
                <a:lnTo>
                  <a:pt x="73514" y="12056960"/>
                </a:lnTo>
                <a:lnTo>
                  <a:pt x="51953" y="12021467"/>
                </a:lnTo>
                <a:lnTo>
                  <a:pt x="33826" y="11983838"/>
                </a:lnTo>
                <a:lnTo>
                  <a:pt x="19352" y="11944288"/>
                </a:lnTo>
                <a:lnTo>
                  <a:pt x="8745" y="11903034"/>
                </a:lnTo>
                <a:lnTo>
                  <a:pt x="2222" y="11860292"/>
                </a:lnTo>
                <a:lnTo>
                  <a:pt x="0" y="11816278"/>
                </a:lnTo>
                <a:lnTo>
                  <a:pt x="0" y="430469"/>
                </a:lnTo>
                <a:close/>
              </a:path>
            </a:pathLst>
          </a:custGeom>
          <a:ln w="11867">
            <a:solidFill>
              <a:srgbClr val="001834"/>
            </a:solidFill>
          </a:ln>
        </p:spPr>
        <p:txBody>
          <a:bodyPr wrap="square" lIns="0" tIns="0" rIns="0" bIns="0" rtlCol="0"/>
          <a:lstStyle/>
          <a:p>
            <a:endParaRPr/>
          </a:p>
        </p:txBody>
      </p:sp>
      <p:sp>
        <p:nvSpPr>
          <p:cNvPr id="21" name="bk object 21"/>
          <p:cNvSpPr/>
          <p:nvPr/>
        </p:nvSpPr>
        <p:spPr>
          <a:xfrm>
            <a:off x="15190812" y="2408652"/>
            <a:ext cx="4664075" cy="11012805"/>
          </a:xfrm>
          <a:custGeom>
            <a:avLst/>
            <a:gdLst/>
            <a:ahLst/>
            <a:cxnLst/>
            <a:rect l="l" t="t" r="r" b="b"/>
            <a:pathLst>
              <a:path w="4664075" h="11012805">
                <a:moveTo>
                  <a:pt x="4233320" y="0"/>
                </a:moveTo>
                <a:lnTo>
                  <a:pt x="430411" y="0"/>
                </a:lnTo>
                <a:lnTo>
                  <a:pt x="408264" y="560"/>
                </a:lnTo>
                <a:lnTo>
                  <a:pt x="364868" y="4959"/>
                </a:lnTo>
                <a:lnTo>
                  <a:pt x="322851" y="13551"/>
                </a:lnTo>
                <a:lnTo>
                  <a:pt x="282429" y="26119"/>
                </a:lnTo>
                <a:lnTo>
                  <a:pt x="243819" y="42446"/>
                </a:lnTo>
                <a:lnTo>
                  <a:pt x="207236" y="62316"/>
                </a:lnTo>
                <a:lnTo>
                  <a:pt x="172898" y="85513"/>
                </a:lnTo>
                <a:lnTo>
                  <a:pt x="141020" y="111820"/>
                </a:lnTo>
                <a:lnTo>
                  <a:pt x="111820" y="141020"/>
                </a:lnTo>
                <a:lnTo>
                  <a:pt x="85513" y="172898"/>
                </a:lnTo>
                <a:lnTo>
                  <a:pt x="62316" y="207236"/>
                </a:lnTo>
                <a:lnTo>
                  <a:pt x="42446" y="243819"/>
                </a:lnTo>
                <a:lnTo>
                  <a:pt x="26119" y="282429"/>
                </a:lnTo>
                <a:lnTo>
                  <a:pt x="13551" y="322851"/>
                </a:lnTo>
                <a:lnTo>
                  <a:pt x="4959" y="364868"/>
                </a:lnTo>
                <a:lnTo>
                  <a:pt x="560" y="408264"/>
                </a:lnTo>
                <a:lnTo>
                  <a:pt x="0" y="430411"/>
                </a:lnTo>
                <a:lnTo>
                  <a:pt x="0" y="10582167"/>
                </a:lnTo>
                <a:lnTo>
                  <a:pt x="2222" y="10626171"/>
                </a:lnTo>
                <a:lnTo>
                  <a:pt x="8745" y="10668904"/>
                </a:lnTo>
                <a:lnTo>
                  <a:pt x="19352" y="10710151"/>
                </a:lnTo>
                <a:lnTo>
                  <a:pt x="33826" y="10749694"/>
                </a:lnTo>
                <a:lnTo>
                  <a:pt x="51952" y="10787318"/>
                </a:lnTo>
                <a:lnTo>
                  <a:pt x="73512" y="10822806"/>
                </a:lnTo>
                <a:lnTo>
                  <a:pt x="98291" y="10855941"/>
                </a:lnTo>
                <a:lnTo>
                  <a:pt x="126072" y="10886507"/>
                </a:lnTo>
                <a:lnTo>
                  <a:pt x="156638" y="10914287"/>
                </a:lnTo>
                <a:lnTo>
                  <a:pt x="189773" y="10939066"/>
                </a:lnTo>
                <a:lnTo>
                  <a:pt x="225261" y="10960626"/>
                </a:lnTo>
                <a:lnTo>
                  <a:pt x="262884" y="10978752"/>
                </a:lnTo>
                <a:lnTo>
                  <a:pt x="302428" y="10993227"/>
                </a:lnTo>
                <a:lnTo>
                  <a:pt x="343674" y="11003834"/>
                </a:lnTo>
                <a:lnTo>
                  <a:pt x="386407" y="11010357"/>
                </a:lnTo>
                <a:lnTo>
                  <a:pt x="430411" y="11012579"/>
                </a:lnTo>
                <a:lnTo>
                  <a:pt x="4233320" y="11012579"/>
                </a:lnTo>
                <a:lnTo>
                  <a:pt x="4277324" y="11010357"/>
                </a:lnTo>
                <a:lnTo>
                  <a:pt x="4320057" y="11003834"/>
                </a:lnTo>
                <a:lnTo>
                  <a:pt x="4361304" y="10993227"/>
                </a:lnTo>
                <a:lnTo>
                  <a:pt x="4400847" y="10978752"/>
                </a:lnTo>
                <a:lnTo>
                  <a:pt x="4438471" y="10960626"/>
                </a:lnTo>
                <a:lnTo>
                  <a:pt x="4473959" y="10939066"/>
                </a:lnTo>
                <a:lnTo>
                  <a:pt x="4507094" y="10914287"/>
                </a:lnTo>
                <a:lnTo>
                  <a:pt x="4537660" y="10886507"/>
                </a:lnTo>
                <a:lnTo>
                  <a:pt x="4565440" y="10855941"/>
                </a:lnTo>
                <a:lnTo>
                  <a:pt x="4590219" y="10822806"/>
                </a:lnTo>
                <a:lnTo>
                  <a:pt x="4611779" y="10787318"/>
                </a:lnTo>
                <a:lnTo>
                  <a:pt x="4629905" y="10749694"/>
                </a:lnTo>
                <a:lnTo>
                  <a:pt x="4644380" y="10710151"/>
                </a:lnTo>
                <a:lnTo>
                  <a:pt x="4654987" y="10668904"/>
                </a:lnTo>
                <a:lnTo>
                  <a:pt x="4661510" y="10626171"/>
                </a:lnTo>
                <a:lnTo>
                  <a:pt x="4663732" y="10582167"/>
                </a:lnTo>
                <a:lnTo>
                  <a:pt x="4663732" y="430411"/>
                </a:lnTo>
                <a:lnTo>
                  <a:pt x="4661510" y="386407"/>
                </a:lnTo>
                <a:lnTo>
                  <a:pt x="4654987" y="343674"/>
                </a:lnTo>
                <a:lnTo>
                  <a:pt x="4644380" y="302428"/>
                </a:lnTo>
                <a:lnTo>
                  <a:pt x="4629905" y="262884"/>
                </a:lnTo>
                <a:lnTo>
                  <a:pt x="4611779" y="225261"/>
                </a:lnTo>
                <a:lnTo>
                  <a:pt x="4590219" y="189773"/>
                </a:lnTo>
                <a:lnTo>
                  <a:pt x="4565440" y="156638"/>
                </a:lnTo>
                <a:lnTo>
                  <a:pt x="4537660" y="126072"/>
                </a:lnTo>
                <a:lnTo>
                  <a:pt x="4507094" y="98291"/>
                </a:lnTo>
                <a:lnTo>
                  <a:pt x="4473959" y="73512"/>
                </a:lnTo>
                <a:lnTo>
                  <a:pt x="4438471" y="51952"/>
                </a:lnTo>
                <a:lnTo>
                  <a:pt x="4400847" y="33826"/>
                </a:lnTo>
                <a:lnTo>
                  <a:pt x="4361304" y="19352"/>
                </a:lnTo>
                <a:lnTo>
                  <a:pt x="4320057" y="8745"/>
                </a:lnTo>
                <a:lnTo>
                  <a:pt x="4277324" y="2222"/>
                </a:lnTo>
                <a:lnTo>
                  <a:pt x="4233320" y="0"/>
                </a:lnTo>
                <a:close/>
              </a:path>
            </a:pathLst>
          </a:custGeom>
          <a:solidFill>
            <a:srgbClr val="619999"/>
          </a:solidFill>
        </p:spPr>
        <p:txBody>
          <a:bodyPr wrap="square" lIns="0" tIns="0" rIns="0" bIns="0" rtlCol="0"/>
          <a:lstStyle/>
          <a:p>
            <a:endParaRPr/>
          </a:p>
        </p:txBody>
      </p:sp>
      <p:sp>
        <p:nvSpPr>
          <p:cNvPr id="22" name="bk object 22"/>
          <p:cNvSpPr/>
          <p:nvPr/>
        </p:nvSpPr>
        <p:spPr>
          <a:xfrm>
            <a:off x="15190812" y="2408652"/>
            <a:ext cx="4664075" cy="11012805"/>
          </a:xfrm>
          <a:custGeom>
            <a:avLst/>
            <a:gdLst/>
            <a:ahLst/>
            <a:cxnLst/>
            <a:rect l="l" t="t" r="r" b="b"/>
            <a:pathLst>
              <a:path w="4664075" h="11012805">
                <a:moveTo>
                  <a:pt x="0" y="430411"/>
                </a:moveTo>
                <a:lnTo>
                  <a:pt x="2222" y="386407"/>
                </a:lnTo>
                <a:lnTo>
                  <a:pt x="8745" y="343674"/>
                </a:lnTo>
                <a:lnTo>
                  <a:pt x="19352" y="302428"/>
                </a:lnTo>
                <a:lnTo>
                  <a:pt x="33826" y="262884"/>
                </a:lnTo>
                <a:lnTo>
                  <a:pt x="51952" y="225261"/>
                </a:lnTo>
                <a:lnTo>
                  <a:pt x="73512" y="189773"/>
                </a:lnTo>
                <a:lnTo>
                  <a:pt x="98291" y="156638"/>
                </a:lnTo>
                <a:lnTo>
                  <a:pt x="126072" y="126072"/>
                </a:lnTo>
                <a:lnTo>
                  <a:pt x="156638" y="98291"/>
                </a:lnTo>
                <a:lnTo>
                  <a:pt x="189773" y="73512"/>
                </a:lnTo>
                <a:lnTo>
                  <a:pt x="225261" y="51952"/>
                </a:lnTo>
                <a:lnTo>
                  <a:pt x="262884" y="33826"/>
                </a:lnTo>
                <a:lnTo>
                  <a:pt x="302428" y="19352"/>
                </a:lnTo>
                <a:lnTo>
                  <a:pt x="343674" y="8745"/>
                </a:lnTo>
                <a:lnTo>
                  <a:pt x="386407" y="2222"/>
                </a:lnTo>
                <a:lnTo>
                  <a:pt x="430411" y="0"/>
                </a:lnTo>
                <a:lnTo>
                  <a:pt x="4233320" y="0"/>
                </a:lnTo>
                <a:lnTo>
                  <a:pt x="4277324" y="2222"/>
                </a:lnTo>
                <a:lnTo>
                  <a:pt x="4320057" y="8745"/>
                </a:lnTo>
                <a:lnTo>
                  <a:pt x="4361304" y="19352"/>
                </a:lnTo>
                <a:lnTo>
                  <a:pt x="4400847" y="33826"/>
                </a:lnTo>
                <a:lnTo>
                  <a:pt x="4438471" y="51952"/>
                </a:lnTo>
                <a:lnTo>
                  <a:pt x="4473959" y="73512"/>
                </a:lnTo>
                <a:lnTo>
                  <a:pt x="4507094" y="98291"/>
                </a:lnTo>
                <a:lnTo>
                  <a:pt x="4537660" y="126072"/>
                </a:lnTo>
                <a:lnTo>
                  <a:pt x="4565440" y="156638"/>
                </a:lnTo>
                <a:lnTo>
                  <a:pt x="4590219" y="189773"/>
                </a:lnTo>
                <a:lnTo>
                  <a:pt x="4611779" y="225261"/>
                </a:lnTo>
                <a:lnTo>
                  <a:pt x="4629905" y="262884"/>
                </a:lnTo>
                <a:lnTo>
                  <a:pt x="4644380" y="302428"/>
                </a:lnTo>
                <a:lnTo>
                  <a:pt x="4654987" y="343674"/>
                </a:lnTo>
                <a:lnTo>
                  <a:pt x="4661510" y="386407"/>
                </a:lnTo>
                <a:lnTo>
                  <a:pt x="4663732" y="430411"/>
                </a:lnTo>
                <a:lnTo>
                  <a:pt x="4663732" y="10582167"/>
                </a:lnTo>
                <a:lnTo>
                  <a:pt x="4661510" y="10626171"/>
                </a:lnTo>
                <a:lnTo>
                  <a:pt x="4654987" y="10668904"/>
                </a:lnTo>
                <a:lnTo>
                  <a:pt x="4644380" y="10710151"/>
                </a:lnTo>
                <a:lnTo>
                  <a:pt x="4629905" y="10749694"/>
                </a:lnTo>
                <a:lnTo>
                  <a:pt x="4611779" y="10787318"/>
                </a:lnTo>
                <a:lnTo>
                  <a:pt x="4590219" y="10822806"/>
                </a:lnTo>
                <a:lnTo>
                  <a:pt x="4565440" y="10855941"/>
                </a:lnTo>
                <a:lnTo>
                  <a:pt x="4537660" y="10886507"/>
                </a:lnTo>
                <a:lnTo>
                  <a:pt x="4507094" y="10914287"/>
                </a:lnTo>
                <a:lnTo>
                  <a:pt x="4473959" y="10939066"/>
                </a:lnTo>
                <a:lnTo>
                  <a:pt x="4438471" y="10960626"/>
                </a:lnTo>
                <a:lnTo>
                  <a:pt x="4400847" y="10978752"/>
                </a:lnTo>
                <a:lnTo>
                  <a:pt x="4361304" y="10993227"/>
                </a:lnTo>
                <a:lnTo>
                  <a:pt x="4320057" y="11003834"/>
                </a:lnTo>
                <a:lnTo>
                  <a:pt x="4277324" y="11010357"/>
                </a:lnTo>
                <a:lnTo>
                  <a:pt x="4233320" y="11012579"/>
                </a:lnTo>
                <a:lnTo>
                  <a:pt x="430411" y="11012579"/>
                </a:lnTo>
                <a:lnTo>
                  <a:pt x="386407" y="11010357"/>
                </a:lnTo>
                <a:lnTo>
                  <a:pt x="343674" y="11003834"/>
                </a:lnTo>
                <a:lnTo>
                  <a:pt x="302428" y="10993227"/>
                </a:lnTo>
                <a:lnTo>
                  <a:pt x="262884" y="10978752"/>
                </a:lnTo>
                <a:lnTo>
                  <a:pt x="225261" y="10960626"/>
                </a:lnTo>
                <a:lnTo>
                  <a:pt x="189773" y="10939066"/>
                </a:lnTo>
                <a:lnTo>
                  <a:pt x="156638" y="10914287"/>
                </a:lnTo>
                <a:lnTo>
                  <a:pt x="126072" y="10886507"/>
                </a:lnTo>
                <a:lnTo>
                  <a:pt x="98291" y="10855941"/>
                </a:lnTo>
                <a:lnTo>
                  <a:pt x="73512" y="10822806"/>
                </a:lnTo>
                <a:lnTo>
                  <a:pt x="51952" y="10787318"/>
                </a:lnTo>
                <a:lnTo>
                  <a:pt x="33826" y="10749694"/>
                </a:lnTo>
                <a:lnTo>
                  <a:pt x="19352" y="10710151"/>
                </a:lnTo>
                <a:lnTo>
                  <a:pt x="8745" y="10668904"/>
                </a:lnTo>
                <a:lnTo>
                  <a:pt x="2222" y="10626171"/>
                </a:lnTo>
                <a:lnTo>
                  <a:pt x="0" y="10582167"/>
                </a:lnTo>
                <a:lnTo>
                  <a:pt x="0" y="430411"/>
                </a:lnTo>
                <a:close/>
              </a:path>
            </a:pathLst>
          </a:custGeom>
          <a:ln w="11867">
            <a:solidFill>
              <a:srgbClr val="001834"/>
            </a:solidFill>
          </a:ln>
        </p:spPr>
        <p:txBody>
          <a:bodyPr wrap="square" lIns="0" tIns="0" rIns="0" bIns="0" rtlCol="0"/>
          <a:lstStyle/>
          <a:p>
            <a:endParaRPr/>
          </a:p>
        </p:txBody>
      </p:sp>
      <p:sp>
        <p:nvSpPr>
          <p:cNvPr id="23" name="bk object 23"/>
          <p:cNvSpPr/>
          <p:nvPr/>
        </p:nvSpPr>
        <p:spPr>
          <a:xfrm>
            <a:off x="5145742" y="2408652"/>
            <a:ext cx="9815195" cy="12247245"/>
          </a:xfrm>
          <a:custGeom>
            <a:avLst/>
            <a:gdLst/>
            <a:ahLst/>
            <a:cxnLst/>
            <a:rect l="l" t="t" r="r" b="b"/>
            <a:pathLst>
              <a:path w="9815194" h="12247244">
                <a:moveTo>
                  <a:pt x="9365800" y="0"/>
                </a:moveTo>
                <a:lnTo>
                  <a:pt x="448910" y="0"/>
                </a:lnTo>
                <a:lnTo>
                  <a:pt x="427159" y="517"/>
                </a:lnTo>
                <a:lnTo>
                  <a:pt x="384484" y="4588"/>
                </a:lnTo>
                <a:lnTo>
                  <a:pt x="343066" y="12549"/>
                </a:lnTo>
                <a:lnTo>
                  <a:pt x="303092" y="24213"/>
                </a:lnTo>
                <a:lnTo>
                  <a:pt x="264751" y="39391"/>
                </a:lnTo>
                <a:lnTo>
                  <a:pt x="228232" y="57894"/>
                </a:lnTo>
                <a:lnTo>
                  <a:pt x="193722" y="79536"/>
                </a:lnTo>
                <a:lnTo>
                  <a:pt x="161409" y="104128"/>
                </a:lnTo>
                <a:lnTo>
                  <a:pt x="131482" y="131482"/>
                </a:lnTo>
                <a:lnTo>
                  <a:pt x="104128" y="161409"/>
                </a:lnTo>
                <a:lnTo>
                  <a:pt x="79536" y="193722"/>
                </a:lnTo>
                <a:lnTo>
                  <a:pt x="57894" y="228232"/>
                </a:lnTo>
                <a:lnTo>
                  <a:pt x="39391" y="264751"/>
                </a:lnTo>
                <a:lnTo>
                  <a:pt x="24213" y="303092"/>
                </a:lnTo>
                <a:lnTo>
                  <a:pt x="12549" y="343066"/>
                </a:lnTo>
                <a:lnTo>
                  <a:pt x="4588" y="384484"/>
                </a:lnTo>
                <a:lnTo>
                  <a:pt x="517" y="427159"/>
                </a:lnTo>
                <a:lnTo>
                  <a:pt x="0" y="448910"/>
                </a:lnTo>
                <a:lnTo>
                  <a:pt x="0" y="11797837"/>
                </a:lnTo>
                <a:lnTo>
                  <a:pt x="2054" y="11841070"/>
                </a:lnTo>
                <a:lnTo>
                  <a:pt x="8094" y="11883141"/>
                </a:lnTo>
                <a:lnTo>
                  <a:pt x="17930" y="11923861"/>
                </a:lnTo>
                <a:lnTo>
                  <a:pt x="31374" y="11963041"/>
                </a:lnTo>
                <a:lnTo>
                  <a:pt x="48239" y="12000495"/>
                </a:lnTo>
                <a:lnTo>
                  <a:pt x="68335" y="12036033"/>
                </a:lnTo>
                <a:lnTo>
                  <a:pt x="91475" y="12069468"/>
                </a:lnTo>
                <a:lnTo>
                  <a:pt x="117472" y="12100611"/>
                </a:lnTo>
                <a:lnTo>
                  <a:pt x="146135" y="12129275"/>
                </a:lnTo>
                <a:lnTo>
                  <a:pt x="177279" y="12155272"/>
                </a:lnTo>
                <a:lnTo>
                  <a:pt x="210714" y="12178412"/>
                </a:lnTo>
                <a:lnTo>
                  <a:pt x="246252" y="12198508"/>
                </a:lnTo>
                <a:lnTo>
                  <a:pt x="283706" y="12215373"/>
                </a:lnTo>
                <a:lnTo>
                  <a:pt x="322886" y="12228817"/>
                </a:lnTo>
                <a:lnTo>
                  <a:pt x="363606" y="12238653"/>
                </a:lnTo>
                <a:lnTo>
                  <a:pt x="405676" y="12244692"/>
                </a:lnTo>
                <a:lnTo>
                  <a:pt x="448910" y="12246747"/>
                </a:lnTo>
                <a:lnTo>
                  <a:pt x="9365800" y="12246747"/>
                </a:lnTo>
                <a:lnTo>
                  <a:pt x="9409033" y="12244692"/>
                </a:lnTo>
                <a:lnTo>
                  <a:pt x="9451103" y="12238653"/>
                </a:lnTo>
                <a:lnTo>
                  <a:pt x="9491823" y="12228817"/>
                </a:lnTo>
                <a:lnTo>
                  <a:pt x="9531003" y="12215373"/>
                </a:lnTo>
                <a:lnTo>
                  <a:pt x="9568457" y="12198508"/>
                </a:lnTo>
                <a:lnTo>
                  <a:pt x="9603995" y="12178412"/>
                </a:lnTo>
                <a:lnTo>
                  <a:pt x="9637430" y="12155272"/>
                </a:lnTo>
                <a:lnTo>
                  <a:pt x="9668574" y="12129275"/>
                </a:lnTo>
                <a:lnTo>
                  <a:pt x="9697238" y="12100611"/>
                </a:lnTo>
                <a:lnTo>
                  <a:pt x="9723234" y="12069468"/>
                </a:lnTo>
                <a:lnTo>
                  <a:pt x="9746374" y="12036033"/>
                </a:lnTo>
                <a:lnTo>
                  <a:pt x="9766471" y="12000495"/>
                </a:lnTo>
                <a:lnTo>
                  <a:pt x="9783335" y="11963041"/>
                </a:lnTo>
                <a:lnTo>
                  <a:pt x="9796779" y="11923861"/>
                </a:lnTo>
                <a:lnTo>
                  <a:pt x="9806615" y="11883141"/>
                </a:lnTo>
                <a:lnTo>
                  <a:pt x="9812655" y="11841070"/>
                </a:lnTo>
                <a:lnTo>
                  <a:pt x="9814710" y="11797837"/>
                </a:lnTo>
                <a:lnTo>
                  <a:pt x="9814710" y="448910"/>
                </a:lnTo>
                <a:lnTo>
                  <a:pt x="9812655" y="405676"/>
                </a:lnTo>
                <a:lnTo>
                  <a:pt x="9806615" y="363606"/>
                </a:lnTo>
                <a:lnTo>
                  <a:pt x="9796779" y="322886"/>
                </a:lnTo>
                <a:lnTo>
                  <a:pt x="9783335" y="283706"/>
                </a:lnTo>
                <a:lnTo>
                  <a:pt x="9766471" y="246252"/>
                </a:lnTo>
                <a:lnTo>
                  <a:pt x="9746374" y="210714"/>
                </a:lnTo>
                <a:lnTo>
                  <a:pt x="9723234" y="177279"/>
                </a:lnTo>
                <a:lnTo>
                  <a:pt x="9697238" y="146135"/>
                </a:lnTo>
                <a:lnTo>
                  <a:pt x="9668574" y="117472"/>
                </a:lnTo>
                <a:lnTo>
                  <a:pt x="9637430" y="91475"/>
                </a:lnTo>
                <a:lnTo>
                  <a:pt x="9603995" y="68335"/>
                </a:lnTo>
                <a:lnTo>
                  <a:pt x="9568457" y="48239"/>
                </a:lnTo>
                <a:lnTo>
                  <a:pt x="9531003" y="31374"/>
                </a:lnTo>
                <a:lnTo>
                  <a:pt x="9491823" y="17930"/>
                </a:lnTo>
                <a:lnTo>
                  <a:pt x="9451103" y="8094"/>
                </a:lnTo>
                <a:lnTo>
                  <a:pt x="9409033" y="2054"/>
                </a:lnTo>
                <a:lnTo>
                  <a:pt x="9365800" y="0"/>
                </a:lnTo>
                <a:close/>
              </a:path>
            </a:pathLst>
          </a:custGeom>
          <a:solidFill>
            <a:srgbClr val="619999"/>
          </a:solidFill>
        </p:spPr>
        <p:txBody>
          <a:bodyPr wrap="square" lIns="0" tIns="0" rIns="0" bIns="0" rtlCol="0"/>
          <a:lstStyle/>
          <a:p>
            <a:endParaRPr/>
          </a:p>
        </p:txBody>
      </p:sp>
      <p:sp>
        <p:nvSpPr>
          <p:cNvPr id="24" name="bk object 24"/>
          <p:cNvSpPr/>
          <p:nvPr/>
        </p:nvSpPr>
        <p:spPr>
          <a:xfrm>
            <a:off x="5145742" y="2408652"/>
            <a:ext cx="9815195" cy="12247245"/>
          </a:xfrm>
          <a:custGeom>
            <a:avLst/>
            <a:gdLst/>
            <a:ahLst/>
            <a:cxnLst/>
            <a:rect l="l" t="t" r="r" b="b"/>
            <a:pathLst>
              <a:path w="9815194" h="12247244">
                <a:moveTo>
                  <a:pt x="0" y="448910"/>
                </a:moveTo>
                <a:lnTo>
                  <a:pt x="2054" y="405676"/>
                </a:lnTo>
                <a:lnTo>
                  <a:pt x="8094" y="363606"/>
                </a:lnTo>
                <a:lnTo>
                  <a:pt x="17930" y="322886"/>
                </a:lnTo>
                <a:lnTo>
                  <a:pt x="31374" y="283706"/>
                </a:lnTo>
                <a:lnTo>
                  <a:pt x="48239" y="246252"/>
                </a:lnTo>
                <a:lnTo>
                  <a:pt x="68335" y="210714"/>
                </a:lnTo>
                <a:lnTo>
                  <a:pt x="91475" y="177279"/>
                </a:lnTo>
                <a:lnTo>
                  <a:pt x="117472" y="146135"/>
                </a:lnTo>
                <a:lnTo>
                  <a:pt x="146135" y="117472"/>
                </a:lnTo>
                <a:lnTo>
                  <a:pt x="177279" y="91475"/>
                </a:lnTo>
                <a:lnTo>
                  <a:pt x="210714" y="68335"/>
                </a:lnTo>
                <a:lnTo>
                  <a:pt x="246252" y="48239"/>
                </a:lnTo>
                <a:lnTo>
                  <a:pt x="283706" y="31374"/>
                </a:lnTo>
                <a:lnTo>
                  <a:pt x="322886" y="17930"/>
                </a:lnTo>
                <a:lnTo>
                  <a:pt x="363606" y="8094"/>
                </a:lnTo>
                <a:lnTo>
                  <a:pt x="405676" y="2054"/>
                </a:lnTo>
                <a:lnTo>
                  <a:pt x="448910" y="0"/>
                </a:lnTo>
                <a:lnTo>
                  <a:pt x="9365800" y="0"/>
                </a:lnTo>
                <a:lnTo>
                  <a:pt x="9409033" y="2054"/>
                </a:lnTo>
                <a:lnTo>
                  <a:pt x="9451103" y="8094"/>
                </a:lnTo>
                <a:lnTo>
                  <a:pt x="9491823" y="17930"/>
                </a:lnTo>
                <a:lnTo>
                  <a:pt x="9531003" y="31374"/>
                </a:lnTo>
                <a:lnTo>
                  <a:pt x="9568457" y="48239"/>
                </a:lnTo>
                <a:lnTo>
                  <a:pt x="9603995" y="68335"/>
                </a:lnTo>
                <a:lnTo>
                  <a:pt x="9637430" y="91475"/>
                </a:lnTo>
                <a:lnTo>
                  <a:pt x="9668574" y="117472"/>
                </a:lnTo>
                <a:lnTo>
                  <a:pt x="9697238" y="146135"/>
                </a:lnTo>
                <a:lnTo>
                  <a:pt x="9723234" y="177279"/>
                </a:lnTo>
                <a:lnTo>
                  <a:pt x="9746374" y="210714"/>
                </a:lnTo>
                <a:lnTo>
                  <a:pt x="9766471" y="246252"/>
                </a:lnTo>
                <a:lnTo>
                  <a:pt x="9783335" y="283706"/>
                </a:lnTo>
                <a:lnTo>
                  <a:pt x="9796779" y="322886"/>
                </a:lnTo>
                <a:lnTo>
                  <a:pt x="9806615" y="363606"/>
                </a:lnTo>
                <a:lnTo>
                  <a:pt x="9812655" y="405676"/>
                </a:lnTo>
                <a:lnTo>
                  <a:pt x="9814710" y="448910"/>
                </a:lnTo>
                <a:lnTo>
                  <a:pt x="9814710" y="11797837"/>
                </a:lnTo>
                <a:lnTo>
                  <a:pt x="9812655" y="11841070"/>
                </a:lnTo>
                <a:lnTo>
                  <a:pt x="9806615" y="11883141"/>
                </a:lnTo>
                <a:lnTo>
                  <a:pt x="9796779" y="11923861"/>
                </a:lnTo>
                <a:lnTo>
                  <a:pt x="9783335" y="11963041"/>
                </a:lnTo>
                <a:lnTo>
                  <a:pt x="9766471" y="12000495"/>
                </a:lnTo>
                <a:lnTo>
                  <a:pt x="9746374" y="12036033"/>
                </a:lnTo>
                <a:lnTo>
                  <a:pt x="9723234" y="12069468"/>
                </a:lnTo>
                <a:lnTo>
                  <a:pt x="9697238" y="12100611"/>
                </a:lnTo>
                <a:lnTo>
                  <a:pt x="9668574" y="12129275"/>
                </a:lnTo>
                <a:lnTo>
                  <a:pt x="9637430" y="12155272"/>
                </a:lnTo>
                <a:lnTo>
                  <a:pt x="9603995" y="12178412"/>
                </a:lnTo>
                <a:lnTo>
                  <a:pt x="9568457" y="12198508"/>
                </a:lnTo>
                <a:lnTo>
                  <a:pt x="9531003" y="12215373"/>
                </a:lnTo>
                <a:lnTo>
                  <a:pt x="9491823" y="12228817"/>
                </a:lnTo>
                <a:lnTo>
                  <a:pt x="9451103" y="12238653"/>
                </a:lnTo>
                <a:lnTo>
                  <a:pt x="9409033" y="12244692"/>
                </a:lnTo>
                <a:lnTo>
                  <a:pt x="9365800" y="12246747"/>
                </a:lnTo>
                <a:lnTo>
                  <a:pt x="448910" y="12246747"/>
                </a:lnTo>
                <a:lnTo>
                  <a:pt x="405676" y="12244692"/>
                </a:lnTo>
                <a:lnTo>
                  <a:pt x="363606" y="12238653"/>
                </a:lnTo>
                <a:lnTo>
                  <a:pt x="322886" y="12228817"/>
                </a:lnTo>
                <a:lnTo>
                  <a:pt x="283706" y="12215373"/>
                </a:lnTo>
                <a:lnTo>
                  <a:pt x="246252" y="12198508"/>
                </a:lnTo>
                <a:lnTo>
                  <a:pt x="210714" y="12178412"/>
                </a:lnTo>
                <a:lnTo>
                  <a:pt x="177279" y="12155272"/>
                </a:lnTo>
                <a:lnTo>
                  <a:pt x="146135" y="12129275"/>
                </a:lnTo>
                <a:lnTo>
                  <a:pt x="117472" y="12100611"/>
                </a:lnTo>
                <a:lnTo>
                  <a:pt x="91475" y="12069468"/>
                </a:lnTo>
                <a:lnTo>
                  <a:pt x="68335" y="12036033"/>
                </a:lnTo>
                <a:lnTo>
                  <a:pt x="48239" y="12000495"/>
                </a:lnTo>
                <a:lnTo>
                  <a:pt x="31374" y="11963041"/>
                </a:lnTo>
                <a:lnTo>
                  <a:pt x="17930" y="11923861"/>
                </a:lnTo>
                <a:lnTo>
                  <a:pt x="8094" y="11883141"/>
                </a:lnTo>
                <a:lnTo>
                  <a:pt x="2054" y="11841070"/>
                </a:lnTo>
                <a:lnTo>
                  <a:pt x="0" y="11797837"/>
                </a:lnTo>
                <a:lnTo>
                  <a:pt x="0" y="448910"/>
                </a:lnTo>
                <a:close/>
              </a:path>
            </a:pathLst>
          </a:custGeom>
          <a:ln w="11867">
            <a:solidFill>
              <a:srgbClr val="001834"/>
            </a:solidFill>
          </a:ln>
        </p:spPr>
        <p:txBody>
          <a:bodyPr wrap="square" lIns="0" tIns="0" rIns="0" bIns="0" rtlCol="0"/>
          <a:lstStyle/>
          <a:p>
            <a:endParaRPr/>
          </a:p>
        </p:txBody>
      </p:sp>
      <p:sp>
        <p:nvSpPr>
          <p:cNvPr id="25" name="bk object 25"/>
          <p:cNvSpPr/>
          <p:nvPr/>
        </p:nvSpPr>
        <p:spPr>
          <a:xfrm>
            <a:off x="0" y="1931529"/>
            <a:ext cx="20104100" cy="211511"/>
          </a:xfrm>
          <a:prstGeom prst="rect">
            <a:avLst/>
          </a:prstGeom>
          <a:blipFill>
            <a:blip r:embed="rId7" cstate="print"/>
            <a:stretch>
              <a:fillRect/>
            </a:stretch>
          </a:blipFill>
        </p:spPr>
        <p:txBody>
          <a:bodyPr wrap="square" lIns="0" tIns="0" rIns="0" bIns="0" rtlCol="0"/>
          <a:lstStyle/>
          <a:p>
            <a:endParaRPr/>
          </a:p>
        </p:txBody>
      </p:sp>
      <p:sp>
        <p:nvSpPr>
          <p:cNvPr id="26" name="bk object 26"/>
          <p:cNvSpPr/>
          <p:nvPr/>
        </p:nvSpPr>
        <p:spPr>
          <a:xfrm>
            <a:off x="16782735" y="13720350"/>
            <a:ext cx="3071459" cy="966113"/>
          </a:xfrm>
          <a:prstGeom prst="rect">
            <a:avLst/>
          </a:prstGeom>
          <a:blipFill>
            <a:blip r:embed="rId8" cstate="print"/>
            <a:stretch>
              <a:fillRect/>
            </a:stretch>
          </a:blipFill>
        </p:spPr>
        <p:txBody>
          <a:bodyPr wrap="square" lIns="0" tIns="0" rIns="0" bIns="0" rtlCol="0"/>
          <a:lstStyle/>
          <a:p>
            <a:endParaRPr/>
          </a:p>
        </p:txBody>
      </p:sp>
      <p:sp>
        <p:nvSpPr>
          <p:cNvPr id="27" name="bk object 27"/>
          <p:cNvSpPr/>
          <p:nvPr/>
        </p:nvSpPr>
        <p:spPr>
          <a:xfrm>
            <a:off x="16067223" y="0"/>
            <a:ext cx="3786970" cy="1159476"/>
          </a:xfrm>
          <a:prstGeom prst="rect">
            <a:avLst/>
          </a:prstGeom>
          <a:blipFill>
            <a:blip r:embed="rId9" cstate="print"/>
            <a:stretch>
              <a:fillRect/>
            </a:stretch>
          </a:blipFill>
        </p:spPr>
        <p:txBody>
          <a:bodyPr wrap="square" lIns="0" tIns="0" rIns="0" bIns="0" rtlCol="0"/>
          <a:lstStyle/>
          <a:p>
            <a:endParaRPr/>
          </a:p>
        </p:txBody>
      </p:sp>
      <p:sp>
        <p:nvSpPr>
          <p:cNvPr id="2" name="Holder 2"/>
          <p:cNvSpPr>
            <a:spLocks noGrp="1"/>
          </p:cNvSpPr>
          <p:nvPr>
            <p:ph type="title"/>
          </p:nvPr>
        </p:nvSpPr>
        <p:spPr>
          <a:xfrm>
            <a:off x="1005205" y="603250"/>
            <a:ext cx="18093690" cy="241300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1005205" y="3468687"/>
            <a:ext cx="18093690" cy="995362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835394" y="14025563"/>
            <a:ext cx="6433312" cy="75406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1005205" y="14025563"/>
            <a:ext cx="4623943" cy="75406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11/27/2016</a:t>
            </a:fld>
            <a:endParaRPr lang="en-US"/>
          </a:p>
        </p:txBody>
      </p:sp>
      <p:sp>
        <p:nvSpPr>
          <p:cNvPr id="6" name="Holder 6"/>
          <p:cNvSpPr>
            <a:spLocks noGrp="1"/>
          </p:cNvSpPr>
          <p:nvPr>
            <p:ph type="sldNum" sz="quarter" idx="7"/>
          </p:nvPr>
        </p:nvSpPr>
        <p:spPr>
          <a:xfrm>
            <a:off x="14474953" y="14025563"/>
            <a:ext cx="4623943" cy="75406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jpg"/><Relationship Id="rId3" Type="http://schemas.openxmlformats.org/officeDocument/2006/relationships/image" Target="../media/image4.jpg"/><Relationship Id="rId7" Type="http://schemas.openxmlformats.org/officeDocument/2006/relationships/image" Target="../media/image8.jp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7.jpg"/><Relationship Id="rId5" Type="http://schemas.openxmlformats.org/officeDocument/2006/relationships/image" Target="../media/image6.jpg"/><Relationship Id="rId10" Type="http://schemas.openxmlformats.org/officeDocument/2006/relationships/image" Target="../media/image11.jpeg"/><Relationship Id="rId4" Type="http://schemas.openxmlformats.org/officeDocument/2006/relationships/image" Target="../media/image5.jpg"/><Relationship Id="rId9"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44287" y="2454582"/>
            <a:ext cx="4477385" cy="1500411"/>
          </a:xfrm>
          <a:prstGeom prst="rect">
            <a:avLst/>
          </a:prstGeom>
        </p:spPr>
        <p:txBody>
          <a:bodyPr vert="horz" wrap="square" lIns="0" tIns="0" rIns="0" bIns="0" rtlCol="0">
            <a:spAutoFit/>
          </a:bodyPr>
          <a:lstStyle/>
          <a:p>
            <a:pPr marR="4445" algn="ctr">
              <a:lnSpc>
                <a:spcPct val="100000"/>
              </a:lnSpc>
            </a:pPr>
            <a:r>
              <a:rPr sz="1700" b="1" u="sng" spc="-10" dirty="0">
                <a:solidFill>
                  <a:srgbClr val="2C3E70"/>
                </a:solidFill>
                <a:latin typeface="Calibri"/>
                <a:cs typeface="Calibri"/>
              </a:rPr>
              <a:t>Introduction</a:t>
            </a:r>
            <a:endParaRPr sz="1700" dirty="0">
              <a:latin typeface="Calibri"/>
              <a:cs typeface="Calibri"/>
            </a:endParaRPr>
          </a:p>
          <a:p>
            <a:pPr marL="12700" marR="5080">
              <a:lnSpc>
                <a:spcPct val="100000"/>
              </a:lnSpc>
              <a:spcBef>
                <a:spcPts val="5"/>
              </a:spcBef>
            </a:pPr>
            <a:r>
              <a:rPr sz="1150" spc="-105" dirty="0">
                <a:latin typeface="Arial"/>
                <a:cs typeface="Arial"/>
              </a:rPr>
              <a:t>Reconstruction </a:t>
            </a:r>
            <a:r>
              <a:rPr sz="1150" spc="-95" dirty="0">
                <a:latin typeface="Arial"/>
                <a:cs typeface="Arial"/>
              </a:rPr>
              <a:t>of </a:t>
            </a:r>
            <a:r>
              <a:rPr sz="1150" spc="-125" dirty="0" smtClean="0">
                <a:latin typeface="Arial"/>
                <a:cs typeface="Arial"/>
              </a:rPr>
              <a:t>bone </a:t>
            </a:r>
            <a:r>
              <a:rPr sz="1150" spc="-100" dirty="0">
                <a:latin typeface="Arial"/>
                <a:cs typeface="Arial"/>
              </a:rPr>
              <a:t>defects </a:t>
            </a:r>
            <a:r>
              <a:rPr sz="1150" spc="-95" dirty="0">
                <a:latin typeface="Arial"/>
                <a:cs typeface="Arial"/>
              </a:rPr>
              <a:t>of </a:t>
            </a:r>
            <a:r>
              <a:rPr sz="1150" spc="-100" dirty="0">
                <a:latin typeface="Arial"/>
                <a:cs typeface="Arial"/>
              </a:rPr>
              <a:t>the </a:t>
            </a:r>
            <a:r>
              <a:rPr sz="1150" spc="-105" dirty="0">
                <a:latin typeface="Arial"/>
                <a:cs typeface="Arial"/>
              </a:rPr>
              <a:t>metatarsals, </a:t>
            </a:r>
            <a:r>
              <a:rPr sz="1150" spc="-110" dirty="0">
                <a:latin typeface="Arial"/>
                <a:cs typeface="Arial"/>
              </a:rPr>
              <a:t>whether </a:t>
            </a:r>
            <a:r>
              <a:rPr sz="1150" spc="-90" dirty="0">
                <a:latin typeface="Arial"/>
                <a:cs typeface="Arial"/>
              </a:rPr>
              <a:t>resulting </a:t>
            </a:r>
            <a:r>
              <a:rPr sz="1150" spc="-110" dirty="0">
                <a:latin typeface="Arial"/>
                <a:cs typeface="Arial"/>
              </a:rPr>
              <a:t>from  </a:t>
            </a:r>
            <a:r>
              <a:rPr sz="1150" spc="-105" dirty="0">
                <a:latin typeface="Arial"/>
                <a:cs typeface="Arial"/>
              </a:rPr>
              <a:t>trauma, </a:t>
            </a:r>
            <a:r>
              <a:rPr sz="1150" spc="-95" dirty="0">
                <a:latin typeface="Arial"/>
                <a:cs typeface="Arial"/>
              </a:rPr>
              <a:t>infection </a:t>
            </a:r>
            <a:r>
              <a:rPr sz="1150" spc="-100" dirty="0">
                <a:latin typeface="Arial"/>
                <a:cs typeface="Arial"/>
              </a:rPr>
              <a:t>or neoplastic </a:t>
            </a:r>
            <a:r>
              <a:rPr sz="1150" spc="-105" dirty="0">
                <a:latin typeface="Arial"/>
                <a:cs typeface="Arial"/>
              </a:rPr>
              <a:t>process, </a:t>
            </a:r>
            <a:r>
              <a:rPr sz="1150" spc="-120" dirty="0">
                <a:latin typeface="Arial"/>
                <a:cs typeface="Arial"/>
              </a:rPr>
              <a:t>can be </a:t>
            </a:r>
            <a:r>
              <a:rPr sz="1150" spc="-100" dirty="0">
                <a:latin typeface="Arial"/>
                <a:cs typeface="Arial"/>
              </a:rPr>
              <a:t>especially challenging </a:t>
            </a:r>
            <a:r>
              <a:rPr sz="1150" spc="-130" dirty="0">
                <a:latin typeface="Arial"/>
                <a:cs typeface="Arial"/>
              </a:rPr>
              <a:t>when  </a:t>
            </a:r>
            <a:r>
              <a:rPr sz="1150" spc="-105" dirty="0">
                <a:latin typeface="Arial"/>
                <a:cs typeface="Arial"/>
              </a:rPr>
              <a:t>attempting </a:t>
            </a:r>
            <a:r>
              <a:rPr sz="1150" spc="-90" dirty="0">
                <a:latin typeface="Arial"/>
                <a:cs typeface="Arial"/>
              </a:rPr>
              <a:t>to </a:t>
            </a:r>
            <a:r>
              <a:rPr sz="1150" spc="-105" dirty="0">
                <a:latin typeface="Arial"/>
                <a:cs typeface="Arial"/>
              </a:rPr>
              <a:t>maintain </a:t>
            </a:r>
            <a:r>
              <a:rPr sz="1150" spc="-120" dirty="0">
                <a:latin typeface="Arial"/>
                <a:cs typeface="Arial"/>
              </a:rPr>
              <a:t>an </a:t>
            </a:r>
            <a:r>
              <a:rPr sz="1150" spc="-114" dirty="0">
                <a:latin typeface="Arial"/>
                <a:cs typeface="Arial"/>
              </a:rPr>
              <a:t>anatomic </a:t>
            </a:r>
            <a:r>
              <a:rPr sz="1150" spc="-105" dirty="0">
                <a:latin typeface="Arial"/>
                <a:cs typeface="Arial"/>
              </a:rPr>
              <a:t>parabola </a:t>
            </a:r>
            <a:r>
              <a:rPr sz="1150" spc="-125" dirty="0">
                <a:latin typeface="Arial"/>
                <a:cs typeface="Arial"/>
              </a:rPr>
              <a:t>and </a:t>
            </a:r>
            <a:r>
              <a:rPr sz="1150" spc="-110" dirty="0" smtClean="0">
                <a:latin typeface="Arial"/>
                <a:cs typeface="Arial"/>
              </a:rPr>
              <a:t>biomechanical </a:t>
            </a:r>
            <a:r>
              <a:rPr sz="1150" spc="-80" dirty="0">
                <a:latin typeface="Arial"/>
                <a:cs typeface="Arial"/>
              </a:rPr>
              <a:t>stability </a:t>
            </a:r>
            <a:r>
              <a:rPr sz="1150" spc="-95" dirty="0">
                <a:latin typeface="Arial"/>
                <a:cs typeface="Arial"/>
              </a:rPr>
              <a:t>of </a:t>
            </a:r>
            <a:r>
              <a:rPr sz="1150" spc="-100" dirty="0">
                <a:latin typeface="Arial"/>
                <a:cs typeface="Arial"/>
              </a:rPr>
              <a:t>the  </a:t>
            </a:r>
            <a:r>
              <a:rPr sz="1150" spc="-90" dirty="0">
                <a:latin typeface="Arial"/>
                <a:cs typeface="Arial"/>
              </a:rPr>
              <a:t>forefoot. </a:t>
            </a:r>
            <a:r>
              <a:rPr sz="1150" spc="-110" dirty="0">
                <a:latin typeface="Arial"/>
                <a:cs typeface="Arial"/>
              </a:rPr>
              <a:t>Amputation </a:t>
            </a:r>
            <a:r>
              <a:rPr sz="1150" spc="-80" dirty="0">
                <a:latin typeface="Arial"/>
                <a:cs typeface="Arial"/>
              </a:rPr>
              <a:t>is </a:t>
            </a:r>
            <a:r>
              <a:rPr sz="1150" spc="-110" dirty="0">
                <a:latin typeface="Arial"/>
                <a:cs typeface="Arial"/>
              </a:rPr>
              <a:t>always </a:t>
            </a:r>
            <a:r>
              <a:rPr sz="1150" spc="-120" dirty="0">
                <a:latin typeface="Arial"/>
                <a:cs typeface="Arial"/>
              </a:rPr>
              <a:t>a </a:t>
            </a:r>
            <a:r>
              <a:rPr sz="1150" spc="-105" dirty="0">
                <a:latin typeface="Arial"/>
                <a:cs typeface="Arial"/>
              </a:rPr>
              <a:t>possible </a:t>
            </a:r>
            <a:r>
              <a:rPr sz="1150" spc="-120" dirty="0">
                <a:latin typeface="Arial"/>
                <a:cs typeface="Arial"/>
              </a:rPr>
              <a:t>outcome </a:t>
            </a:r>
            <a:r>
              <a:rPr sz="1150" spc="-125" dirty="0">
                <a:latin typeface="Arial"/>
                <a:cs typeface="Arial"/>
              </a:rPr>
              <a:t>and </a:t>
            </a:r>
            <a:r>
              <a:rPr sz="1150" spc="-110" dirty="0">
                <a:latin typeface="Arial"/>
                <a:cs typeface="Arial"/>
              </a:rPr>
              <a:t>should </a:t>
            </a:r>
            <a:r>
              <a:rPr sz="1150" spc="-125" dirty="0">
                <a:latin typeface="Arial"/>
                <a:cs typeface="Arial"/>
              </a:rPr>
              <a:t>be </a:t>
            </a:r>
            <a:r>
              <a:rPr sz="1150" spc="-100" dirty="0">
                <a:latin typeface="Arial"/>
                <a:cs typeface="Arial"/>
              </a:rPr>
              <a:t>part </a:t>
            </a:r>
            <a:r>
              <a:rPr sz="1150" spc="-95" dirty="0">
                <a:latin typeface="Arial"/>
                <a:cs typeface="Arial"/>
              </a:rPr>
              <a:t>of </a:t>
            </a:r>
            <a:r>
              <a:rPr sz="1150" spc="-100" dirty="0">
                <a:latin typeface="Arial"/>
                <a:cs typeface="Arial"/>
              </a:rPr>
              <a:t>the  preoperative discussion with the </a:t>
            </a:r>
            <a:r>
              <a:rPr sz="1150" spc="-95" dirty="0">
                <a:latin typeface="Arial"/>
                <a:cs typeface="Arial"/>
              </a:rPr>
              <a:t>patient </a:t>
            </a:r>
            <a:r>
              <a:rPr sz="1150" spc="-114" dirty="0">
                <a:latin typeface="Arial"/>
                <a:cs typeface="Arial"/>
              </a:rPr>
              <a:t>as </a:t>
            </a:r>
            <a:r>
              <a:rPr sz="1150" spc="-110" dirty="0">
                <a:latin typeface="Arial"/>
                <a:cs typeface="Arial"/>
              </a:rPr>
              <a:t>salvage </a:t>
            </a:r>
            <a:r>
              <a:rPr sz="1150" spc="-80" dirty="0">
                <a:latin typeface="Arial"/>
                <a:cs typeface="Arial"/>
              </a:rPr>
              <a:t>is </a:t>
            </a:r>
            <a:r>
              <a:rPr sz="1150" spc="-100" dirty="0">
                <a:latin typeface="Arial"/>
                <a:cs typeface="Arial"/>
              </a:rPr>
              <a:t>often </a:t>
            </a:r>
            <a:r>
              <a:rPr sz="1150" spc="-120" dirty="0">
                <a:latin typeface="Arial"/>
                <a:cs typeface="Arial"/>
              </a:rPr>
              <a:t>a </a:t>
            </a:r>
            <a:r>
              <a:rPr sz="1150" spc="-105" dirty="0">
                <a:latin typeface="Arial"/>
                <a:cs typeface="Arial"/>
              </a:rPr>
              <a:t>prolonged </a:t>
            </a:r>
            <a:r>
              <a:rPr sz="1150" spc="-110" dirty="0">
                <a:latin typeface="Arial"/>
                <a:cs typeface="Arial"/>
              </a:rPr>
              <a:t>process  </a:t>
            </a:r>
            <a:r>
              <a:rPr sz="1150" spc="-95" dirty="0">
                <a:latin typeface="Arial"/>
                <a:cs typeface="Arial"/>
              </a:rPr>
              <a:t>fraught with </a:t>
            </a:r>
            <a:r>
              <a:rPr sz="1150" spc="-80" dirty="0">
                <a:latin typeface="Arial"/>
                <a:cs typeface="Arial"/>
              </a:rPr>
              <a:t>difficulties. </a:t>
            </a:r>
            <a:r>
              <a:rPr lang="en-US" sz="1150" spc="-100" dirty="0" smtClean="0">
                <a:latin typeface="Arial"/>
                <a:cs typeface="Arial"/>
              </a:rPr>
              <a:t>In the appropriate patient step wise operative interventions for salvage attempt can be employed. In this case we describe such technique</a:t>
            </a:r>
            <a:r>
              <a:rPr sz="1150" spc="-100" dirty="0" smtClean="0">
                <a:latin typeface="Arial"/>
                <a:cs typeface="Arial"/>
              </a:rPr>
              <a:t>. </a:t>
            </a:r>
            <a:r>
              <a:rPr sz="1150" spc="-40" dirty="0" smtClean="0">
                <a:latin typeface="Arial"/>
                <a:cs typeface="Arial"/>
              </a:rPr>
              <a:t> </a:t>
            </a:r>
            <a:r>
              <a:rPr sz="1150" spc="-85" dirty="0">
                <a:latin typeface="Arial"/>
                <a:cs typeface="Arial"/>
              </a:rPr>
              <a:t>[3]</a:t>
            </a:r>
            <a:endParaRPr sz="1150" dirty="0">
              <a:latin typeface="Arial"/>
              <a:cs typeface="Arial"/>
            </a:endParaRPr>
          </a:p>
        </p:txBody>
      </p:sp>
      <p:sp>
        <p:nvSpPr>
          <p:cNvPr id="3" name="object 3"/>
          <p:cNvSpPr txBox="1"/>
          <p:nvPr/>
        </p:nvSpPr>
        <p:spPr>
          <a:xfrm>
            <a:off x="15288463" y="2454582"/>
            <a:ext cx="4530090" cy="10784363"/>
          </a:xfrm>
          <a:prstGeom prst="rect">
            <a:avLst/>
          </a:prstGeom>
        </p:spPr>
        <p:txBody>
          <a:bodyPr vert="horz" wrap="square" lIns="0" tIns="0" rIns="0" bIns="0" rtlCol="0">
            <a:spAutoFit/>
          </a:bodyPr>
          <a:lstStyle/>
          <a:p>
            <a:pPr marR="74295" algn="ctr">
              <a:lnSpc>
                <a:spcPct val="100000"/>
              </a:lnSpc>
            </a:pPr>
            <a:endParaRPr lang="en-US" sz="1700" b="1" u="sng" spc="-10" dirty="0" smtClean="0">
              <a:solidFill>
                <a:srgbClr val="2C3E70"/>
              </a:solidFill>
              <a:latin typeface="Calibri"/>
              <a:cs typeface="Calibri"/>
            </a:endParaRPr>
          </a:p>
          <a:p>
            <a:pPr marR="74295" algn="ctr">
              <a:lnSpc>
                <a:spcPct val="100000"/>
              </a:lnSpc>
            </a:pPr>
            <a:endParaRPr lang="en-US" sz="1700" b="1" u="sng" spc="-10" dirty="0">
              <a:solidFill>
                <a:srgbClr val="2C3E70"/>
              </a:solidFill>
              <a:latin typeface="Calibri"/>
              <a:cs typeface="Calibri"/>
            </a:endParaRPr>
          </a:p>
          <a:p>
            <a:pPr marR="74295" algn="ctr">
              <a:lnSpc>
                <a:spcPct val="100000"/>
              </a:lnSpc>
            </a:pPr>
            <a:endParaRPr lang="en-US" sz="1700" b="1" u="sng" spc="-10" dirty="0" smtClean="0">
              <a:solidFill>
                <a:srgbClr val="2C3E70"/>
              </a:solidFill>
              <a:latin typeface="Calibri"/>
              <a:cs typeface="Calibri"/>
            </a:endParaRPr>
          </a:p>
          <a:p>
            <a:pPr marR="74295" algn="ctr">
              <a:lnSpc>
                <a:spcPct val="100000"/>
              </a:lnSpc>
            </a:pPr>
            <a:endParaRPr lang="en-US" sz="1700" b="1" u="sng" spc="-10" dirty="0">
              <a:solidFill>
                <a:srgbClr val="2C3E70"/>
              </a:solidFill>
              <a:latin typeface="Calibri"/>
              <a:cs typeface="Calibri"/>
            </a:endParaRPr>
          </a:p>
          <a:p>
            <a:pPr marR="74295" algn="ctr">
              <a:lnSpc>
                <a:spcPct val="100000"/>
              </a:lnSpc>
            </a:pPr>
            <a:endParaRPr lang="en-US" sz="1700" b="1" u="sng" spc="-10" dirty="0" smtClean="0">
              <a:solidFill>
                <a:srgbClr val="2C3E70"/>
              </a:solidFill>
              <a:latin typeface="Calibri"/>
              <a:cs typeface="Calibri"/>
            </a:endParaRPr>
          </a:p>
          <a:p>
            <a:pPr marR="74295" algn="ctr">
              <a:lnSpc>
                <a:spcPct val="100000"/>
              </a:lnSpc>
            </a:pPr>
            <a:endParaRPr lang="en-US" sz="1700" b="1" u="sng" spc="-10" dirty="0">
              <a:solidFill>
                <a:srgbClr val="2C3E70"/>
              </a:solidFill>
              <a:latin typeface="Calibri"/>
              <a:cs typeface="Calibri"/>
            </a:endParaRPr>
          </a:p>
          <a:p>
            <a:pPr marR="74295" algn="ctr">
              <a:lnSpc>
                <a:spcPct val="100000"/>
              </a:lnSpc>
            </a:pPr>
            <a:endParaRPr lang="en-US" sz="1700" b="1" u="sng" spc="-10" dirty="0" smtClean="0">
              <a:solidFill>
                <a:srgbClr val="2C3E70"/>
              </a:solidFill>
              <a:latin typeface="Calibri"/>
              <a:cs typeface="Calibri"/>
            </a:endParaRPr>
          </a:p>
          <a:p>
            <a:pPr marR="74295">
              <a:lnSpc>
                <a:spcPct val="100000"/>
              </a:lnSpc>
            </a:pPr>
            <a:endParaRPr lang="en-US" sz="1700" b="1" u="sng" spc="-10" dirty="0" smtClean="0">
              <a:solidFill>
                <a:srgbClr val="2C3E70"/>
              </a:solidFill>
              <a:latin typeface="Calibri"/>
              <a:cs typeface="Calibri"/>
            </a:endParaRPr>
          </a:p>
          <a:p>
            <a:pPr marR="74295" algn="ctr">
              <a:lnSpc>
                <a:spcPct val="100000"/>
              </a:lnSpc>
            </a:pPr>
            <a:endParaRPr lang="en-US" sz="1700" b="1" u="sng" spc="-10" dirty="0">
              <a:solidFill>
                <a:srgbClr val="2C3E70"/>
              </a:solidFill>
              <a:latin typeface="Calibri"/>
              <a:cs typeface="Calibri"/>
            </a:endParaRPr>
          </a:p>
          <a:p>
            <a:pPr marR="74295" algn="ctr">
              <a:lnSpc>
                <a:spcPct val="100000"/>
              </a:lnSpc>
            </a:pPr>
            <a:r>
              <a:rPr sz="1700" b="1" u="sng" spc="-10" dirty="0" smtClean="0">
                <a:solidFill>
                  <a:srgbClr val="2C3E70"/>
                </a:solidFill>
                <a:latin typeface="Calibri"/>
                <a:cs typeface="Calibri"/>
              </a:rPr>
              <a:t>Discussion</a:t>
            </a:r>
            <a:endParaRPr sz="1700" dirty="0">
              <a:latin typeface="Calibri"/>
              <a:cs typeface="Calibri"/>
            </a:endParaRPr>
          </a:p>
          <a:p>
            <a:pPr marL="12700" marR="57150">
              <a:lnSpc>
                <a:spcPct val="100000"/>
              </a:lnSpc>
              <a:spcBef>
                <a:spcPts val="5"/>
              </a:spcBef>
            </a:pPr>
            <a:r>
              <a:rPr lang="en-US" sz="1150" spc="-100" dirty="0" smtClean="0">
                <a:latin typeface="Arial"/>
                <a:cs typeface="Arial"/>
              </a:rPr>
              <a:t>Th</a:t>
            </a:r>
            <a:r>
              <a:rPr sz="1150" spc="-100" dirty="0" smtClean="0">
                <a:latin typeface="Arial"/>
                <a:cs typeface="Arial"/>
              </a:rPr>
              <a:t>e </a:t>
            </a:r>
            <a:r>
              <a:rPr sz="1150" spc="-95" dirty="0">
                <a:latin typeface="Arial"/>
                <a:cs typeface="Arial"/>
              </a:rPr>
              <a:t>larger </a:t>
            </a:r>
            <a:r>
              <a:rPr sz="1150" spc="-100" dirty="0" smtClean="0">
                <a:latin typeface="Arial"/>
                <a:cs typeface="Arial"/>
              </a:rPr>
              <a:t>the</a:t>
            </a:r>
            <a:r>
              <a:rPr lang="en-US" sz="1150" spc="-100" dirty="0" smtClean="0">
                <a:latin typeface="Arial"/>
                <a:cs typeface="Arial"/>
              </a:rPr>
              <a:t> bone defect in the metatarsal</a:t>
            </a:r>
            <a:r>
              <a:rPr sz="1150" spc="-100" dirty="0" smtClean="0">
                <a:latin typeface="Arial"/>
                <a:cs typeface="Arial"/>
              </a:rPr>
              <a:t> </a:t>
            </a:r>
            <a:r>
              <a:rPr lang="en-US" sz="1150" spc="-100" dirty="0" smtClean="0">
                <a:latin typeface="Arial"/>
                <a:cs typeface="Arial"/>
              </a:rPr>
              <a:t> </a:t>
            </a:r>
            <a:r>
              <a:rPr sz="1150" spc="-100" dirty="0" smtClean="0">
                <a:latin typeface="Arial"/>
                <a:cs typeface="Arial"/>
              </a:rPr>
              <a:t>the </a:t>
            </a:r>
            <a:r>
              <a:rPr sz="1150" spc="-100" dirty="0">
                <a:latin typeface="Arial"/>
                <a:cs typeface="Arial"/>
              </a:rPr>
              <a:t>greater the surgical </a:t>
            </a:r>
            <a:r>
              <a:rPr lang="en-US" sz="1150" spc="-100" dirty="0" smtClean="0">
                <a:latin typeface="Arial"/>
                <a:cs typeface="Arial"/>
              </a:rPr>
              <a:t>reconstruction </a:t>
            </a:r>
            <a:r>
              <a:rPr sz="1150" spc="-105" dirty="0" smtClean="0">
                <a:latin typeface="Arial"/>
                <a:cs typeface="Arial"/>
              </a:rPr>
              <a:t>challenge.</a:t>
            </a:r>
            <a:r>
              <a:rPr lang="en-US" sz="1150" spc="-105" dirty="0" smtClean="0">
                <a:latin typeface="Arial"/>
                <a:cs typeface="Arial"/>
              </a:rPr>
              <a:t> </a:t>
            </a:r>
            <a:r>
              <a:rPr sz="1150" spc="-120" dirty="0" smtClean="0">
                <a:latin typeface="Arial"/>
                <a:cs typeface="Arial"/>
              </a:rPr>
              <a:t>However</a:t>
            </a:r>
            <a:r>
              <a:rPr sz="1150" spc="-120" dirty="0">
                <a:latin typeface="Arial"/>
                <a:cs typeface="Arial"/>
              </a:rPr>
              <a:t>, </a:t>
            </a:r>
            <a:r>
              <a:rPr sz="1150" spc="-90" dirty="0">
                <a:latin typeface="Arial"/>
                <a:cs typeface="Arial"/>
              </a:rPr>
              <a:t>in </a:t>
            </a:r>
            <a:r>
              <a:rPr sz="1150" spc="-100" dirty="0">
                <a:latin typeface="Arial"/>
                <a:cs typeface="Arial"/>
              </a:rPr>
              <a:t>the specialty </a:t>
            </a:r>
            <a:r>
              <a:rPr sz="1150" spc="-90" dirty="0">
                <a:latin typeface="Arial"/>
                <a:cs typeface="Arial"/>
              </a:rPr>
              <a:t>of </a:t>
            </a:r>
            <a:r>
              <a:rPr sz="1150" spc="-105" dirty="0">
                <a:latin typeface="Arial"/>
                <a:cs typeface="Arial"/>
              </a:rPr>
              <a:t>limb </a:t>
            </a:r>
            <a:r>
              <a:rPr sz="1150" spc="-110" dirty="0">
                <a:latin typeface="Arial"/>
                <a:cs typeface="Arial"/>
              </a:rPr>
              <a:t>salvage surgery, </a:t>
            </a:r>
            <a:r>
              <a:rPr sz="1150" spc="-105" dirty="0">
                <a:latin typeface="Arial"/>
                <a:cs typeface="Arial"/>
              </a:rPr>
              <a:t>these </a:t>
            </a:r>
            <a:r>
              <a:rPr sz="1150" spc="-120" dirty="0">
                <a:latin typeface="Arial"/>
                <a:cs typeface="Arial"/>
              </a:rPr>
              <a:t>can </a:t>
            </a:r>
            <a:r>
              <a:rPr sz="1150" spc="-110" dirty="0">
                <a:latin typeface="Arial"/>
                <a:cs typeface="Arial"/>
              </a:rPr>
              <a:t>prove </a:t>
            </a:r>
            <a:r>
              <a:rPr sz="1150" spc="-90" dirty="0">
                <a:latin typeface="Arial"/>
                <a:cs typeface="Arial"/>
              </a:rPr>
              <a:t>to </a:t>
            </a:r>
            <a:r>
              <a:rPr sz="1150" spc="-125" dirty="0">
                <a:latin typeface="Arial"/>
                <a:cs typeface="Arial"/>
              </a:rPr>
              <a:t>be </a:t>
            </a:r>
            <a:r>
              <a:rPr sz="1150" spc="-100" dirty="0">
                <a:latin typeface="Arial"/>
                <a:cs typeface="Arial"/>
              </a:rPr>
              <a:t>the </a:t>
            </a:r>
            <a:r>
              <a:rPr sz="1150" spc="-120" dirty="0">
                <a:latin typeface="Arial"/>
                <a:cs typeface="Arial"/>
              </a:rPr>
              <a:t>most  </a:t>
            </a:r>
            <a:r>
              <a:rPr sz="1150" spc="-105" dirty="0">
                <a:latin typeface="Arial"/>
                <a:cs typeface="Arial"/>
              </a:rPr>
              <a:t>rewarding</a:t>
            </a:r>
            <a:r>
              <a:rPr sz="1150" spc="-140" dirty="0">
                <a:latin typeface="Arial"/>
                <a:cs typeface="Arial"/>
              </a:rPr>
              <a:t> </a:t>
            </a:r>
            <a:r>
              <a:rPr sz="1150" spc="-110" dirty="0">
                <a:latin typeface="Arial"/>
                <a:cs typeface="Arial"/>
              </a:rPr>
              <a:t>endeavors</a:t>
            </a:r>
            <a:r>
              <a:rPr sz="1150" spc="-110" dirty="0" smtClean="0">
                <a:latin typeface="Arial"/>
                <a:cs typeface="Arial"/>
              </a:rPr>
              <a:t>.</a:t>
            </a:r>
            <a:endParaRPr lang="en-US" sz="1150" spc="-110" dirty="0" smtClean="0">
              <a:latin typeface="Arial"/>
              <a:cs typeface="Arial"/>
            </a:endParaRPr>
          </a:p>
          <a:p>
            <a:pPr marL="12700" marR="57150">
              <a:lnSpc>
                <a:spcPct val="100000"/>
              </a:lnSpc>
              <a:spcBef>
                <a:spcPts val="5"/>
              </a:spcBef>
            </a:pPr>
            <a:endParaRPr sz="1150" dirty="0">
              <a:latin typeface="Arial"/>
              <a:cs typeface="Arial"/>
            </a:endParaRPr>
          </a:p>
          <a:p>
            <a:pPr marL="12700" marR="170815">
              <a:lnSpc>
                <a:spcPct val="100000"/>
              </a:lnSpc>
              <a:spcBef>
                <a:spcPts val="280"/>
              </a:spcBef>
            </a:pPr>
            <a:r>
              <a:rPr sz="1150" spc="-90" dirty="0">
                <a:latin typeface="Arial"/>
                <a:cs typeface="Arial"/>
              </a:rPr>
              <a:t>Prior </a:t>
            </a:r>
            <a:r>
              <a:rPr sz="1150" spc="-95" dirty="0">
                <a:latin typeface="Arial"/>
                <a:cs typeface="Arial"/>
              </a:rPr>
              <a:t>to </a:t>
            </a:r>
            <a:r>
              <a:rPr sz="1150" spc="-100" dirty="0">
                <a:latin typeface="Arial"/>
                <a:cs typeface="Arial"/>
              </a:rPr>
              <a:t>the </a:t>
            </a:r>
            <a:r>
              <a:rPr sz="1150" spc="-114" dirty="0">
                <a:latin typeface="Arial"/>
                <a:cs typeface="Arial"/>
              </a:rPr>
              <a:t>development </a:t>
            </a:r>
            <a:r>
              <a:rPr sz="1150" spc="-90" dirty="0">
                <a:latin typeface="Arial"/>
                <a:cs typeface="Arial"/>
              </a:rPr>
              <a:t>of </a:t>
            </a:r>
            <a:r>
              <a:rPr sz="1150" spc="-100" dirty="0">
                <a:latin typeface="Arial"/>
                <a:cs typeface="Arial"/>
              </a:rPr>
              <a:t>the </a:t>
            </a:r>
            <a:r>
              <a:rPr sz="1150" spc="-110" dirty="0">
                <a:latin typeface="Arial"/>
                <a:cs typeface="Arial"/>
              </a:rPr>
              <a:t>Masquelet </a:t>
            </a:r>
            <a:r>
              <a:rPr sz="1150" spc="-105" dirty="0">
                <a:latin typeface="Arial"/>
                <a:cs typeface="Arial"/>
              </a:rPr>
              <a:t>technique </a:t>
            </a:r>
            <a:r>
              <a:rPr sz="1150" spc="-85" dirty="0">
                <a:latin typeface="Arial"/>
                <a:cs typeface="Arial"/>
              </a:rPr>
              <a:t>in </a:t>
            </a:r>
            <a:r>
              <a:rPr sz="1150" spc="-100" dirty="0">
                <a:latin typeface="Arial"/>
                <a:cs typeface="Arial"/>
              </a:rPr>
              <a:t>the 1980’s, the </a:t>
            </a:r>
            <a:r>
              <a:rPr sz="1150" spc="-85" dirty="0">
                <a:latin typeface="Arial"/>
                <a:cs typeface="Arial"/>
              </a:rPr>
              <a:t>Ilizarov  </a:t>
            </a:r>
            <a:r>
              <a:rPr sz="1150" spc="-125" dirty="0">
                <a:latin typeface="Arial"/>
                <a:cs typeface="Arial"/>
              </a:rPr>
              <a:t>method and </a:t>
            </a:r>
            <a:r>
              <a:rPr sz="1150" spc="-105" dirty="0">
                <a:latin typeface="Arial"/>
                <a:cs typeface="Arial"/>
              </a:rPr>
              <a:t>vascularized </a:t>
            </a:r>
            <a:r>
              <a:rPr sz="1150" spc="-125" dirty="0">
                <a:latin typeface="Arial"/>
                <a:cs typeface="Arial"/>
              </a:rPr>
              <a:t>bone </a:t>
            </a:r>
            <a:r>
              <a:rPr sz="1150" spc="-90" dirty="0">
                <a:latin typeface="Arial"/>
                <a:cs typeface="Arial"/>
              </a:rPr>
              <a:t>transfer </a:t>
            </a:r>
            <a:r>
              <a:rPr sz="1150" spc="-120" dirty="0">
                <a:latin typeface="Arial"/>
                <a:cs typeface="Arial"/>
              </a:rPr>
              <a:t>were </a:t>
            </a:r>
            <a:r>
              <a:rPr sz="1150" spc="-100" dirty="0">
                <a:latin typeface="Arial"/>
                <a:cs typeface="Arial"/>
              </a:rPr>
              <a:t>the </a:t>
            </a:r>
            <a:r>
              <a:rPr sz="1150" spc="-120" dirty="0">
                <a:latin typeface="Arial"/>
                <a:cs typeface="Arial"/>
              </a:rPr>
              <a:t>most </a:t>
            </a:r>
            <a:r>
              <a:rPr sz="1150" spc="-95" dirty="0">
                <a:latin typeface="Arial"/>
                <a:cs typeface="Arial"/>
              </a:rPr>
              <a:t>frequently </a:t>
            </a:r>
            <a:r>
              <a:rPr sz="1150" spc="-110" dirty="0">
                <a:latin typeface="Arial"/>
                <a:cs typeface="Arial"/>
              </a:rPr>
              <a:t>performed  procedures </a:t>
            </a:r>
            <a:r>
              <a:rPr sz="1150" spc="-85" dirty="0">
                <a:latin typeface="Arial"/>
                <a:cs typeface="Arial"/>
              </a:rPr>
              <a:t>for </a:t>
            </a:r>
            <a:r>
              <a:rPr sz="1150" spc="-100" dirty="0">
                <a:latin typeface="Arial"/>
                <a:cs typeface="Arial"/>
              </a:rPr>
              <a:t>correction </a:t>
            </a:r>
            <a:r>
              <a:rPr sz="1150" spc="-95" dirty="0">
                <a:latin typeface="Arial"/>
                <a:cs typeface="Arial"/>
              </a:rPr>
              <a:t>of </a:t>
            </a:r>
            <a:r>
              <a:rPr sz="1150" spc="-100" dirty="0">
                <a:latin typeface="Arial"/>
                <a:cs typeface="Arial"/>
              </a:rPr>
              <a:t>large </a:t>
            </a:r>
            <a:r>
              <a:rPr sz="1150" spc="-114" dirty="0">
                <a:latin typeface="Arial"/>
                <a:cs typeface="Arial"/>
              </a:rPr>
              <a:t>segmental </a:t>
            </a:r>
            <a:r>
              <a:rPr sz="1150" spc="-105" dirty="0">
                <a:latin typeface="Arial"/>
                <a:cs typeface="Arial"/>
              </a:rPr>
              <a:t>diaphyseal </a:t>
            </a:r>
            <a:r>
              <a:rPr sz="1150" spc="-125" dirty="0">
                <a:latin typeface="Arial"/>
                <a:cs typeface="Arial"/>
              </a:rPr>
              <a:t>bone </a:t>
            </a:r>
            <a:r>
              <a:rPr sz="1150" spc="-95" dirty="0">
                <a:latin typeface="Arial"/>
                <a:cs typeface="Arial"/>
              </a:rPr>
              <a:t>defects. </a:t>
            </a:r>
            <a:r>
              <a:rPr sz="1150" spc="-125" dirty="0">
                <a:latin typeface="Arial"/>
                <a:cs typeface="Arial"/>
              </a:rPr>
              <a:t>The </a:t>
            </a:r>
            <a:r>
              <a:rPr sz="1150" spc="-85" dirty="0">
                <a:latin typeface="Arial"/>
                <a:cs typeface="Arial"/>
              </a:rPr>
              <a:t>Ilizarov  </a:t>
            </a:r>
            <a:r>
              <a:rPr sz="1150" spc="-125" dirty="0">
                <a:latin typeface="Arial"/>
                <a:cs typeface="Arial"/>
              </a:rPr>
              <a:t>method </a:t>
            </a:r>
            <a:r>
              <a:rPr sz="1150" spc="-100" dirty="0">
                <a:latin typeface="Arial"/>
                <a:cs typeface="Arial"/>
              </a:rPr>
              <a:t>required </a:t>
            </a:r>
            <a:r>
              <a:rPr sz="1150" spc="-105" dirty="0">
                <a:latin typeface="Arial"/>
                <a:cs typeface="Arial"/>
              </a:rPr>
              <a:t>great patience </a:t>
            </a:r>
            <a:r>
              <a:rPr sz="1150" spc="-120" dirty="0">
                <a:latin typeface="Arial"/>
                <a:cs typeface="Arial"/>
              </a:rPr>
              <a:t>and </a:t>
            </a:r>
            <a:r>
              <a:rPr sz="1150" spc="-105" dirty="0">
                <a:latin typeface="Arial"/>
                <a:cs typeface="Arial"/>
              </a:rPr>
              <a:t>took </a:t>
            </a:r>
            <a:r>
              <a:rPr sz="1150" spc="-125" dirty="0">
                <a:latin typeface="Arial"/>
                <a:cs typeface="Arial"/>
              </a:rPr>
              <a:t>months </a:t>
            </a:r>
            <a:r>
              <a:rPr sz="1150" spc="-85" dirty="0">
                <a:latin typeface="Arial"/>
                <a:cs typeface="Arial"/>
              </a:rPr>
              <a:t>for </a:t>
            </a:r>
            <a:r>
              <a:rPr sz="1150" spc="-114" dirty="0">
                <a:latin typeface="Arial"/>
                <a:cs typeface="Arial"/>
              </a:rPr>
              <a:t>segmental </a:t>
            </a:r>
            <a:r>
              <a:rPr sz="1150" spc="-95" dirty="0">
                <a:latin typeface="Arial"/>
                <a:cs typeface="Arial"/>
              </a:rPr>
              <a:t>defects, </a:t>
            </a:r>
            <a:r>
              <a:rPr sz="1150" spc="-100" dirty="0">
                <a:latin typeface="Arial"/>
                <a:cs typeface="Arial"/>
              </a:rPr>
              <a:t>while the  </a:t>
            </a:r>
            <a:r>
              <a:rPr sz="1150" spc="-105" dirty="0">
                <a:latin typeface="Arial"/>
                <a:cs typeface="Arial"/>
              </a:rPr>
              <a:t>vascularized </a:t>
            </a:r>
            <a:r>
              <a:rPr sz="1150" spc="-125" dirty="0">
                <a:latin typeface="Arial"/>
                <a:cs typeface="Arial"/>
              </a:rPr>
              <a:t>bone </a:t>
            </a:r>
            <a:r>
              <a:rPr sz="1150" spc="-90" dirty="0">
                <a:latin typeface="Arial"/>
                <a:cs typeface="Arial"/>
              </a:rPr>
              <a:t>grafts </a:t>
            </a:r>
            <a:r>
              <a:rPr sz="1150" spc="-120" dirty="0">
                <a:latin typeface="Arial"/>
                <a:cs typeface="Arial"/>
              </a:rPr>
              <a:t>were </a:t>
            </a:r>
            <a:r>
              <a:rPr sz="1150" spc="-95" dirty="0">
                <a:latin typeface="Arial"/>
                <a:cs typeface="Arial"/>
              </a:rPr>
              <a:t>technically </a:t>
            </a:r>
            <a:r>
              <a:rPr sz="1150" spc="-80" dirty="0">
                <a:latin typeface="Arial"/>
                <a:cs typeface="Arial"/>
              </a:rPr>
              <a:t>difficult </a:t>
            </a:r>
            <a:r>
              <a:rPr sz="1150" spc="-125" dirty="0">
                <a:latin typeface="Arial"/>
                <a:cs typeface="Arial"/>
              </a:rPr>
              <a:t>and </a:t>
            </a:r>
            <a:r>
              <a:rPr sz="1150" spc="-100" dirty="0">
                <a:latin typeface="Arial"/>
                <a:cs typeface="Arial"/>
              </a:rPr>
              <a:t>often </a:t>
            </a:r>
            <a:r>
              <a:rPr sz="1150" spc="-105" dirty="0">
                <a:latin typeface="Arial"/>
                <a:cs typeface="Arial"/>
              </a:rPr>
              <a:t>associated </a:t>
            </a:r>
            <a:r>
              <a:rPr sz="1150" spc="-95" dirty="0">
                <a:latin typeface="Arial"/>
                <a:cs typeface="Arial"/>
              </a:rPr>
              <a:t>with  significant </a:t>
            </a:r>
            <a:r>
              <a:rPr sz="1150" spc="-85" dirty="0">
                <a:latin typeface="Arial"/>
                <a:cs typeface="Arial"/>
              </a:rPr>
              <a:t>graft </a:t>
            </a:r>
            <a:r>
              <a:rPr sz="1150" spc="-95" dirty="0">
                <a:latin typeface="Arial"/>
                <a:cs typeface="Arial"/>
              </a:rPr>
              <a:t>resorption.[14] </a:t>
            </a:r>
            <a:r>
              <a:rPr sz="1150" spc="-125" dirty="0">
                <a:latin typeface="Arial"/>
                <a:cs typeface="Arial"/>
              </a:rPr>
              <a:t>The </a:t>
            </a:r>
            <a:r>
              <a:rPr sz="1150" spc="-114" dirty="0">
                <a:latin typeface="Arial"/>
                <a:cs typeface="Arial"/>
              </a:rPr>
              <a:t>Masquelet </a:t>
            </a:r>
            <a:r>
              <a:rPr sz="1150" spc="-105" dirty="0">
                <a:latin typeface="Arial"/>
                <a:cs typeface="Arial"/>
              </a:rPr>
              <a:t>technique </a:t>
            </a:r>
            <a:r>
              <a:rPr sz="1150" spc="-95" dirty="0">
                <a:latin typeface="Arial"/>
                <a:cs typeface="Arial"/>
              </a:rPr>
              <a:t>of </a:t>
            </a:r>
            <a:r>
              <a:rPr sz="1150" spc="-125" dirty="0">
                <a:latin typeface="Arial"/>
                <a:cs typeface="Arial"/>
              </a:rPr>
              <a:t>pseudomembrane  </a:t>
            </a:r>
            <a:r>
              <a:rPr sz="1150" spc="-100" dirty="0">
                <a:latin typeface="Arial"/>
                <a:cs typeface="Arial"/>
              </a:rPr>
              <a:t>formation </a:t>
            </a:r>
            <a:r>
              <a:rPr sz="1150" spc="-80" dirty="0">
                <a:latin typeface="Arial"/>
                <a:cs typeface="Arial"/>
              </a:rPr>
              <a:t>is </a:t>
            </a:r>
            <a:r>
              <a:rPr sz="1150" spc="-105" dirty="0">
                <a:latin typeface="Arial"/>
                <a:cs typeface="Arial"/>
              </a:rPr>
              <a:t>novel </a:t>
            </a:r>
            <a:r>
              <a:rPr sz="1150" spc="-90" dirty="0">
                <a:latin typeface="Arial"/>
                <a:cs typeface="Arial"/>
              </a:rPr>
              <a:t>in that </a:t>
            </a:r>
            <a:r>
              <a:rPr sz="1150" spc="-105" dirty="0">
                <a:latin typeface="Arial"/>
                <a:cs typeface="Arial"/>
              </a:rPr>
              <a:t>time </a:t>
            </a:r>
            <a:r>
              <a:rPr sz="1150" spc="-90" dirty="0">
                <a:latin typeface="Arial"/>
                <a:cs typeface="Arial"/>
              </a:rPr>
              <a:t>to </a:t>
            </a:r>
            <a:r>
              <a:rPr sz="1150" spc="-100" dirty="0">
                <a:latin typeface="Arial"/>
                <a:cs typeface="Arial"/>
              </a:rPr>
              <a:t>correction </a:t>
            </a:r>
            <a:r>
              <a:rPr sz="1150" spc="-80" dirty="0">
                <a:latin typeface="Arial"/>
                <a:cs typeface="Arial"/>
              </a:rPr>
              <a:t>is </a:t>
            </a:r>
            <a:r>
              <a:rPr sz="1150" spc="-110" dirty="0">
                <a:latin typeface="Arial"/>
                <a:cs typeface="Arial"/>
              </a:rPr>
              <a:t>independent from </a:t>
            </a:r>
            <a:r>
              <a:rPr sz="1150" spc="-100" dirty="0">
                <a:latin typeface="Arial"/>
                <a:cs typeface="Arial"/>
              </a:rPr>
              <a:t>the severity or  </a:t>
            </a:r>
            <a:r>
              <a:rPr sz="1150" spc="-114" dirty="0">
                <a:latin typeface="Arial"/>
                <a:cs typeface="Arial"/>
              </a:rPr>
              <a:t>degree </a:t>
            </a:r>
            <a:r>
              <a:rPr sz="1150" spc="-95" dirty="0">
                <a:latin typeface="Arial"/>
                <a:cs typeface="Arial"/>
              </a:rPr>
              <a:t>of </a:t>
            </a:r>
            <a:r>
              <a:rPr sz="1150" spc="-125" dirty="0">
                <a:latin typeface="Arial"/>
                <a:cs typeface="Arial"/>
              </a:rPr>
              <a:t>bone </a:t>
            </a:r>
            <a:r>
              <a:rPr sz="1150" spc="-85" dirty="0">
                <a:latin typeface="Arial"/>
                <a:cs typeface="Arial"/>
              </a:rPr>
              <a:t>lost. </a:t>
            </a:r>
            <a:r>
              <a:rPr sz="1150" spc="-114" dirty="0">
                <a:latin typeface="Arial"/>
                <a:cs typeface="Arial"/>
              </a:rPr>
              <a:t>Subsequent </a:t>
            </a:r>
            <a:r>
              <a:rPr sz="1150" spc="-90" dirty="0">
                <a:latin typeface="Arial"/>
                <a:cs typeface="Arial"/>
              </a:rPr>
              <a:t>histologic </a:t>
            </a:r>
            <a:r>
              <a:rPr sz="1150" spc="-105" dirty="0">
                <a:latin typeface="Arial"/>
                <a:cs typeface="Arial"/>
              </a:rPr>
              <a:t>evaluation studies </a:t>
            </a:r>
            <a:r>
              <a:rPr sz="1150" spc="-95" dirty="0">
                <a:latin typeface="Arial"/>
                <a:cs typeface="Arial"/>
              </a:rPr>
              <a:t>of </a:t>
            </a:r>
            <a:r>
              <a:rPr sz="1150" spc="-100" dirty="0">
                <a:latin typeface="Arial"/>
                <a:cs typeface="Arial"/>
              </a:rPr>
              <a:t>the  </a:t>
            </a:r>
            <a:r>
              <a:rPr sz="1150" spc="-125" dirty="0">
                <a:latin typeface="Arial"/>
                <a:cs typeface="Arial"/>
              </a:rPr>
              <a:t>pseudomembrane </a:t>
            </a:r>
            <a:r>
              <a:rPr sz="1150" spc="-120" dirty="0">
                <a:latin typeface="Arial"/>
                <a:cs typeface="Arial"/>
              </a:rPr>
              <a:t>have </a:t>
            </a:r>
            <a:r>
              <a:rPr sz="1150" spc="-125" dirty="0">
                <a:latin typeface="Arial"/>
                <a:cs typeface="Arial"/>
              </a:rPr>
              <a:t>shown </a:t>
            </a:r>
            <a:r>
              <a:rPr sz="1150" spc="-110" dirty="0">
                <a:latin typeface="Arial"/>
                <a:cs typeface="Arial"/>
              </a:rPr>
              <a:t>increased </a:t>
            </a:r>
            <a:r>
              <a:rPr sz="1150" spc="-100" dirty="0">
                <a:latin typeface="Arial"/>
                <a:cs typeface="Arial"/>
              </a:rPr>
              <a:t>bone-stimulating </a:t>
            </a:r>
            <a:r>
              <a:rPr sz="1150" spc="-95" dirty="0">
                <a:latin typeface="Arial"/>
                <a:cs typeface="Arial"/>
              </a:rPr>
              <a:t>factors </a:t>
            </a:r>
            <a:r>
              <a:rPr sz="1150" spc="-125" dirty="0">
                <a:latin typeface="Arial"/>
                <a:cs typeface="Arial"/>
              </a:rPr>
              <a:t>and </a:t>
            </a:r>
            <a:r>
              <a:rPr sz="1150" spc="-100" dirty="0">
                <a:latin typeface="Arial"/>
                <a:cs typeface="Arial"/>
              </a:rPr>
              <a:t>higher  </a:t>
            </a:r>
            <a:r>
              <a:rPr sz="1150" spc="-105" dirty="0">
                <a:latin typeface="Arial"/>
                <a:cs typeface="Arial"/>
              </a:rPr>
              <a:t>concentrations </a:t>
            </a:r>
            <a:r>
              <a:rPr sz="1150" spc="-95" dirty="0">
                <a:latin typeface="Arial"/>
                <a:cs typeface="Arial"/>
              </a:rPr>
              <a:t>of </a:t>
            </a:r>
            <a:r>
              <a:rPr sz="1150" spc="-120" dirty="0">
                <a:latin typeface="Arial"/>
                <a:cs typeface="Arial"/>
              </a:rPr>
              <a:t>stem </a:t>
            </a:r>
            <a:r>
              <a:rPr sz="1150" spc="-90" dirty="0">
                <a:latin typeface="Arial"/>
                <a:cs typeface="Arial"/>
              </a:rPr>
              <a:t>cells </a:t>
            </a:r>
            <a:r>
              <a:rPr sz="1150" spc="-120" dirty="0">
                <a:latin typeface="Arial"/>
                <a:cs typeface="Arial"/>
              </a:rPr>
              <a:t>compared </a:t>
            </a:r>
            <a:r>
              <a:rPr sz="1150" spc="-90" dirty="0">
                <a:latin typeface="Arial"/>
                <a:cs typeface="Arial"/>
              </a:rPr>
              <a:t>to </a:t>
            </a:r>
            <a:r>
              <a:rPr sz="1150" spc="-125" dirty="0">
                <a:latin typeface="Arial"/>
                <a:cs typeface="Arial"/>
              </a:rPr>
              <a:t>matched </a:t>
            </a:r>
            <a:r>
              <a:rPr sz="1150" spc="-105" dirty="0">
                <a:latin typeface="Arial"/>
                <a:cs typeface="Arial"/>
              </a:rPr>
              <a:t>periosteum.  </a:t>
            </a:r>
            <a:r>
              <a:rPr sz="1150" spc="-75" dirty="0">
                <a:latin typeface="Arial"/>
                <a:cs typeface="Arial"/>
              </a:rPr>
              <a:t> </a:t>
            </a:r>
            <a:r>
              <a:rPr sz="1150" spc="-95" dirty="0">
                <a:latin typeface="Arial"/>
                <a:cs typeface="Arial"/>
              </a:rPr>
              <a:t>[15,16</a:t>
            </a:r>
            <a:r>
              <a:rPr sz="1150" spc="-95" dirty="0" smtClean="0">
                <a:latin typeface="Arial"/>
                <a:cs typeface="Arial"/>
              </a:rPr>
              <a:t>]</a:t>
            </a:r>
            <a:endParaRPr lang="en-US" sz="1150" spc="-95" dirty="0" smtClean="0">
              <a:latin typeface="Arial"/>
              <a:cs typeface="Arial"/>
            </a:endParaRPr>
          </a:p>
          <a:p>
            <a:pPr marL="12700" marR="170815">
              <a:lnSpc>
                <a:spcPct val="100000"/>
              </a:lnSpc>
              <a:spcBef>
                <a:spcPts val="280"/>
              </a:spcBef>
            </a:pPr>
            <a:endParaRPr sz="1150" dirty="0">
              <a:latin typeface="Arial"/>
              <a:cs typeface="Arial"/>
            </a:endParaRPr>
          </a:p>
          <a:p>
            <a:pPr marL="12700" marR="80645">
              <a:lnSpc>
                <a:spcPct val="100000"/>
              </a:lnSpc>
              <a:spcBef>
                <a:spcPts val="325"/>
              </a:spcBef>
            </a:pPr>
            <a:r>
              <a:rPr sz="1150" spc="-125" dirty="0">
                <a:latin typeface="Arial"/>
                <a:cs typeface="Arial"/>
              </a:rPr>
              <a:t>Our </a:t>
            </a:r>
            <a:r>
              <a:rPr sz="1150" spc="-120" dirty="0">
                <a:latin typeface="Arial"/>
                <a:cs typeface="Arial"/>
              </a:rPr>
              <a:t>case </a:t>
            </a:r>
            <a:r>
              <a:rPr sz="1150" spc="-110" dirty="0">
                <a:latin typeface="Arial"/>
                <a:cs typeface="Arial"/>
              </a:rPr>
              <a:t>presented unique challenges </a:t>
            </a:r>
            <a:r>
              <a:rPr sz="1150" spc="-90" dirty="0">
                <a:latin typeface="Arial"/>
                <a:cs typeface="Arial"/>
              </a:rPr>
              <a:t>for </a:t>
            </a:r>
            <a:r>
              <a:rPr sz="1150" spc="-100" dirty="0">
                <a:latin typeface="Arial"/>
                <a:cs typeface="Arial"/>
              </a:rPr>
              <a:t>surgical </a:t>
            </a:r>
            <a:r>
              <a:rPr sz="1150" spc="-105" dirty="0">
                <a:latin typeface="Arial"/>
                <a:cs typeface="Arial"/>
              </a:rPr>
              <a:t>planning </a:t>
            </a:r>
            <a:r>
              <a:rPr sz="1150" spc="-95" dirty="0">
                <a:latin typeface="Arial"/>
                <a:cs typeface="Arial"/>
              </a:rPr>
              <a:t>of </a:t>
            </a:r>
            <a:r>
              <a:rPr sz="1150" spc="-100" dirty="0">
                <a:latin typeface="Arial"/>
                <a:cs typeface="Arial"/>
              </a:rPr>
              <a:t>reconstruction </a:t>
            </a:r>
            <a:r>
              <a:rPr sz="1150" spc="-85" dirty="0">
                <a:latin typeface="Arial"/>
                <a:cs typeface="Arial"/>
              </a:rPr>
              <a:t>for  </a:t>
            </a:r>
            <a:r>
              <a:rPr sz="1150" spc="-105" dirty="0">
                <a:latin typeface="Arial"/>
                <a:cs typeface="Arial"/>
              </a:rPr>
              <a:t>limb </a:t>
            </a:r>
            <a:r>
              <a:rPr sz="1150" spc="-110" dirty="0">
                <a:latin typeface="Arial"/>
                <a:cs typeface="Arial"/>
              </a:rPr>
              <a:t>salvage </a:t>
            </a:r>
            <a:r>
              <a:rPr sz="1150" spc="-114" dirty="0">
                <a:latin typeface="Arial"/>
                <a:cs typeface="Arial"/>
              </a:rPr>
              <a:t>as </a:t>
            </a:r>
            <a:r>
              <a:rPr sz="1150" spc="-100" dirty="0">
                <a:latin typeface="Arial"/>
                <a:cs typeface="Arial"/>
              </a:rPr>
              <a:t>the </a:t>
            </a:r>
            <a:r>
              <a:rPr sz="1150" spc="-90" dirty="0">
                <a:latin typeface="Arial"/>
                <a:cs typeface="Arial"/>
              </a:rPr>
              <a:t>inciting </a:t>
            </a:r>
            <a:r>
              <a:rPr sz="1150" spc="-100" dirty="0">
                <a:latin typeface="Arial"/>
                <a:cs typeface="Arial"/>
              </a:rPr>
              <a:t>traumatic </a:t>
            </a:r>
            <a:r>
              <a:rPr sz="1150" spc="-110" dirty="0">
                <a:latin typeface="Arial"/>
                <a:cs typeface="Arial"/>
              </a:rPr>
              <a:t>event </a:t>
            </a:r>
            <a:r>
              <a:rPr sz="1150" spc="-120" dirty="0">
                <a:latin typeface="Arial"/>
                <a:cs typeface="Arial"/>
              </a:rPr>
              <a:t>had </a:t>
            </a:r>
            <a:r>
              <a:rPr sz="1150" spc="-95" dirty="0">
                <a:latin typeface="Arial"/>
                <a:cs typeface="Arial"/>
              </a:rPr>
              <a:t>resulted </a:t>
            </a:r>
            <a:r>
              <a:rPr sz="1150" spc="-90" dirty="0">
                <a:latin typeface="Arial"/>
                <a:cs typeface="Arial"/>
              </a:rPr>
              <a:t>in </a:t>
            </a:r>
            <a:r>
              <a:rPr sz="1150" spc="-120" dirty="0">
                <a:latin typeface="Arial"/>
                <a:cs typeface="Arial"/>
              </a:rPr>
              <a:t>a </a:t>
            </a:r>
            <a:r>
              <a:rPr sz="1150" spc="-105" dirty="0">
                <a:latin typeface="Arial"/>
                <a:cs typeface="Arial"/>
              </a:rPr>
              <a:t>severely </a:t>
            </a:r>
            <a:r>
              <a:rPr sz="1150" spc="-114" dirty="0">
                <a:latin typeface="Arial"/>
                <a:cs typeface="Arial"/>
              </a:rPr>
              <a:t>contaminated  </a:t>
            </a:r>
            <a:r>
              <a:rPr sz="1150" spc="-130" dirty="0">
                <a:latin typeface="Arial"/>
                <a:cs typeface="Arial"/>
              </a:rPr>
              <a:t>wound </a:t>
            </a:r>
            <a:r>
              <a:rPr sz="1150" spc="-125" dirty="0">
                <a:latin typeface="Arial"/>
                <a:cs typeface="Arial"/>
              </a:rPr>
              <a:t>bed and </a:t>
            </a:r>
            <a:r>
              <a:rPr sz="1150" spc="-114" dirty="0">
                <a:latin typeface="Arial"/>
                <a:cs typeface="Arial"/>
              </a:rPr>
              <a:t>complete </a:t>
            </a:r>
            <a:r>
              <a:rPr sz="1150" spc="-100" dirty="0">
                <a:latin typeface="Arial"/>
                <a:cs typeface="Arial"/>
              </a:rPr>
              <a:t>loss </a:t>
            </a:r>
            <a:r>
              <a:rPr sz="1150" spc="-95" dirty="0">
                <a:latin typeface="Arial"/>
                <a:cs typeface="Arial"/>
              </a:rPr>
              <a:t>of </a:t>
            </a:r>
            <a:r>
              <a:rPr sz="1150" spc="-100" dirty="0">
                <a:latin typeface="Arial"/>
                <a:cs typeface="Arial"/>
              </a:rPr>
              <a:t>the </a:t>
            </a:r>
            <a:r>
              <a:rPr sz="1150" spc="-70" dirty="0">
                <a:latin typeface="Arial"/>
                <a:cs typeface="Arial"/>
              </a:rPr>
              <a:t>1</a:t>
            </a:r>
            <a:r>
              <a:rPr sz="1125" spc="-104" baseline="25925" dirty="0">
                <a:latin typeface="Arial"/>
                <a:cs typeface="Arial"/>
              </a:rPr>
              <a:t>st </a:t>
            </a:r>
            <a:r>
              <a:rPr sz="1150" spc="-105" dirty="0">
                <a:latin typeface="Arial"/>
                <a:cs typeface="Arial"/>
              </a:rPr>
              <a:t>metatarsal phalangeal </a:t>
            </a:r>
            <a:r>
              <a:rPr sz="1150" spc="-80" dirty="0">
                <a:latin typeface="Arial"/>
                <a:cs typeface="Arial"/>
              </a:rPr>
              <a:t>joint. </a:t>
            </a:r>
            <a:r>
              <a:rPr sz="1150" spc="-95" dirty="0">
                <a:latin typeface="Arial"/>
                <a:cs typeface="Arial"/>
              </a:rPr>
              <a:t>Joint </a:t>
            </a:r>
            <a:r>
              <a:rPr sz="1150" spc="-110" dirty="0">
                <a:latin typeface="Arial"/>
                <a:cs typeface="Arial"/>
              </a:rPr>
              <a:t>salvage </a:t>
            </a:r>
            <a:r>
              <a:rPr sz="1150" spc="-100" dirty="0">
                <a:latin typeface="Arial"/>
                <a:cs typeface="Arial"/>
              </a:rPr>
              <a:t>or  reconstruction </a:t>
            </a:r>
            <a:r>
              <a:rPr sz="1150" spc="-90" dirty="0">
                <a:latin typeface="Arial"/>
                <a:cs typeface="Arial"/>
              </a:rPr>
              <a:t>in </a:t>
            </a:r>
            <a:r>
              <a:rPr sz="1150" spc="-85" dirty="0">
                <a:latin typeface="Arial"/>
                <a:cs typeface="Arial"/>
              </a:rPr>
              <a:t>this </a:t>
            </a:r>
            <a:r>
              <a:rPr sz="1150" spc="-105" dirty="0">
                <a:latin typeface="Arial"/>
                <a:cs typeface="Arial"/>
              </a:rPr>
              <a:t>instance </a:t>
            </a:r>
            <a:r>
              <a:rPr sz="1150" spc="-130" dirty="0">
                <a:latin typeface="Arial"/>
                <a:cs typeface="Arial"/>
              </a:rPr>
              <a:t>was </a:t>
            </a:r>
            <a:r>
              <a:rPr sz="1150" spc="-105" dirty="0" smtClean="0">
                <a:latin typeface="Arial"/>
                <a:cs typeface="Arial"/>
              </a:rPr>
              <a:t>not </a:t>
            </a:r>
            <a:r>
              <a:rPr sz="1150" spc="-120" dirty="0">
                <a:latin typeface="Arial"/>
                <a:cs typeface="Arial"/>
              </a:rPr>
              <a:t>an </a:t>
            </a:r>
            <a:r>
              <a:rPr sz="1150" spc="-100" dirty="0">
                <a:latin typeface="Arial"/>
                <a:cs typeface="Arial"/>
              </a:rPr>
              <a:t>option </a:t>
            </a:r>
            <a:r>
              <a:rPr sz="1150" spc="-110" dirty="0">
                <a:latin typeface="Arial"/>
                <a:cs typeface="Arial"/>
              </a:rPr>
              <a:t>given </a:t>
            </a:r>
            <a:r>
              <a:rPr sz="1150" spc="-100" dirty="0">
                <a:latin typeface="Arial"/>
                <a:cs typeface="Arial"/>
              </a:rPr>
              <a:t>the severity </a:t>
            </a:r>
            <a:r>
              <a:rPr sz="1150" spc="-95" dirty="0">
                <a:latin typeface="Arial"/>
                <a:cs typeface="Arial"/>
              </a:rPr>
              <a:t>of </a:t>
            </a:r>
            <a:r>
              <a:rPr sz="1150" spc="-100" dirty="0">
                <a:latin typeface="Arial"/>
                <a:cs typeface="Arial"/>
              </a:rPr>
              <a:t>the </a:t>
            </a:r>
            <a:r>
              <a:rPr sz="1150" spc="-95" dirty="0">
                <a:latin typeface="Arial"/>
                <a:cs typeface="Arial"/>
              </a:rPr>
              <a:t>defect</a:t>
            </a:r>
            <a:r>
              <a:rPr sz="1150" spc="-95" dirty="0" smtClean="0">
                <a:latin typeface="Arial"/>
                <a:cs typeface="Arial"/>
              </a:rPr>
              <a:t>.</a:t>
            </a:r>
            <a:r>
              <a:rPr lang="en-US" sz="1150" spc="-95" dirty="0" smtClean="0">
                <a:latin typeface="Arial"/>
                <a:cs typeface="Arial"/>
              </a:rPr>
              <a:t> However in an active, healthy patient who is motivated and compliant salvage is possible. </a:t>
            </a:r>
          </a:p>
          <a:p>
            <a:pPr marL="12700" marR="80645">
              <a:lnSpc>
                <a:spcPct val="100000"/>
              </a:lnSpc>
              <a:spcBef>
                <a:spcPts val="325"/>
              </a:spcBef>
            </a:pPr>
            <a:endParaRPr sz="1150" dirty="0">
              <a:latin typeface="Arial"/>
              <a:cs typeface="Arial"/>
            </a:endParaRPr>
          </a:p>
          <a:p>
            <a:pPr marL="12700" marR="51435">
              <a:lnSpc>
                <a:spcPct val="100000"/>
              </a:lnSpc>
              <a:spcBef>
                <a:spcPts val="320"/>
              </a:spcBef>
            </a:pPr>
            <a:r>
              <a:rPr sz="1150" spc="-125" dirty="0">
                <a:latin typeface="Arial"/>
                <a:cs typeface="Arial"/>
              </a:rPr>
              <a:t>The </a:t>
            </a:r>
            <a:r>
              <a:rPr sz="1150" spc="-100" dirty="0">
                <a:latin typeface="Arial"/>
                <a:cs typeface="Arial"/>
              </a:rPr>
              <a:t>post-operative </a:t>
            </a:r>
            <a:r>
              <a:rPr sz="1150" spc="-95" dirty="0">
                <a:latin typeface="Arial"/>
                <a:cs typeface="Arial"/>
              </a:rPr>
              <a:t>infection </a:t>
            </a:r>
            <a:r>
              <a:rPr sz="1150" spc="-130" dirty="0">
                <a:latin typeface="Arial"/>
                <a:cs typeface="Arial"/>
              </a:rPr>
              <a:t>management </a:t>
            </a:r>
            <a:r>
              <a:rPr sz="1150" spc="-114" dirty="0">
                <a:latin typeface="Arial"/>
                <a:cs typeface="Arial"/>
              </a:rPr>
              <a:t>proved </a:t>
            </a:r>
            <a:r>
              <a:rPr sz="1150" spc="-90" dirty="0">
                <a:latin typeface="Arial"/>
                <a:cs typeface="Arial"/>
              </a:rPr>
              <a:t>to </a:t>
            </a:r>
            <a:r>
              <a:rPr sz="1150" spc="-125" dirty="0">
                <a:latin typeface="Arial"/>
                <a:cs typeface="Arial"/>
              </a:rPr>
              <a:t>be </a:t>
            </a:r>
            <a:r>
              <a:rPr sz="1150" spc="-100" dirty="0">
                <a:latin typeface="Arial"/>
                <a:cs typeface="Arial"/>
              </a:rPr>
              <a:t>the </a:t>
            </a:r>
            <a:r>
              <a:rPr sz="1150" spc="-120" dirty="0">
                <a:latin typeface="Arial"/>
                <a:cs typeface="Arial"/>
              </a:rPr>
              <a:t>most </a:t>
            </a:r>
            <a:r>
              <a:rPr sz="1150" spc="-80" dirty="0">
                <a:latin typeface="Arial"/>
                <a:cs typeface="Arial"/>
              </a:rPr>
              <a:t>difficult </a:t>
            </a:r>
            <a:r>
              <a:rPr sz="1150" spc="-110" dirty="0">
                <a:latin typeface="Arial"/>
                <a:cs typeface="Arial"/>
              </a:rPr>
              <a:t>aspect </a:t>
            </a:r>
            <a:r>
              <a:rPr sz="1150" spc="-95" dirty="0">
                <a:latin typeface="Arial"/>
                <a:cs typeface="Arial"/>
              </a:rPr>
              <a:t>of  </a:t>
            </a:r>
            <a:r>
              <a:rPr sz="1150" spc="-100" dirty="0">
                <a:latin typeface="Arial"/>
                <a:cs typeface="Arial"/>
              </a:rPr>
              <a:t>the </a:t>
            </a:r>
            <a:r>
              <a:rPr sz="1150" spc="-110" dirty="0">
                <a:latin typeface="Arial"/>
                <a:cs typeface="Arial"/>
              </a:rPr>
              <a:t>case. </a:t>
            </a:r>
            <a:r>
              <a:rPr sz="1150" spc="-125" dirty="0">
                <a:latin typeface="Arial"/>
                <a:cs typeface="Arial"/>
              </a:rPr>
              <a:t>Our </a:t>
            </a:r>
            <a:r>
              <a:rPr sz="1150" spc="-95" dirty="0">
                <a:latin typeface="Arial"/>
                <a:cs typeface="Arial"/>
              </a:rPr>
              <a:t>Infectious </a:t>
            </a:r>
            <a:r>
              <a:rPr sz="1150" spc="-110" dirty="0">
                <a:latin typeface="Arial"/>
                <a:cs typeface="Arial"/>
              </a:rPr>
              <a:t>Disease </a:t>
            </a:r>
            <a:r>
              <a:rPr sz="1150" spc="-120" dirty="0">
                <a:latin typeface="Arial"/>
                <a:cs typeface="Arial"/>
              </a:rPr>
              <a:t>team </a:t>
            </a:r>
            <a:r>
              <a:rPr sz="1150" spc="-130" dirty="0">
                <a:latin typeface="Arial"/>
                <a:cs typeface="Arial"/>
              </a:rPr>
              <a:t>was </a:t>
            </a:r>
            <a:r>
              <a:rPr sz="1150" spc="-110" dirty="0">
                <a:latin typeface="Arial"/>
                <a:cs typeface="Arial"/>
              </a:rPr>
              <a:t>consulted </a:t>
            </a:r>
            <a:r>
              <a:rPr sz="1150" spc="-90" dirty="0">
                <a:latin typeface="Arial"/>
                <a:cs typeface="Arial"/>
              </a:rPr>
              <a:t>to direct antibiotic </a:t>
            </a:r>
            <a:r>
              <a:rPr sz="1150" spc="-110" dirty="0">
                <a:latin typeface="Arial"/>
                <a:cs typeface="Arial"/>
              </a:rPr>
              <a:t>care </a:t>
            </a:r>
            <a:r>
              <a:rPr lang="en-US" sz="1150" spc="-90" dirty="0" smtClean="0">
                <a:latin typeface="Arial"/>
                <a:cs typeface="Arial"/>
              </a:rPr>
              <a:t> and along with HBOT healing infection free was achieved now great than one year without complication. </a:t>
            </a:r>
            <a:r>
              <a:rPr lang="en-US" sz="1150" spc="-90" dirty="0" smtClean="0">
                <a:latin typeface="Arial"/>
                <a:cs typeface="Arial"/>
              </a:rPr>
              <a:t>Although typically reserved for long bone deficits in the tibia the case shows </a:t>
            </a:r>
            <a:r>
              <a:rPr sz="1150" spc="-90" dirty="0" smtClean="0">
                <a:latin typeface="Arial"/>
                <a:cs typeface="Arial"/>
              </a:rPr>
              <a:t>potential </a:t>
            </a:r>
            <a:r>
              <a:rPr sz="1150" spc="-95" dirty="0">
                <a:latin typeface="Arial"/>
                <a:cs typeface="Arial"/>
              </a:rPr>
              <a:t>efficacy </a:t>
            </a:r>
            <a:r>
              <a:rPr sz="1150" spc="-90" dirty="0">
                <a:latin typeface="Arial"/>
                <a:cs typeface="Arial"/>
              </a:rPr>
              <a:t>of  </a:t>
            </a:r>
            <a:r>
              <a:rPr sz="1150" spc="-100" dirty="0">
                <a:latin typeface="Arial"/>
                <a:cs typeface="Arial"/>
              </a:rPr>
              <a:t>the </a:t>
            </a:r>
            <a:r>
              <a:rPr sz="1150" spc="-114" dirty="0">
                <a:latin typeface="Arial"/>
                <a:cs typeface="Arial"/>
              </a:rPr>
              <a:t>masquelet </a:t>
            </a:r>
            <a:r>
              <a:rPr sz="1150" spc="-105" dirty="0">
                <a:latin typeface="Arial"/>
                <a:cs typeface="Arial"/>
              </a:rPr>
              <a:t>technique </a:t>
            </a:r>
            <a:r>
              <a:rPr sz="1150" spc="-90" dirty="0">
                <a:latin typeface="Arial"/>
                <a:cs typeface="Arial"/>
              </a:rPr>
              <a:t>in </a:t>
            </a:r>
            <a:r>
              <a:rPr sz="1150" spc="-114" dirty="0">
                <a:latin typeface="Arial"/>
                <a:cs typeface="Arial"/>
              </a:rPr>
              <a:t>spanning </a:t>
            </a:r>
            <a:r>
              <a:rPr sz="1150" spc="-95" dirty="0">
                <a:latin typeface="Arial"/>
                <a:cs typeface="Arial"/>
              </a:rPr>
              <a:t>significant </a:t>
            </a:r>
            <a:r>
              <a:rPr sz="1150" spc="-120" dirty="0">
                <a:latin typeface="Arial"/>
                <a:cs typeface="Arial"/>
              </a:rPr>
              <a:t>bone </a:t>
            </a:r>
            <a:r>
              <a:rPr sz="1150" spc="-100" dirty="0">
                <a:latin typeface="Arial"/>
                <a:cs typeface="Arial"/>
              </a:rPr>
              <a:t>defects </a:t>
            </a:r>
            <a:r>
              <a:rPr sz="1150" spc="-95" dirty="0">
                <a:latin typeface="Arial"/>
                <a:cs typeface="Arial"/>
              </a:rPr>
              <a:t>of </a:t>
            </a:r>
            <a:r>
              <a:rPr sz="1150" spc="-100" dirty="0">
                <a:latin typeface="Arial"/>
                <a:cs typeface="Arial"/>
              </a:rPr>
              <a:t>the </a:t>
            </a:r>
            <a:r>
              <a:rPr sz="1150" spc="-105" dirty="0">
                <a:latin typeface="Arial"/>
                <a:cs typeface="Arial"/>
              </a:rPr>
              <a:t>metatarsals  </a:t>
            </a:r>
            <a:r>
              <a:rPr sz="1150" spc="-100" dirty="0">
                <a:latin typeface="Arial"/>
                <a:cs typeface="Arial"/>
              </a:rPr>
              <a:t>involving </a:t>
            </a:r>
            <a:r>
              <a:rPr sz="1150" spc="-114" dirty="0">
                <a:latin typeface="Arial"/>
                <a:cs typeface="Arial"/>
              </a:rPr>
              <a:t>complete </a:t>
            </a:r>
            <a:r>
              <a:rPr sz="1150" spc="-100" dirty="0">
                <a:latin typeface="Arial"/>
                <a:cs typeface="Arial"/>
              </a:rPr>
              <a:t>loss </a:t>
            </a:r>
            <a:r>
              <a:rPr sz="1150" spc="-95" dirty="0">
                <a:latin typeface="Arial"/>
                <a:cs typeface="Arial"/>
              </a:rPr>
              <a:t>of </a:t>
            </a:r>
            <a:r>
              <a:rPr sz="1150" spc="-100" dirty="0">
                <a:latin typeface="Arial"/>
                <a:cs typeface="Arial"/>
              </a:rPr>
              <a:t>the </a:t>
            </a:r>
            <a:r>
              <a:rPr sz="1150" spc="-105" dirty="0">
                <a:latin typeface="Arial"/>
                <a:cs typeface="Arial"/>
              </a:rPr>
              <a:t>metatarsal phalangeal </a:t>
            </a:r>
            <a:r>
              <a:rPr sz="1150" spc="-10" dirty="0">
                <a:latin typeface="Arial"/>
                <a:cs typeface="Arial"/>
              </a:rPr>
              <a:t> </a:t>
            </a:r>
            <a:r>
              <a:rPr sz="1150" spc="-80" dirty="0">
                <a:latin typeface="Arial"/>
                <a:cs typeface="Arial"/>
              </a:rPr>
              <a:t>joint.</a:t>
            </a:r>
            <a:endParaRPr sz="1150" dirty="0">
              <a:latin typeface="Arial"/>
              <a:cs typeface="Arial"/>
            </a:endParaRPr>
          </a:p>
          <a:p>
            <a:pPr marR="73025" algn="ctr">
              <a:lnSpc>
                <a:spcPct val="100000"/>
              </a:lnSpc>
              <a:spcBef>
                <a:spcPts val="340"/>
              </a:spcBef>
            </a:pPr>
            <a:r>
              <a:rPr sz="1700" b="1" u="sng" spc="-20" dirty="0">
                <a:solidFill>
                  <a:srgbClr val="2C3E70"/>
                </a:solidFill>
                <a:latin typeface="Calibri"/>
                <a:cs typeface="Calibri"/>
              </a:rPr>
              <a:t>References</a:t>
            </a:r>
            <a:endParaRPr sz="1700" dirty="0">
              <a:latin typeface="Calibri"/>
              <a:cs typeface="Calibri"/>
            </a:endParaRPr>
          </a:p>
          <a:p>
            <a:pPr marL="40005" marR="73660">
              <a:lnSpc>
                <a:spcPct val="102299"/>
              </a:lnSpc>
              <a:spcBef>
                <a:spcPts val="60"/>
              </a:spcBef>
            </a:pPr>
            <a:r>
              <a:rPr sz="570" b="1" spc="-60" dirty="0">
                <a:latin typeface="Arial"/>
                <a:cs typeface="Arial"/>
              </a:rPr>
              <a:t>Taylor </a:t>
            </a:r>
            <a:r>
              <a:rPr sz="570" b="1" spc="-65" dirty="0">
                <a:latin typeface="Arial"/>
                <a:cs typeface="Arial"/>
              </a:rPr>
              <a:t>BC, </a:t>
            </a:r>
            <a:r>
              <a:rPr sz="570" b="1" spc="-60" dirty="0">
                <a:latin typeface="Arial"/>
                <a:cs typeface="Arial"/>
              </a:rPr>
              <a:t>French </a:t>
            </a:r>
            <a:r>
              <a:rPr sz="570" b="1" spc="-65" dirty="0">
                <a:latin typeface="Arial"/>
                <a:cs typeface="Arial"/>
              </a:rPr>
              <a:t>BG, </a:t>
            </a:r>
            <a:r>
              <a:rPr sz="570" b="1" spc="-60" dirty="0">
                <a:latin typeface="Arial"/>
                <a:cs typeface="Arial"/>
              </a:rPr>
              <a:t>Fowler </a:t>
            </a:r>
            <a:r>
              <a:rPr sz="570" b="1" spc="-75" dirty="0">
                <a:latin typeface="Arial"/>
                <a:cs typeface="Arial"/>
              </a:rPr>
              <a:t>TT, </a:t>
            </a:r>
            <a:r>
              <a:rPr sz="570" b="1" spc="-55" dirty="0">
                <a:latin typeface="Arial"/>
                <a:cs typeface="Arial"/>
              </a:rPr>
              <a:t>Russell </a:t>
            </a:r>
            <a:r>
              <a:rPr sz="570" b="1" spc="-45" dirty="0">
                <a:latin typeface="Arial"/>
                <a:cs typeface="Arial"/>
              </a:rPr>
              <a:t>J, </a:t>
            </a:r>
            <a:r>
              <a:rPr sz="570" b="1" spc="-65" dirty="0">
                <a:latin typeface="Arial"/>
                <a:cs typeface="Arial"/>
              </a:rPr>
              <a:t>Poka </a:t>
            </a:r>
            <a:r>
              <a:rPr sz="570" b="1" spc="-55" dirty="0">
                <a:latin typeface="Arial"/>
                <a:cs typeface="Arial"/>
              </a:rPr>
              <a:t>A. </a:t>
            </a:r>
            <a:r>
              <a:rPr sz="570" b="1" spc="-60" dirty="0">
                <a:latin typeface="Arial"/>
                <a:cs typeface="Arial"/>
              </a:rPr>
              <a:t>Induced </a:t>
            </a:r>
            <a:r>
              <a:rPr sz="570" b="1" spc="-70" dirty="0">
                <a:latin typeface="Arial"/>
                <a:cs typeface="Arial"/>
              </a:rPr>
              <a:t>membrane </a:t>
            </a:r>
            <a:r>
              <a:rPr sz="570" b="1" spc="-60" dirty="0">
                <a:latin typeface="Arial"/>
                <a:cs typeface="Arial"/>
              </a:rPr>
              <a:t>technique </a:t>
            </a:r>
            <a:r>
              <a:rPr sz="570" b="1" spc="-50" dirty="0">
                <a:latin typeface="Arial"/>
                <a:cs typeface="Arial"/>
              </a:rPr>
              <a:t>for </a:t>
            </a:r>
            <a:r>
              <a:rPr sz="570" b="1" spc="-55" dirty="0">
                <a:latin typeface="Arial"/>
                <a:cs typeface="Arial"/>
              </a:rPr>
              <a:t>reconstruction </a:t>
            </a:r>
            <a:r>
              <a:rPr sz="570" b="1" spc="-50" dirty="0">
                <a:latin typeface="Arial"/>
                <a:cs typeface="Arial"/>
              </a:rPr>
              <a:t>to </a:t>
            </a:r>
            <a:r>
              <a:rPr sz="570" b="1" spc="-70" dirty="0">
                <a:latin typeface="Arial"/>
                <a:cs typeface="Arial"/>
              </a:rPr>
              <a:t>manage </a:t>
            </a:r>
            <a:r>
              <a:rPr sz="570" b="1" spc="-65" dirty="0">
                <a:latin typeface="Arial"/>
                <a:cs typeface="Arial"/>
              </a:rPr>
              <a:t>bone </a:t>
            </a:r>
            <a:r>
              <a:rPr sz="570" b="1" spc="-50" dirty="0">
                <a:latin typeface="Arial"/>
                <a:cs typeface="Arial"/>
              </a:rPr>
              <a:t>loss. </a:t>
            </a:r>
            <a:r>
              <a:rPr sz="570" b="1" spc="-60" dirty="0">
                <a:latin typeface="Arial"/>
                <a:cs typeface="Arial"/>
              </a:rPr>
              <a:t>J </a:t>
            </a:r>
            <a:r>
              <a:rPr sz="570" b="1" spc="-85" dirty="0">
                <a:latin typeface="Arial"/>
                <a:cs typeface="Arial"/>
              </a:rPr>
              <a:t>Am </a:t>
            </a:r>
            <a:r>
              <a:rPr sz="570" b="1" spc="-65" dirty="0">
                <a:latin typeface="Arial"/>
                <a:cs typeface="Arial"/>
              </a:rPr>
              <a:t>Acad  Orthop </a:t>
            </a:r>
            <a:r>
              <a:rPr sz="570" b="1" spc="-55" dirty="0">
                <a:latin typeface="Arial"/>
                <a:cs typeface="Arial"/>
              </a:rPr>
              <a:t>Surg. </a:t>
            </a:r>
            <a:r>
              <a:rPr sz="570" b="1" spc="-60" dirty="0">
                <a:latin typeface="Arial"/>
                <a:cs typeface="Arial"/>
              </a:rPr>
              <a:t>2012 </a:t>
            </a:r>
            <a:r>
              <a:rPr sz="570" b="1" spc="-55" dirty="0">
                <a:latin typeface="Arial"/>
                <a:cs typeface="Arial"/>
              </a:rPr>
              <a:t>Mar;20(3):142-50. </a:t>
            </a:r>
            <a:r>
              <a:rPr sz="570" b="1" spc="-50" dirty="0">
                <a:latin typeface="Arial"/>
                <a:cs typeface="Arial"/>
              </a:rPr>
              <a:t>doi: </a:t>
            </a:r>
            <a:r>
              <a:rPr sz="570" b="1" spc="-15" dirty="0">
                <a:latin typeface="Arial"/>
                <a:cs typeface="Arial"/>
              </a:rPr>
              <a:t> </a:t>
            </a:r>
            <a:r>
              <a:rPr sz="570" b="1" spc="-60" dirty="0">
                <a:latin typeface="Arial"/>
                <a:cs typeface="Arial"/>
              </a:rPr>
              <a:t>10.5435/JAAOS-20-03-142.</a:t>
            </a:r>
            <a:endParaRPr sz="570" dirty="0">
              <a:latin typeface="Arial"/>
              <a:cs typeface="Arial"/>
            </a:endParaRPr>
          </a:p>
          <a:p>
            <a:pPr marL="40005" marR="5080">
              <a:lnSpc>
                <a:spcPct val="102200"/>
              </a:lnSpc>
              <a:spcBef>
                <a:spcPts val="160"/>
              </a:spcBef>
            </a:pPr>
            <a:r>
              <a:rPr sz="570" b="1" spc="-50" dirty="0">
                <a:latin typeface="Arial"/>
                <a:cs typeface="Arial"/>
              </a:rPr>
              <a:t>Pelissier </a:t>
            </a:r>
            <a:r>
              <a:rPr sz="570" b="1" spc="-90" dirty="0">
                <a:latin typeface="Arial"/>
                <a:cs typeface="Arial"/>
              </a:rPr>
              <a:t>P, </a:t>
            </a:r>
            <a:r>
              <a:rPr sz="570" b="1" spc="-60" dirty="0">
                <a:latin typeface="Arial"/>
                <a:cs typeface="Arial"/>
              </a:rPr>
              <a:t>Boireau </a:t>
            </a:r>
            <a:r>
              <a:rPr sz="570" b="1" spc="-90" dirty="0">
                <a:latin typeface="Arial"/>
                <a:cs typeface="Arial"/>
              </a:rPr>
              <a:t>P, </a:t>
            </a:r>
            <a:r>
              <a:rPr sz="570" b="1" spc="-55" dirty="0">
                <a:latin typeface="Arial"/>
                <a:cs typeface="Arial"/>
              </a:rPr>
              <a:t>Martin D, </a:t>
            </a:r>
            <a:r>
              <a:rPr sz="570" b="1" spc="-60" dirty="0">
                <a:latin typeface="Arial"/>
                <a:cs typeface="Arial"/>
              </a:rPr>
              <a:t>Baudet </a:t>
            </a:r>
            <a:r>
              <a:rPr sz="570" b="1" spc="-45" dirty="0">
                <a:latin typeface="Arial"/>
                <a:cs typeface="Arial"/>
              </a:rPr>
              <a:t>J. </a:t>
            </a:r>
            <a:r>
              <a:rPr sz="570" b="1" spc="-70" dirty="0">
                <a:latin typeface="Arial"/>
                <a:cs typeface="Arial"/>
              </a:rPr>
              <a:t>Bone </a:t>
            </a:r>
            <a:r>
              <a:rPr sz="570" b="1" spc="-55" dirty="0">
                <a:latin typeface="Arial"/>
                <a:cs typeface="Arial"/>
              </a:rPr>
              <a:t>reconstruction </a:t>
            </a:r>
            <a:r>
              <a:rPr sz="570" b="1" spc="-50" dirty="0">
                <a:latin typeface="Arial"/>
                <a:cs typeface="Arial"/>
              </a:rPr>
              <a:t>of </a:t>
            </a:r>
            <a:r>
              <a:rPr sz="570" b="1" spc="-55" dirty="0">
                <a:latin typeface="Arial"/>
                <a:cs typeface="Arial"/>
              </a:rPr>
              <a:t>the </a:t>
            </a:r>
            <a:r>
              <a:rPr sz="570" b="1" spc="-60" dirty="0">
                <a:latin typeface="Arial"/>
                <a:cs typeface="Arial"/>
              </a:rPr>
              <a:t>lower </a:t>
            </a:r>
            <a:r>
              <a:rPr sz="570" b="1" spc="-55" dirty="0">
                <a:latin typeface="Arial"/>
                <a:cs typeface="Arial"/>
              </a:rPr>
              <a:t>extremity: complications </a:t>
            </a:r>
            <a:r>
              <a:rPr sz="570" b="1" spc="-65" dirty="0">
                <a:latin typeface="Arial"/>
                <a:cs typeface="Arial"/>
              </a:rPr>
              <a:t>and </a:t>
            </a:r>
            <a:r>
              <a:rPr sz="570" b="1" spc="-60" dirty="0">
                <a:latin typeface="Arial"/>
                <a:cs typeface="Arial"/>
              </a:rPr>
              <a:t>outcomes. </a:t>
            </a:r>
            <a:r>
              <a:rPr sz="570" b="1" spc="-50" dirty="0">
                <a:latin typeface="Arial"/>
                <a:cs typeface="Arial"/>
              </a:rPr>
              <a:t>Plast </a:t>
            </a:r>
            <a:r>
              <a:rPr sz="570" b="1" spc="-60" dirty="0">
                <a:latin typeface="Arial"/>
                <a:cs typeface="Arial"/>
              </a:rPr>
              <a:t>Reconstr Surg  </a:t>
            </a:r>
            <a:r>
              <a:rPr sz="570" b="1" spc="-65" dirty="0">
                <a:latin typeface="Arial"/>
                <a:cs typeface="Arial"/>
              </a:rPr>
              <a:t>2003;111:2223–</a:t>
            </a:r>
            <a:r>
              <a:rPr sz="570" b="1" spc="-55" dirty="0">
                <a:latin typeface="Arial"/>
                <a:cs typeface="Arial"/>
              </a:rPr>
              <a:t> </a:t>
            </a:r>
            <a:r>
              <a:rPr sz="570" b="1" spc="-50" dirty="0">
                <a:latin typeface="Arial"/>
                <a:cs typeface="Arial"/>
              </a:rPr>
              <a:t>9.</a:t>
            </a:r>
            <a:endParaRPr sz="570" dirty="0">
              <a:latin typeface="Arial"/>
              <a:cs typeface="Arial"/>
            </a:endParaRPr>
          </a:p>
          <a:p>
            <a:pPr marL="40005" marR="204470">
              <a:lnSpc>
                <a:spcPct val="102200"/>
              </a:lnSpc>
              <a:spcBef>
                <a:spcPts val="160"/>
              </a:spcBef>
            </a:pPr>
            <a:r>
              <a:rPr sz="570" b="1" spc="-55" dirty="0">
                <a:latin typeface="Arial"/>
                <a:cs typeface="Arial"/>
              </a:rPr>
              <a:t>Stafford </a:t>
            </a:r>
            <a:r>
              <a:rPr sz="570" b="1" spc="-60" dirty="0">
                <a:latin typeface="Arial"/>
                <a:cs typeface="Arial"/>
              </a:rPr>
              <a:t>PR, </a:t>
            </a:r>
            <a:r>
              <a:rPr sz="570" b="1" spc="-55" dirty="0">
                <a:latin typeface="Arial"/>
                <a:cs typeface="Arial"/>
              </a:rPr>
              <a:t>Norris </a:t>
            </a:r>
            <a:r>
              <a:rPr sz="570" b="1" spc="-60" dirty="0">
                <a:latin typeface="Arial"/>
                <a:cs typeface="Arial"/>
              </a:rPr>
              <a:t>BL. </a:t>
            </a:r>
            <a:r>
              <a:rPr sz="570" b="1" spc="-55" dirty="0">
                <a:latin typeface="Arial"/>
                <a:cs typeface="Arial"/>
              </a:rPr>
              <a:t>Reamer–irrigator–aspirator </a:t>
            </a:r>
            <a:r>
              <a:rPr sz="570" b="1" spc="-65" dirty="0">
                <a:latin typeface="Arial"/>
                <a:cs typeface="Arial"/>
              </a:rPr>
              <a:t>bone </a:t>
            </a:r>
            <a:r>
              <a:rPr sz="570" b="1" spc="-50" dirty="0">
                <a:latin typeface="Arial"/>
                <a:cs typeface="Arial"/>
              </a:rPr>
              <a:t>graft </a:t>
            </a:r>
            <a:r>
              <a:rPr sz="570" b="1" spc="-65" dirty="0">
                <a:latin typeface="Arial"/>
                <a:cs typeface="Arial"/>
              </a:rPr>
              <a:t>and </a:t>
            </a:r>
            <a:r>
              <a:rPr sz="570" b="1" spc="-50" dirty="0">
                <a:latin typeface="Arial"/>
                <a:cs typeface="Arial"/>
              </a:rPr>
              <a:t>bi </a:t>
            </a:r>
            <a:r>
              <a:rPr sz="570" b="1" spc="-60" dirty="0">
                <a:latin typeface="Arial"/>
                <a:cs typeface="Arial"/>
              </a:rPr>
              <a:t>Masquelet technique </a:t>
            </a:r>
            <a:r>
              <a:rPr sz="570" b="1" spc="-50" dirty="0">
                <a:latin typeface="Arial"/>
                <a:cs typeface="Arial"/>
              </a:rPr>
              <a:t>for </a:t>
            </a:r>
            <a:r>
              <a:rPr sz="570" b="1" spc="-60" dirty="0">
                <a:latin typeface="Arial"/>
                <a:cs typeface="Arial"/>
              </a:rPr>
              <a:t>segmental </a:t>
            </a:r>
            <a:r>
              <a:rPr sz="570" b="1" spc="-65" dirty="0">
                <a:latin typeface="Arial"/>
                <a:cs typeface="Arial"/>
              </a:rPr>
              <a:t>bone </a:t>
            </a:r>
            <a:r>
              <a:rPr sz="570" b="1" spc="-55" dirty="0">
                <a:latin typeface="Arial"/>
                <a:cs typeface="Arial"/>
              </a:rPr>
              <a:t>defect </a:t>
            </a:r>
            <a:r>
              <a:rPr sz="570" b="1" spc="-60" dirty="0">
                <a:latin typeface="Arial"/>
                <a:cs typeface="Arial"/>
              </a:rPr>
              <a:t>nonunions: a  </a:t>
            </a:r>
            <a:r>
              <a:rPr sz="570" b="1" spc="-55" dirty="0">
                <a:latin typeface="Arial"/>
                <a:cs typeface="Arial"/>
              </a:rPr>
              <a:t>review </a:t>
            </a:r>
            <a:r>
              <a:rPr sz="570" b="1" spc="-50" dirty="0">
                <a:latin typeface="Arial"/>
                <a:cs typeface="Arial"/>
              </a:rPr>
              <a:t>of </a:t>
            </a:r>
            <a:r>
              <a:rPr sz="570" b="1" spc="-60" dirty="0">
                <a:latin typeface="Arial"/>
                <a:cs typeface="Arial"/>
              </a:rPr>
              <a:t>25 </a:t>
            </a:r>
            <a:r>
              <a:rPr sz="570" b="1" spc="-55" dirty="0">
                <a:latin typeface="Arial"/>
                <a:cs typeface="Arial"/>
              </a:rPr>
              <a:t>cases. </a:t>
            </a:r>
            <a:r>
              <a:rPr sz="570" b="1" spc="-50" dirty="0">
                <a:latin typeface="Arial"/>
                <a:cs typeface="Arial"/>
              </a:rPr>
              <a:t>Injury</a:t>
            </a:r>
            <a:r>
              <a:rPr sz="570" b="1" spc="15" dirty="0">
                <a:latin typeface="Arial"/>
                <a:cs typeface="Arial"/>
              </a:rPr>
              <a:t> </a:t>
            </a:r>
            <a:r>
              <a:rPr sz="570" b="1" spc="-60" dirty="0">
                <a:latin typeface="Arial"/>
                <a:cs typeface="Arial"/>
              </a:rPr>
              <a:t>2010;41:S72–7.</a:t>
            </a:r>
            <a:endParaRPr sz="570" dirty="0">
              <a:latin typeface="Arial"/>
              <a:cs typeface="Arial"/>
            </a:endParaRPr>
          </a:p>
          <a:p>
            <a:pPr marL="40005" marR="26034">
              <a:lnSpc>
                <a:spcPct val="101499"/>
              </a:lnSpc>
              <a:spcBef>
                <a:spcPts val="170"/>
              </a:spcBef>
            </a:pPr>
            <a:r>
              <a:rPr sz="570" b="1" spc="-60" dirty="0">
                <a:latin typeface="Arial"/>
                <a:cs typeface="Arial"/>
              </a:rPr>
              <a:t>Masquelet </a:t>
            </a:r>
            <a:r>
              <a:rPr sz="570" b="1" spc="-65" dirty="0">
                <a:latin typeface="Arial"/>
                <a:cs typeface="Arial"/>
              </a:rPr>
              <a:t>AC, </a:t>
            </a:r>
            <a:r>
              <a:rPr sz="570" b="1" spc="-50" dirty="0">
                <a:latin typeface="Arial"/>
                <a:cs typeface="Arial"/>
              </a:rPr>
              <a:t>Fitoussi </a:t>
            </a:r>
            <a:r>
              <a:rPr sz="570" b="1" spc="-80" dirty="0">
                <a:latin typeface="Arial"/>
                <a:cs typeface="Arial"/>
              </a:rPr>
              <a:t>F, </a:t>
            </a:r>
            <a:r>
              <a:rPr sz="570" b="1" spc="-45" dirty="0">
                <a:latin typeface="Arial"/>
                <a:cs typeface="Arial"/>
              </a:rPr>
              <a:t>Be</a:t>
            </a:r>
            <a:r>
              <a:rPr sz="570" b="1" spc="-45" dirty="0">
                <a:latin typeface="MS PGothic"/>
                <a:cs typeface="MS PGothic"/>
              </a:rPr>
              <a:t>´</a:t>
            </a:r>
            <a:r>
              <a:rPr sz="570" b="1" spc="-45" dirty="0">
                <a:latin typeface="Arial"/>
                <a:cs typeface="Arial"/>
              </a:rPr>
              <a:t>gue</a:t>
            </a:r>
            <a:r>
              <a:rPr sz="570" b="1" spc="-45" dirty="0">
                <a:latin typeface="MS PGothic"/>
                <a:cs typeface="MS PGothic"/>
              </a:rPr>
              <a:t>´ </a:t>
            </a:r>
            <a:r>
              <a:rPr sz="570" b="1" spc="-80" dirty="0">
                <a:latin typeface="Arial"/>
                <a:cs typeface="Arial"/>
              </a:rPr>
              <a:t>T, </a:t>
            </a:r>
            <a:r>
              <a:rPr sz="570" b="1" spc="-55" dirty="0">
                <a:latin typeface="Arial"/>
                <a:cs typeface="Arial"/>
              </a:rPr>
              <a:t>Muller </a:t>
            </a:r>
            <a:r>
              <a:rPr sz="570" b="1" spc="-90" dirty="0">
                <a:latin typeface="Arial"/>
                <a:cs typeface="Arial"/>
              </a:rPr>
              <a:t>GP. </a:t>
            </a:r>
            <a:r>
              <a:rPr sz="570" b="1" spc="-55" dirty="0">
                <a:latin typeface="Arial"/>
                <a:cs typeface="Arial"/>
              </a:rPr>
              <a:t>Reconstruction </a:t>
            </a:r>
            <a:r>
              <a:rPr sz="570" b="1" spc="-50" dirty="0">
                <a:latin typeface="Arial"/>
                <a:cs typeface="Arial"/>
              </a:rPr>
              <a:t>of </a:t>
            </a:r>
            <a:r>
              <a:rPr sz="570" b="1" spc="-60" dirty="0">
                <a:latin typeface="Arial"/>
                <a:cs typeface="Arial"/>
              </a:rPr>
              <a:t>long </a:t>
            </a:r>
            <a:r>
              <a:rPr sz="570" b="1" spc="-65" dirty="0">
                <a:latin typeface="Arial"/>
                <a:cs typeface="Arial"/>
              </a:rPr>
              <a:t>bones </a:t>
            </a:r>
            <a:r>
              <a:rPr sz="570" b="1" spc="-60" dirty="0">
                <a:latin typeface="Arial"/>
                <a:cs typeface="Arial"/>
              </a:rPr>
              <a:t>induced </a:t>
            </a:r>
            <a:r>
              <a:rPr sz="570" b="1" spc="-70" dirty="0">
                <a:latin typeface="Arial"/>
                <a:cs typeface="Arial"/>
              </a:rPr>
              <a:t>membrane </a:t>
            </a:r>
            <a:r>
              <a:rPr sz="570" b="1" spc="-65" dirty="0">
                <a:latin typeface="Arial"/>
                <a:cs typeface="Arial"/>
              </a:rPr>
              <a:t>and spongy </a:t>
            </a:r>
            <a:r>
              <a:rPr sz="570" b="1" spc="-50" dirty="0">
                <a:latin typeface="Arial"/>
                <a:cs typeface="Arial"/>
              </a:rPr>
              <a:t>autograft. </a:t>
            </a:r>
            <a:r>
              <a:rPr sz="570" b="1" spc="-70" dirty="0">
                <a:latin typeface="Arial"/>
                <a:cs typeface="Arial"/>
              </a:rPr>
              <a:t>Ann </a:t>
            </a:r>
            <a:r>
              <a:rPr sz="570" b="1" spc="-55" dirty="0">
                <a:latin typeface="Arial"/>
                <a:cs typeface="Arial"/>
              </a:rPr>
              <a:t>Chir </a:t>
            </a:r>
            <a:r>
              <a:rPr sz="570" b="1" spc="-50" dirty="0">
                <a:latin typeface="Arial"/>
                <a:cs typeface="Arial"/>
              </a:rPr>
              <a:t>Plast  </a:t>
            </a:r>
            <a:r>
              <a:rPr sz="570" b="1" spc="-55" dirty="0">
                <a:latin typeface="Arial"/>
                <a:cs typeface="Arial"/>
              </a:rPr>
              <a:t>Esthet </a:t>
            </a:r>
            <a:r>
              <a:rPr sz="570" b="1" spc="-60" dirty="0">
                <a:latin typeface="Arial"/>
                <a:cs typeface="Arial"/>
              </a:rPr>
              <a:t>2000;45:346–</a:t>
            </a:r>
            <a:r>
              <a:rPr sz="570" b="1" spc="-45" dirty="0">
                <a:latin typeface="Arial"/>
                <a:cs typeface="Arial"/>
              </a:rPr>
              <a:t> </a:t>
            </a:r>
            <a:r>
              <a:rPr sz="570" b="1" spc="-55" dirty="0">
                <a:latin typeface="Arial"/>
                <a:cs typeface="Arial"/>
              </a:rPr>
              <a:t>53.</a:t>
            </a:r>
            <a:endParaRPr sz="570" dirty="0">
              <a:latin typeface="Arial"/>
              <a:cs typeface="Arial"/>
            </a:endParaRPr>
          </a:p>
          <a:p>
            <a:pPr marL="40005" marR="116839">
              <a:lnSpc>
                <a:spcPct val="102200"/>
              </a:lnSpc>
              <a:spcBef>
                <a:spcPts val="160"/>
              </a:spcBef>
            </a:pPr>
            <a:r>
              <a:rPr sz="570" b="1" spc="-60" dirty="0">
                <a:latin typeface="Arial"/>
                <a:cs typeface="Arial"/>
              </a:rPr>
              <a:t>DeCoster </a:t>
            </a:r>
            <a:r>
              <a:rPr sz="570" b="1" spc="-70" dirty="0">
                <a:latin typeface="Arial"/>
                <a:cs typeface="Arial"/>
              </a:rPr>
              <a:t>TA, </a:t>
            </a:r>
            <a:r>
              <a:rPr sz="570" b="1" spc="-55" dirty="0">
                <a:latin typeface="Arial"/>
                <a:cs typeface="Arial"/>
              </a:rPr>
              <a:t>Gehlert RJ, Mikola </a:t>
            </a:r>
            <a:r>
              <a:rPr sz="570" b="1" spc="-60" dirty="0">
                <a:latin typeface="Arial"/>
                <a:cs typeface="Arial"/>
              </a:rPr>
              <a:t>EA, </a:t>
            </a:r>
            <a:r>
              <a:rPr sz="570" b="1" spc="-55" dirty="0">
                <a:latin typeface="Arial"/>
                <a:cs typeface="Arial"/>
              </a:rPr>
              <a:t>Pirela-Cruz </a:t>
            </a:r>
            <a:r>
              <a:rPr sz="570" b="1" spc="-65" dirty="0">
                <a:latin typeface="Arial"/>
                <a:cs typeface="Arial"/>
              </a:rPr>
              <a:t>MA. Management </a:t>
            </a:r>
            <a:r>
              <a:rPr sz="570" b="1" spc="-50" dirty="0">
                <a:latin typeface="Arial"/>
                <a:cs typeface="Arial"/>
              </a:rPr>
              <a:t>of </a:t>
            </a:r>
            <a:r>
              <a:rPr sz="570" b="1" spc="-55" dirty="0">
                <a:latin typeface="Arial"/>
                <a:cs typeface="Arial"/>
              </a:rPr>
              <a:t>posttraumatic </a:t>
            </a:r>
            <a:r>
              <a:rPr sz="570" b="1" spc="-60" dirty="0">
                <a:latin typeface="Arial"/>
                <a:cs typeface="Arial"/>
              </a:rPr>
              <a:t>segmental </a:t>
            </a:r>
            <a:r>
              <a:rPr sz="570" b="1" spc="-65" dirty="0">
                <a:latin typeface="Arial"/>
                <a:cs typeface="Arial"/>
              </a:rPr>
              <a:t>bone </a:t>
            </a:r>
            <a:r>
              <a:rPr sz="570" b="1" spc="-55" dirty="0">
                <a:latin typeface="Arial"/>
                <a:cs typeface="Arial"/>
              </a:rPr>
              <a:t>defects. </a:t>
            </a:r>
            <a:r>
              <a:rPr sz="570" b="1" spc="-60" dirty="0">
                <a:latin typeface="Arial"/>
                <a:cs typeface="Arial"/>
              </a:rPr>
              <a:t>J </a:t>
            </a:r>
            <a:r>
              <a:rPr sz="570" b="1" spc="-85" dirty="0">
                <a:latin typeface="Arial"/>
                <a:cs typeface="Arial"/>
              </a:rPr>
              <a:t>Am </a:t>
            </a:r>
            <a:r>
              <a:rPr sz="570" b="1" spc="-65" dirty="0">
                <a:latin typeface="Arial"/>
                <a:cs typeface="Arial"/>
              </a:rPr>
              <a:t>Acad Orthop </a:t>
            </a:r>
            <a:r>
              <a:rPr sz="570" b="1" spc="-55" dirty="0">
                <a:latin typeface="Arial"/>
                <a:cs typeface="Arial"/>
              </a:rPr>
              <a:t>Surg.  2004;12(1):28e38.</a:t>
            </a:r>
            <a:endParaRPr sz="570" dirty="0">
              <a:latin typeface="Arial"/>
              <a:cs typeface="Arial"/>
            </a:endParaRPr>
          </a:p>
          <a:p>
            <a:pPr marL="40005" marR="198120">
              <a:lnSpc>
                <a:spcPct val="102200"/>
              </a:lnSpc>
              <a:spcBef>
                <a:spcPts val="160"/>
              </a:spcBef>
            </a:pPr>
            <a:r>
              <a:rPr sz="570" b="1" spc="-55" dirty="0">
                <a:latin typeface="Arial"/>
                <a:cs typeface="Arial"/>
              </a:rPr>
              <a:t>Gaskill </a:t>
            </a:r>
            <a:r>
              <a:rPr sz="570" b="1" spc="-60" dirty="0">
                <a:latin typeface="Arial"/>
                <a:cs typeface="Arial"/>
              </a:rPr>
              <a:t>TR, Urbaniak </a:t>
            </a:r>
            <a:r>
              <a:rPr sz="570" b="1" spc="-55" dirty="0">
                <a:latin typeface="Arial"/>
                <a:cs typeface="Arial"/>
              </a:rPr>
              <a:t>JR, Aldridge </a:t>
            </a:r>
            <a:r>
              <a:rPr sz="570" b="1" spc="-75" dirty="0">
                <a:latin typeface="Arial"/>
                <a:cs typeface="Arial"/>
              </a:rPr>
              <a:t>JM </a:t>
            </a:r>
            <a:r>
              <a:rPr sz="570" b="1" spc="-30" dirty="0">
                <a:latin typeface="Arial"/>
                <a:cs typeface="Arial"/>
              </a:rPr>
              <a:t>III. </a:t>
            </a:r>
            <a:r>
              <a:rPr sz="570" b="1" spc="-60" dirty="0">
                <a:latin typeface="Arial"/>
                <a:cs typeface="Arial"/>
              </a:rPr>
              <a:t>Free </a:t>
            </a:r>
            <a:r>
              <a:rPr sz="570" b="1" spc="-55" dirty="0">
                <a:latin typeface="Arial"/>
                <a:cs typeface="Arial"/>
              </a:rPr>
              <a:t>vascularized </a:t>
            </a:r>
            <a:r>
              <a:rPr sz="570" b="1" spc="-50" dirty="0">
                <a:latin typeface="Arial"/>
                <a:cs typeface="Arial"/>
              </a:rPr>
              <a:t>fibular transfer for </a:t>
            </a:r>
            <a:r>
              <a:rPr sz="570" b="1" spc="-55" dirty="0">
                <a:latin typeface="Arial"/>
                <a:cs typeface="Arial"/>
              </a:rPr>
              <a:t>femoral </a:t>
            </a:r>
            <a:r>
              <a:rPr sz="570" b="1" spc="-65" dirty="0">
                <a:latin typeface="Arial"/>
                <a:cs typeface="Arial"/>
              </a:rPr>
              <a:t>head </a:t>
            </a:r>
            <a:r>
              <a:rPr sz="570" b="1" spc="-55" dirty="0">
                <a:latin typeface="Arial"/>
                <a:cs typeface="Arial"/>
              </a:rPr>
              <a:t>osteonecrosis: </a:t>
            </a:r>
            <a:r>
              <a:rPr sz="570" b="1" spc="-60" dirty="0">
                <a:latin typeface="Arial"/>
                <a:cs typeface="Arial"/>
              </a:rPr>
              <a:t>donor </a:t>
            </a:r>
            <a:r>
              <a:rPr sz="570" b="1" spc="-45" dirty="0">
                <a:latin typeface="Arial"/>
                <a:cs typeface="Arial"/>
              </a:rPr>
              <a:t>site </a:t>
            </a:r>
            <a:r>
              <a:rPr sz="570" b="1" spc="-65" dirty="0">
                <a:latin typeface="Arial"/>
                <a:cs typeface="Arial"/>
              </a:rPr>
              <a:t>and </a:t>
            </a:r>
            <a:r>
              <a:rPr sz="570" b="1" spc="-50" dirty="0">
                <a:latin typeface="Arial"/>
                <a:cs typeface="Arial"/>
              </a:rPr>
              <a:t>graft </a:t>
            </a:r>
            <a:r>
              <a:rPr sz="570" b="1" spc="-45" dirty="0">
                <a:latin typeface="Arial"/>
                <a:cs typeface="Arial"/>
              </a:rPr>
              <a:t>site  </a:t>
            </a:r>
            <a:r>
              <a:rPr sz="570" b="1" spc="-55" dirty="0">
                <a:latin typeface="Arial"/>
                <a:cs typeface="Arial"/>
              </a:rPr>
              <a:t>morbidity. </a:t>
            </a:r>
            <a:r>
              <a:rPr sz="570" b="1" spc="-60" dirty="0">
                <a:latin typeface="Arial"/>
                <a:cs typeface="Arial"/>
              </a:rPr>
              <a:t>J </a:t>
            </a:r>
            <a:r>
              <a:rPr sz="570" b="1" spc="-70" dirty="0">
                <a:latin typeface="Arial"/>
                <a:cs typeface="Arial"/>
              </a:rPr>
              <a:t>Bone </a:t>
            </a:r>
            <a:r>
              <a:rPr sz="570" b="1" spc="-50" dirty="0">
                <a:latin typeface="Arial"/>
                <a:cs typeface="Arial"/>
              </a:rPr>
              <a:t>Joint </a:t>
            </a:r>
            <a:r>
              <a:rPr sz="570" b="1" spc="-60" dirty="0">
                <a:latin typeface="Arial"/>
                <a:cs typeface="Arial"/>
              </a:rPr>
              <a:t>Surg </a:t>
            </a:r>
            <a:r>
              <a:rPr sz="570" b="1" spc="-70" dirty="0">
                <a:latin typeface="Arial"/>
                <a:cs typeface="Arial"/>
              </a:rPr>
              <a:t>Am.</a:t>
            </a:r>
            <a:r>
              <a:rPr sz="570" b="1" spc="-5" dirty="0">
                <a:latin typeface="Arial"/>
                <a:cs typeface="Arial"/>
              </a:rPr>
              <a:t> </a:t>
            </a:r>
            <a:r>
              <a:rPr sz="570" b="1" spc="-55" dirty="0">
                <a:latin typeface="Arial"/>
                <a:cs typeface="Arial"/>
              </a:rPr>
              <a:t>2009;91(8):1861e1867.</a:t>
            </a:r>
            <a:endParaRPr sz="570" dirty="0">
              <a:latin typeface="Arial"/>
              <a:cs typeface="Arial"/>
            </a:endParaRPr>
          </a:p>
          <a:p>
            <a:pPr marL="40005" marR="437515">
              <a:lnSpc>
                <a:spcPct val="102200"/>
              </a:lnSpc>
              <a:spcBef>
                <a:spcPts val="160"/>
              </a:spcBef>
            </a:pPr>
            <a:r>
              <a:rPr sz="570" b="1" spc="-70" dirty="0">
                <a:latin typeface="Arial"/>
                <a:cs typeface="Arial"/>
              </a:rPr>
              <a:t>Khan </a:t>
            </a:r>
            <a:r>
              <a:rPr sz="570" b="1" spc="-60" dirty="0">
                <a:latin typeface="Arial"/>
                <a:cs typeface="Arial"/>
              </a:rPr>
              <a:t>SN, </a:t>
            </a:r>
            <a:r>
              <a:rPr sz="570" b="1" spc="-70" dirty="0">
                <a:latin typeface="Arial"/>
                <a:cs typeface="Arial"/>
              </a:rPr>
              <a:t>Cammisa </a:t>
            </a:r>
            <a:r>
              <a:rPr sz="570" b="1" spc="-80" dirty="0">
                <a:latin typeface="Arial"/>
                <a:cs typeface="Arial"/>
              </a:rPr>
              <a:t>FP, </a:t>
            </a:r>
            <a:r>
              <a:rPr sz="570" b="1" spc="-55" dirty="0">
                <a:latin typeface="Arial"/>
                <a:cs typeface="Arial"/>
              </a:rPr>
              <a:t>Harvinder </a:t>
            </a:r>
            <a:r>
              <a:rPr sz="570" b="1" spc="-60" dirty="0">
                <a:latin typeface="Arial"/>
                <a:cs typeface="Arial"/>
              </a:rPr>
              <a:t>SS, </a:t>
            </a:r>
            <a:r>
              <a:rPr sz="570" b="1" spc="-65" dirty="0">
                <a:latin typeface="Arial"/>
                <a:cs typeface="Arial"/>
              </a:rPr>
              <a:t>Diwan AD, </a:t>
            </a:r>
            <a:r>
              <a:rPr sz="570" b="1" spc="-55" dirty="0">
                <a:latin typeface="Arial"/>
                <a:cs typeface="Arial"/>
              </a:rPr>
              <a:t>Girardi </a:t>
            </a:r>
            <a:r>
              <a:rPr sz="570" b="1" spc="-80" dirty="0">
                <a:latin typeface="Arial"/>
                <a:cs typeface="Arial"/>
              </a:rPr>
              <a:t>FP, </a:t>
            </a:r>
            <a:r>
              <a:rPr sz="570" b="1" spc="-65" dirty="0">
                <a:latin typeface="Arial"/>
                <a:cs typeface="Arial"/>
              </a:rPr>
              <a:t>Lane </a:t>
            </a:r>
            <a:r>
              <a:rPr sz="570" b="1" spc="-60" dirty="0">
                <a:latin typeface="Arial"/>
                <a:cs typeface="Arial"/>
              </a:rPr>
              <a:t>JM. </a:t>
            </a:r>
            <a:r>
              <a:rPr sz="570" b="1" spc="-65" dirty="0">
                <a:latin typeface="Arial"/>
                <a:cs typeface="Arial"/>
              </a:rPr>
              <a:t>The </a:t>
            </a:r>
            <a:r>
              <a:rPr sz="570" b="1" spc="-55" dirty="0">
                <a:latin typeface="Arial"/>
                <a:cs typeface="Arial"/>
              </a:rPr>
              <a:t>biology </a:t>
            </a:r>
            <a:r>
              <a:rPr sz="570" b="1" spc="-50" dirty="0">
                <a:latin typeface="Arial"/>
                <a:cs typeface="Arial"/>
              </a:rPr>
              <a:t>of </a:t>
            </a:r>
            <a:r>
              <a:rPr sz="570" b="1" spc="-65" dirty="0">
                <a:latin typeface="Arial"/>
                <a:cs typeface="Arial"/>
              </a:rPr>
              <a:t>bone </a:t>
            </a:r>
            <a:r>
              <a:rPr sz="570" b="1" spc="-50" dirty="0">
                <a:latin typeface="Arial"/>
                <a:cs typeface="Arial"/>
              </a:rPr>
              <a:t>grafting. </a:t>
            </a:r>
            <a:r>
              <a:rPr sz="570" b="1" spc="-60" dirty="0">
                <a:latin typeface="Arial"/>
                <a:cs typeface="Arial"/>
              </a:rPr>
              <a:t>J </a:t>
            </a:r>
            <a:r>
              <a:rPr sz="570" b="1" spc="-85" dirty="0">
                <a:latin typeface="Arial"/>
                <a:cs typeface="Arial"/>
              </a:rPr>
              <a:t>Am </a:t>
            </a:r>
            <a:r>
              <a:rPr sz="570" b="1" spc="-65" dirty="0">
                <a:latin typeface="Arial"/>
                <a:cs typeface="Arial"/>
              </a:rPr>
              <a:t>Acad Orthop </a:t>
            </a:r>
            <a:r>
              <a:rPr sz="570" b="1" spc="-55" dirty="0">
                <a:latin typeface="Arial"/>
                <a:cs typeface="Arial"/>
              </a:rPr>
              <a:t>Surg.  2005;13(1):77e86.</a:t>
            </a:r>
            <a:endParaRPr sz="570" dirty="0">
              <a:latin typeface="Arial"/>
              <a:cs typeface="Arial"/>
            </a:endParaRPr>
          </a:p>
          <a:p>
            <a:pPr marL="40005">
              <a:lnSpc>
                <a:spcPct val="100000"/>
              </a:lnSpc>
              <a:spcBef>
                <a:spcPts val="175"/>
              </a:spcBef>
            </a:pPr>
            <a:r>
              <a:rPr sz="570" b="1" spc="-55" dirty="0">
                <a:latin typeface="Arial"/>
                <a:cs typeface="Arial"/>
              </a:rPr>
              <a:t>Myeroff</a:t>
            </a:r>
            <a:r>
              <a:rPr sz="570" b="1" spc="-30" dirty="0">
                <a:latin typeface="Arial"/>
                <a:cs typeface="Arial"/>
              </a:rPr>
              <a:t> </a:t>
            </a:r>
            <a:r>
              <a:rPr sz="570" b="1" spc="-55" dirty="0">
                <a:latin typeface="Arial"/>
                <a:cs typeface="Arial"/>
              </a:rPr>
              <a:t>C,</a:t>
            </a:r>
            <a:r>
              <a:rPr sz="570" b="1" spc="-45" dirty="0">
                <a:latin typeface="Arial"/>
                <a:cs typeface="Arial"/>
              </a:rPr>
              <a:t> </a:t>
            </a:r>
            <a:r>
              <a:rPr sz="570" b="1" spc="-65" dirty="0">
                <a:latin typeface="Arial"/>
                <a:cs typeface="Arial"/>
              </a:rPr>
              <a:t>Archdeacon</a:t>
            </a:r>
            <a:r>
              <a:rPr sz="570" b="1" spc="-35" dirty="0">
                <a:latin typeface="Arial"/>
                <a:cs typeface="Arial"/>
              </a:rPr>
              <a:t> </a:t>
            </a:r>
            <a:r>
              <a:rPr sz="570" b="1" spc="-60" dirty="0">
                <a:latin typeface="Arial"/>
                <a:cs typeface="Arial"/>
              </a:rPr>
              <a:t>M.</a:t>
            </a:r>
            <a:r>
              <a:rPr sz="570" b="1" spc="-50" dirty="0">
                <a:latin typeface="Arial"/>
                <a:cs typeface="Arial"/>
              </a:rPr>
              <a:t> </a:t>
            </a:r>
            <a:r>
              <a:rPr sz="570" b="1" spc="-65" dirty="0">
                <a:latin typeface="Arial"/>
                <a:cs typeface="Arial"/>
              </a:rPr>
              <a:t>Autogenous</a:t>
            </a:r>
            <a:r>
              <a:rPr sz="570" b="1" spc="-40" dirty="0">
                <a:latin typeface="Arial"/>
                <a:cs typeface="Arial"/>
              </a:rPr>
              <a:t> </a:t>
            </a:r>
            <a:r>
              <a:rPr sz="570" b="1" spc="-65" dirty="0">
                <a:latin typeface="Arial"/>
                <a:cs typeface="Arial"/>
              </a:rPr>
              <a:t>bone</a:t>
            </a:r>
            <a:r>
              <a:rPr sz="570" b="1" spc="-30" dirty="0">
                <a:latin typeface="Arial"/>
                <a:cs typeface="Arial"/>
              </a:rPr>
              <a:t> </a:t>
            </a:r>
            <a:r>
              <a:rPr sz="570" b="1" spc="-45" dirty="0">
                <a:latin typeface="Arial"/>
                <a:cs typeface="Arial"/>
              </a:rPr>
              <a:t>graft:</a:t>
            </a:r>
            <a:r>
              <a:rPr sz="570" b="1" spc="-25" dirty="0">
                <a:latin typeface="Arial"/>
                <a:cs typeface="Arial"/>
              </a:rPr>
              <a:t> </a:t>
            </a:r>
            <a:r>
              <a:rPr sz="570" b="1" spc="-60" dirty="0">
                <a:latin typeface="Arial"/>
                <a:cs typeface="Arial"/>
              </a:rPr>
              <a:t>donor</a:t>
            </a:r>
            <a:r>
              <a:rPr sz="570" b="1" spc="-40" dirty="0">
                <a:latin typeface="Arial"/>
                <a:cs typeface="Arial"/>
              </a:rPr>
              <a:t> </a:t>
            </a:r>
            <a:r>
              <a:rPr sz="570" b="1" spc="-50" dirty="0">
                <a:latin typeface="Arial"/>
                <a:cs typeface="Arial"/>
              </a:rPr>
              <a:t>sites</a:t>
            </a:r>
            <a:r>
              <a:rPr sz="570" b="1" spc="-25" dirty="0">
                <a:latin typeface="Arial"/>
                <a:cs typeface="Arial"/>
              </a:rPr>
              <a:t> </a:t>
            </a:r>
            <a:r>
              <a:rPr sz="570" b="1" spc="-65" dirty="0">
                <a:latin typeface="Arial"/>
                <a:cs typeface="Arial"/>
              </a:rPr>
              <a:t>and</a:t>
            </a:r>
            <a:r>
              <a:rPr sz="570" b="1" spc="-25" dirty="0">
                <a:latin typeface="Arial"/>
                <a:cs typeface="Arial"/>
              </a:rPr>
              <a:t> </a:t>
            </a:r>
            <a:r>
              <a:rPr sz="570" b="1" spc="-55" dirty="0">
                <a:latin typeface="Arial"/>
                <a:cs typeface="Arial"/>
              </a:rPr>
              <a:t>techniques.</a:t>
            </a:r>
            <a:r>
              <a:rPr sz="570" b="1" spc="-40" dirty="0">
                <a:latin typeface="Arial"/>
                <a:cs typeface="Arial"/>
              </a:rPr>
              <a:t> </a:t>
            </a:r>
            <a:r>
              <a:rPr sz="570" b="1" spc="-60" dirty="0">
                <a:latin typeface="Arial"/>
                <a:cs typeface="Arial"/>
              </a:rPr>
              <a:t>J</a:t>
            </a:r>
            <a:r>
              <a:rPr sz="570" b="1" spc="-20" dirty="0">
                <a:latin typeface="Arial"/>
                <a:cs typeface="Arial"/>
              </a:rPr>
              <a:t> </a:t>
            </a:r>
            <a:r>
              <a:rPr sz="570" b="1" spc="-70" dirty="0">
                <a:latin typeface="Arial"/>
                <a:cs typeface="Arial"/>
              </a:rPr>
              <a:t>Bone</a:t>
            </a:r>
            <a:r>
              <a:rPr sz="570" b="1" spc="-30" dirty="0">
                <a:latin typeface="Arial"/>
                <a:cs typeface="Arial"/>
              </a:rPr>
              <a:t> </a:t>
            </a:r>
            <a:r>
              <a:rPr sz="570" b="1" spc="-50" dirty="0">
                <a:latin typeface="Arial"/>
                <a:cs typeface="Arial"/>
              </a:rPr>
              <a:t>Joint</a:t>
            </a:r>
            <a:r>
              <a:rPr sz="570" b="1" spc="-10" dirty="0">
                <a:latin typeface="Arial"/>
                <a:cs typeface="Arial"/>
              </a:rPr>
              <a:t> </a:t>
            </a:r>
            <a:r>
              <a:rPr sz="570" b="1" spc="-60" dirty="0">
                <a:latin typeface="Arial"/>
                <a:cs typeface="Arial"/>
              </a:rPr>
              <a:t>Surg</a:t>
            </a:r>
            <a:r>
              <a:rPr sz="570" b="1" spc="-50" dirty="0">
                <a:latin typeface="Arial"/>
                <a:cs typeface="Arial"/>
              </a:rPr>
              <a:t> </a:t>
            </a:r>
            <a:r>
              <a:rPr sz="570" b="1" spc="-70" dirty="0">
                <a:latin typeface="Arial"/>
                <a:cs typeface="Arial"/>
              </a:rPr>
              <a:t>Am.</a:t>
            </a:r>
            <a:r>
              <a:rPr sz="570" b="1" spc="-30" dirty="0">
                <a:latin typeface="Arial"/>
                <a:cs typeface="Arial"/>
              </a:rPr>
              <a:t> </a:t>
            </a:r>
            <a:r>
              <a:rPr sz="570" b="1" spc="-60" dirty="0">
                <a:latin typeface="Arial"/>
                <a:cs typeface="Arial"/>
              </a:rPr>
              <a:t>2011;93(23):2227e2236.</a:t>
            </a:r>
            <a:endParaRPr sz="570" dirty="0">
              <a:latin typeface="Arial"/>
              <a:cs typeface="Arial"/>
            </a:endParaRPr>
          </a:p>
          <a:p>
            <a:pPr marL="40005" marR="133985">
              <a:lnSpc>
                <a:spcPct val="102200"/>
              </a:lnSpc>
              <a:spcBef>
                <a:spcPts val="160"/>
              </a:spcBef>
            </a:pPr>
            <a:r>
              <a:rPr sz="570" b="1" spc="-60" dirty="0">
                <a:latin typeface="Arial"/>
                <a:cs typeface="Arial"/>
              </a:rPr>
              <a:t>Micev </a:t>
            </a:r>
            <a:r>
              <a:rPr sz="570" b="1" spc="-55" dirty="0">
                <a:latin typeface="Arial"/>
                <a:cs typeface="Arial"/>
              </a:rPr>
              <a:t>AJ, Kalainov </a:t>
            </a:r>
            <a:r>
              <a:rPr sz="570" b="1" spc="-65" dirty="0">
                <a:latin typeface="Arial"/>
                <a:cs typeface="Arial"/>
              </a:rPr>
              <a:t>DM, </a:t>
            </a:r>
            <a:r>
              <a:rPr sz="570" b="1" spc="-60" dirty="0">
                <a:latin typeface="Arial"/>
                <a:cs typeface="Arial"/>
              </a:rPr>
              <a:t>Soneru </a:t>
            </a:r>
            <a:r>
              <a:rPr sz="570" b="1" spc="-85" dirty="0">
                <a:latin typeface="Arial"/>
                <a:cs typeface="Arial"/>
              </a:rPr>
              <a:t>AP. </a:t>
            </a:r>
            <a:r>
              <a:rPr sz="570" b="1" spc="-60" dirty="0">
                <a:latin typeface="Arial"/>
                <a:cs typeface="Arial"/>
              </a:rPr>
              <a:t>Masquelet </a:t>
            </a:r>
            <a:r>
              <a:rPr sz="570" b="1" spc="-65" dirty="0">
                <a:latin typeface="Arial"/>
                <a:cs typeface="Arial"/>
              </a:rPr>
              <a:t>Technique </a:t>
            </a:r>
            <a:r>
              <a:rPr sz="570" b="1" spc="-50" dirty="0">
                <a:latin typeface="Arial"/>
                <a:cs typeface="Arial"/>
              </a:rPr>
              <a:t>for </a:t>
            </a:r>
            <a:r>
              <a:rPr sz="570" b="1" spc="-65" dirty="0">
                <a:latin typeface="Arial"/>
                <a:cs typeface="Arial"/>
              </a:rPr>
              <a:t>Treatment </a:t>
            </a:r>
            <a:r>
              <a:rPr sz="570" b="1" spc="-50" dirty="0">
                <a:latin typeface="Arial"/>
                <a:cs typeface="Arial"/>
              </a:rPr>
              <a:t>of </a:t>
            </a:r>
            <a:r>
              <a:rPr sz="570" b="1" spc="-60" dirty="0">
                <a:latin typeface="Arial"/>
                <a:cs typeface="Arial"/>
              </a:rPr>
              <a:t>Segmental </a:t>
            </a:r>
            <a:r>
              <a:rPr sz="570" b="1" spc="-70" dirty="0">
                <a:latin typeface="Arial"/>
                <a:cs typeface="Arial"/>
              </a:rPr>
              <a:t>Bone </a:t>
            </a:r>
            <a:r>
              <a:rPr sz="570" b="1" spc="-65" dirty="0">
                <a:latin typeface="Arial"/>
                <a:cs typeface="Arial"/>
              </a:rPr>
              <a:t>Loss </a:t>
            </a:r>
            <a:r>
              <a:rPr sz="570" b="1" spc="-50" dirty="0">
                <a:latin typeface="Arial"/>
                <a:cs typeface="Arial"/>
              </a:rPr>
              <a:t>in </a:t>
            </a:r>
            <a:r>
              <a:rPr sz="570" b="1" spc="-55" dirty="0">
                <a:latin typeface="Arial"/>
                <a:cs typeface="Arial"/>
              </a:rPr>
              <a:t>the </a:t>
            </a:r>
            <a:r>
              <a:rPr sz="570" b="1" spc="-65" dirty="0">
                <a:latin typeface="Arial"/>
                <a:cs typeface="Arial"/>
              </a:rPr>
              <a:t>Upper </a:t>
            </a:r>
            <a:r>
              <a:rPr sz="570" b="1" spc="-60" dirty="0">
                <a:latin typeface="Arial"/>
                <a:cs typeface="Arial"/>
              </a:rPr>
              <a:t>Extremity. J </a:t>
            </a:r>
            <a:r>
              <a:rPr sz="570" b="1" spc="-70" dirty="0">
                <a:latin typeface="Arial"/>
                <a:cs typeface="Arial"/>
              </a:rPr>
              <a:t>Hand </a:t>
            </a:r>
            <a:r>
              <a:rPr sz="570" b="1" spc="-60" dirty="0">
                <a:latin typeface="Arial"/>
                <a:cs typeface="Arial"/>
              </a:rPr>
              <a:t>Surg  </a:t>
            </a:r>
            <a:r>
              <a:rPr sz="570" b="1" spc="-70" dirty="0">
                <a:latin typeface="Arial"/>
                <a:cs typeface="Arial"/>
              </a:rPr>
              <a:t>Am.</a:t>
            </a:r>
            <a:r>
              <a:rPr sz="570" b="1" spc="-114" dirty="0">
                <a:latin typeface="Arial"/>
                <a:cs typeface="Arial"/>
              </a:rPr>
              <a:t> </a:t>
            </a:r>
            <a:r>
              <a:rPr sz="570" b="1" spc="-55" dirty="0">
                <a:latin typeface="Arial"/>
                <a:cs typeface="Arial"/>
              </a:rPr>
              <a:t>2015;40(3):593e598</a:t>
            </a:r>
            <a:endParaRPr sz="570" dirty="0">
              <a:latin typeface="Arial"/>
              <a:cs typeface="Arial"/>
            </a:endParaRPr>
          </a:p>
          <a:p>
            <a:pPr marL="40005" marR="143510">
              <a:lnSpc>
                <a:spcPct val="102200"/>
              </a:lnSpc>
              <a:spcBef>
                <a:spcPts val="160"/>
              </a:spcBef>
            </a:pPr>
            <a:r>
              <a:rPr sz="570" b="1" spc="-60" dirty="0">
                <a:latin typeface="Arial"/>
                <a:cs typeface="Arial"/>
              </a:rPr>
              <a:t>Masquelet </a:t>
            </a:r>
            <a:r>
              <a:rPr sz="570" b="1" spc="-65" dirty="0">
                <a:latin typeface="Arial"/>
                <a:cs typeface="Arial"/>
              </a:rPr>
              <a:t>AC: </a:t>
            </a:r>
            <a:r>
              <a:rPr sz="570" b="1" spc="-60" dirty="0">
                <a:latin typeface="Arial"/>
                <a:cs typeface="Arial"/>
              </a:rPr>
              <a:t>Muscle </a:t>
            </a:r>
            <a:r>
              <a:rPr sz="570" b="1" spc="-55" dirty="0">
                <a:latin typeface="Arial"/>
                <a:cs typeface="Arial"/>
              </a:rPr>
              <a:t>reconstruction </a:t>
            </a:r>
            <a:r>
              <a:rPr sz="570" b="1" spc="-50" dirty="0">
                <a:latin typeface="Arial"/>
                <a:cs typeface="Arial"/>
              </a:rPr>
              <a:t>in </a:t>
            </a:r>
            <a:r>
              <a:rPr sz="570" b="1" spc="-55" dirty="0">
                <a:latin typeface="Arial"/>
                <a:cs typeface="Arial"/>
              </a:rPr>
              <a:t>reconstructive surgery: Soft tissue </a:t>
            </a:r>
            <a:r>
              <a:rPr sz="570" b="1" spc="-50" dirty="0">
                <a:latin typeface="Arial"/>
                <a:cs typeface="Arial"/>
              </a:rPr>
              <a:t>repair </a:t>
            </a:r>
            <a:r>
              <a:rPr sz="570" b="1" spc="-65" dirty="0">
                <a:latin typeface="Arial"/>
                <a:cs typeface="Arial"/>
              </a:rPr>
              <a:t>and </a:t>
            </a:r>
            <a:r>
              <a:rPr sz="570" b="1" spc="-60" dirty="0">
                <a:latin typeface="Arial"/>
                <a:cs typeface="Arial"/>
              </a:rPr>
              <a:t>long </a:t>
            </a:r>
            <a:r>
              <a:rPr sz="570" b="1" spc="-65" dirty="0">
                <a:latin typeface="Arial"/>
                <a:cs typeface="Arial"/>
              </a:rPr>
              <a:t>bone </a:t>
            </a:r>
            <a:r>
              <a:rPr sz="570" b="1" spc="-55" dirty="0">
                <a:latin typeface="Arial"/>
                <a:cs typeface="Arial"/>
              </a:rPr>
              <a:t>reconstruction. </a:t>
            </a:r>
            <a:r>
              <a:rPr sz="570" b="1" spc="-65" dirty="0">
                <a:latin typeface="Arial"/>
                <a:cs typeface="Arial"/>
              </a:rPr>
              <a:t>Langenbecks </a:t>
            </a:r>
            <a:r>
              <a:rPr sz="570" b="1" spc="-60" dirty="0">
                <a:latin typeface="Arial"/>
                <a:cs typeface="Arial"/>
              </a:rPr>
              <a:t>Arch  Surg </a:t>
            </a:r>
            <a:r>
              <a:rPr sz="570" b="1" spc="-55" dirty="0">
                <a:latin typeface="Arial"/>
                <a:cs typeface="Arial"/>
              </a:rPr>
              <a:t>2003;388(5):</a:t>
            </a:r>
            <a:r>
              <a:rPr sz="570" b="1" spc="-30" dirty="0">
                <a:latin typeface="Arial"/>
                <a:cs typeface="Arial"/>
              </a:rPr>
              <a:t> </a:t>
            </a:r>
            <a:r>
              <a:rPr sz="570" b="1" spc="-60" dirty="0">
                <a:latin typeface="Arial"/>
                <a:cs typeface="Arial"/>
              </a:rPr>
              <a:t>344-346.</a:t>
            </a:r>
            <a:endParaRPr sz="570" dirty="0">
              <a:latin typeface="Arial"/>
              <a:cs typeface="Arial"/>
            </a:endParaRPr>
          </a:p>
          <a:p>
            <a:pPr marL="40005" marR="265430">
              <a:lnSpc>
                <a:spcPct val="102200"/>
              </a:lnSpc>
              <a:spcBef>
                <a:spcPts val="160"/>
              </a:spcBef>
            </a:pPr>
            <a:r>
              <a:rPr sz="570" b="1" spc="-60" dirty="0">
                <a:latin typeface="Arial"/>
                <a:cs typeface="Arial"/>
              </a:rPr>
              <a:t>Masquelet </a:t>
            </a:r>
            <a:r>
              <a:rPr sz="570" b="1" spc="-65" dirty="0">
                <a:latin typeface="Arial"/>
                <a:cs typeface="Arial"/>
              </a:rPr>
              <a:t>AC, </a:t>
            </a:r>
            <a:r>
              <a:rPr sz="570" b="1" spc="-50" dirty="0">
                <a:latin typeface="Arial"/>
                <a:cs typeface="Arial"/>
              </a:rPr>
              <a:t>Fitoussi </a:t>
            </a:r>
            <a:r>
              <a:rPr sz="570" b="1" spc="-80" dirty="0">
                <a:latin typeface="Arial"/>
                <a:cs typeface="Arial"/>
              </a:rPr>
              <a:t>F, </a:t>
            </a:r>
            <a:r>
              <a:rPr sz="570" b="1" spc="-65" dirty="0">
                <a:latin typeface="Arial"/>
                <a:cs typeface="Arial"/>
              </a:rPr>
              <a:t>Begue </a:t>
            </a:r>
            <a:r>
              <a:rPr sz="570" b="1" spc="-80" dirty="0">
                <a:latin typeface="Arial"/>
                <a:cs typeface="Arial"/>
              </a:rPr>
              <a:t>T, </a:t>
            </a:r>
            <a:r>
              <a:rPr sz="570" b="1" spc="-55" dirty="0">
                <a:latin typeface="Arial"/>
                <a:cs typeface="Arial"/>
              </a:rPr>
              <a:t>Muller </a:t>
            </a:r>
            <a:r>
              <a:rPr sz="570" b="1" spc="-70" dirty="0">
                <a:latin typeface="Arial"/>
                <a:cs typeface="Arial"/>
              </a:rPr>
              <a:t>GP: </a:t>
            </a:r>
            <a:r>
              <a:rPr sz="570" b="1" spc="-55" dirty="0">
                <a:latin typeface="Arial"/>
                <a:cs typeface="Arial"/>
              </a:rPr>
              <a:t>Reconstruction </a:t>
            </a:r>
            <a:r>
              <a:rPr sz="570" b="1" spc="-50" dirty="0">
                <a:latin typeface="Arial"/>
                <a:cs typeface="Arial"/>
              </a:rPr>
              <a:t>of </a:t>
            </a:r>
            <a:r>
              <a:rPr sz="570" b="1" spc="-55" dirty="0">
                <a:latin typeface="Arial"/>
                <a:cs typeface="Arial"/>
              </a:rPr>
              <a:t>the </a:t>
            </a:r>
            <a:r>
              <a:rPr sz="570" b="1" spc="-60" dirty="0">
                <a:latin typeface="Arial"/>
                <a:cs typeface="Arial"/>
              </a:rPr>
              <a:t>long </a:t>
            </a:r>
            <a:r>
              <a:rPr sz="570" b="1" spc="-65" dirty="0">
                <a:latin typeface="Arial"/>
                <a:cs typeface="Arial"/>
              </a:rPr>
              <a:t>bones by </a:t>
            </a:r>
            <a:r>
              <a:rPr sz="570" b="1" spc="-55" dirty="0">
                <a:latin typeface="Arial"/>
                <a:cs typeface="Arial"/>
              </a:rPr>
              <a:t>the </a:t>
            </a:r>
            <a:r>
              <a:rPr sz="570" b="1" spc="-60" dirty="0">
                <a:latin typeface="Arial"/>
                <a:cs typeface="Arial"/>
              </a:rPr>
              <a:t>induced </a:t>
            </a:r>
            <a:r>
              <a:rPr sz="570" b="1" spc="-70" dirty="0">
                <a:latin typeface="Arial"/>
                <a:cs typeface="Arial"/>
              </a:rPr>
              <a:t>membrane </a:t>
            </a:r>
            <a:r>
              <a:rPr sz="570" b="1" spc="-65" dirty="0">
                <a:latin typeface="Arial"/>
                <a:cs typeface="Arial"/>
              </a:rPr>
              <a:t>and spongy </a:t>
            </a:r>
            <a:r>
              <a:rPr sz="570" b="1" spc="-55" dirty="0">
                <a:latin typeface="Arial"/>
                <a:cs typeface="Arial"/>
              </a:rPr>
              <a:t>autograft  </a:t>
            </a:r>
            <a:r>
              <a:rPr sz="570" b="1" spc="-50" dirty="0">
                <a:latin typeface="Arial"/>
                <a:cs typeface="Arial"/>
              </a:rPr>
              <a:t>[French]. </a:t>
            </a:r>
            <a:r>
              <a:rPr sz="570" b="1" spc="-70" dirty="0">
                <a:latin typeface="Arial"/>
                <a:cs typeface="Arial"/>
              </a:rPr>
              <a:t>Ann </a:t>
            </a:r>
            <a:r>
              <a:rPr sz="570" b="1" spc="-55" dirty="0">
                <a:latin typeface="Arial"/>
                <a:cs typeface="Arial"/>
              </a:rPr>
              <a:t>Chir </a:t>
            </a:r>
            <a:r>
              <a:rPr sz="570" b="1" spc="-50" dirty="0">
                <a:latin typeface="Arial"/>
                <a:cs typeface="Arial"/>
              </a:rPr>
              <a:t>Plast </a:t>
            </a:r>
            <a:r>
              <a:rPr sz="570" b="1" spc="-55" dirty="0">
                <a:latin typeface="Arial"/>
                <a:cs typeface="Arial"/>
              </a:rPr>
              <a:t>Esthet</a:t>
            </a:r>
            <a:r>
              <a:rPr sz="570" b="1" spc="-30" dirty="0">
                <a:latin typeface="Arial"/>
                <a:cs typeface="Arial"/>
              </a:rPr>
              <a:t> </a:t>
            </a:r>
            <a:r>
              <a:rPr sz="570" b="1" spc="-55" dirty="0">
                <a:latin typeface="Arial"/>
                <a:cs typeface="Arial"/>
              </a:rPr>
              <a:t>2000;45(3):346-353.</a:t>
            </a:r>
            <a:endParaRPr sz="570" dirty="0">
              <a:latin typeface="Arial"/>
              <a:cs typeface="Arial"/>
            </a:endParaRPr>
          </a:p>
          <a:p>
            <a:pPr marL="40005" marR="34925">
              <a:lnSpc>
                <a:spcPct val="102200"/>
              </a:lnSpc>
              <a:spcBef>
                <a:spcPts val="160"/>
              </a:spcBef>
            </a:pPr>
            <a:r>
              <a:rPr sz="570" b="1" spc="-55" dirty="0">
                <a:latin typeface="Arial"/>
                <a:cs typeface="Arial"/>
              </a:rPr>
              <a:t>Azi </a:t>
            </a:r>
            <a:r>
              <a:rPr sz="570" b="1" spc="-60" dirty="0">
                <a:latin typeface="Arial"/>
                <a:cs typeface="Arial"/>
              </a:rPr>
              <a:t>ML, </a:t>
            </a:r>
            <a:r>
              <a:rPr sz="570" b="1" spc="-55" dirty="0">
                <a:latin typeface="Arial"/>
                <a:cs typeface="Arial"/>
              </a:rPr>
              <a:t>Teixeira A, Cotias </a:t>
            </a:r>
            <a:r>
              <a:rPr sz="570" b="1" spc="-65" dirty="0">
                <a:latin typeface="Arial"/>
                <a:cs typeface="Arial"/>
              </a:rPr>
              <a:t>RB, </a:t>
            </a:r>
            <a:r>
              <a:rPr sz="570" b="1" spc="-55" dirty="0">
                <a:latin typeface="Arial"/>
                <a:cs typeface="Arial"/>
              </a:rPr>
              <a:t>Joeris A, </a:t>
            </a:r>
            <a:r>
              <a:rPr sz="570" b="1" spc="-50" dirty="0">
                <a:latin typeface="Arial"/>
                <a:cs typeface="Arial"/>
              </a:rPr>
              <a:t>Kfuri </a:t>
            </a:r>
            <a:r>
              <a:rPr sz="570" b="1" spc="-60" dirty="0">
                <a:latin typeface="Arial"/>
                <a:cs typeface="Arial"/>
              </a:rPr>
              <a:t>M. </a:t>
            </a:r>
            <a:r>
              <a:rPr sz="570" b="1" spc="-70" dirty="0">
                <a:latin typeface="Arial"/>
                <a:cs typeface="Arial"/>
              </a:rPr>
              <a:t>Membrane </a:t>
            </a:r>
            <a:r>
              <a:rPr sz="570" b="1" spc="-60" dirty="0">
                <a:latin typeface="Arial"/>
                <a:cs typeface="Arial"/>
              </a:rPr>
              <a:t>Induced Osteogenesis </a:t>
            </a:r>
            <a:r>
              <a:rPr sz="570" b="1" spc="-50" dirty="0">
                <a:latin typeface="Arial"/>
                <a:cs typeface="Arial"/>
              </a:rPr>
              <a:t>in </a:t>
            </a:r>
            <a:r>
              <a:rPr sz="570" b="1" spc="-55" dirty="0">
                <a:latin typeface="Arial"/>
                <a:cs typeface="Arial"/>
              </a:rPr>
              <a:t>the </a:t>
            </a:r>
            <a:r>
              <a:rPr sz="570" b="1" spc="-65" dirty="0">
                <a:latin typeface="Arial"/>
                <a:cs typeface="Arial"/>
              </a:rPr>
              <a:t>Management </a:t>
            </a:r>
            <a:r>
              <a:rPr sz="570" b="1" spc="-50" dirty="0">
                <a:latin typeface="Arial"/>
                <a:cs typeface="Arial"/>
              </a:rPr>
              <a:t>of </a:t>
            </a:r>
            <a:r>
              <a:rPr sz="570" b="1" spc="-55" dirty="0">
                <a:latin typeface="Arial"/>
                <a:cs typeface="Arial"/>
              </a:rPr>
              <a:t>Post-traumatic </a:t>
            </a:r>
            <a:r>
              <a:rPr sz="570" b="1" spc="-70" dirty="0">
                <a:latin typeface="Arial"/>
                <a:cs typeface="Arial"/>
              </a:rPr>
              <a:t>Bone </a:t>
            </a:r>
            <a:r>
              <a:rPr sz="570" b="1" spc="-55" dirty="0">
                <a:latin typeface="Arial"/>
                <a:cs typeface="Arial"/>
              </a:rPr>
              <a:t>Defects. </a:t>
            </a:r>
            <a:r>
              <a:rPr sz="570" b="1" spc="-60" dirty="0">
                <a:latin typeface="Arial"/>
                <a:cs typeface="Arial"/>
              </a:rPr>
              <a:t>J  </a:t>
            </a:r>
            <a:r>
              <a:rPr sz="570" b="1" spc="-65" dirty="0">
                <a:latin typeface="Arial"/>
                <a:cs typeface="Arial"/>
              </a:rPr>
              <a:t>Orthop Trauma. </a:t>
            </a:r>
            <a:r>
              <a:rPr sz="570" b="1" spc="-60" dirty="0">
                <a:latin typeface="Arial"/>
                <a:cs typeface="Arial"/>
              </a:rPr>
              <a:t>2016 </a:t>
            </a:r>
            <a:r>
              <a:rPr sz="570" b="1" spc="-65" dirty="0">
                <a:latin typeface="Arial"/>
                <a:cs typeface="Arial"/>
              </a:rPr>
              <a:t>Apr </a:t>
            </a:r>
            <a:r>
              <a:rPr sz="570" b="1" spc="-50" dirty="0">
                <a:latin typeface="Arial"/>
                <a:cs typeface="Arial"/>
              </a:rPr>
              <a:t>26. </a:t>
            </a:r>
            <a:r>
              <a:rPr sz="570" b="1" spc="-60" dirty="0">
                <a:latin typeface="Arial"/>
                <a:cs typeface="Arial"/>
              </a:rPr>
              <a:t>[Epub </a:t>
            </a:r>
            <a:r>
              <a:rPr sz="570" b="1" spc="-65" dirty="0">
                <a:latin typeface="Arial"/>
                <a:cs typeface="Arial"/>
              </a:rPr>
              <a:t>ahead </a:t>
            </a:r>
            <a:r>
              <a:rPr sz="570" b="1" spc="-50" dirty="0">
                <a:latin typeface="Arial"/>
                <a:cs typeface="Arial"/>
              </a:rPr>
              <a:t>of </a:t>
            </a:r>
            <a:r>
              <a:rPr sz="570" b="1" spc="-30" dirty="0">
                <a:latin typeface="Arial"/>
                <a:cs typeface="Arial"/>
              </a:rPr>
              <a:t> </a:t>
            </a:r>
            <a:r>
              <a:rPr sz="570" b="1" spc="-45" dirty="0">
                <a:latin typeface="Arial"/>
                <a:cs typeface="Arial"/>
              </a:rPr>
              <a:t>print]</a:t>
            </a:r>
            <a:endParaRPr sz="570" dirty="0">
              <a:latin typeface="Arial"/>
              <a:cs typeface="Arial"/>
            </a:endParaRPr>
          </a:p>
          <a:p>
            <a:pPr marL="40005" marR="301625">
              <a:lnSpc>
                <a:spcPct val="102200"/>
              </a:lnSpc>
              <a:spcBef>
                <a:spcPts val="160"/>
              </a:spcBef>
            </a:pPr>
            <a:r>
              <a:rPr sz="570" b="1" spc="-60" dirty="0">
                <a:latin typeface="Arial"/>
                <a:cs typeface="Arial"/>
              </a:rPr>
              <a:t>Kargera </a:t>
            </a:r>
            <a:r>
              <a:rPr sz="570" b="1" spc="-55" dirty="0">
                <a:latin typeface="Arial"/>
                <a:cs typeface="Arial"/>
              </a:rPr>
              <a:t>C, Kishi </a:t>
            </a:r>
            <a:r>
              <a:rPr sz="570" b="1" spc="-80" dirty="0">
                <a:latin typeface="Arial"/>
                <a:cs typeface="Arial"/>
              </a:rPr>
              <a:t>T, </a:t>
            </a:r>
            <a:r>
              <a:rPr sz="570" b="1" spc="-60" dirty="0">
                <a:latin typeface="Arial"/>
                <a:cs typeface="Arial"/>
              </a:rPr>
              <a:t>Schneidera </a:t>
            </a:r>
            <a:r>
              <a:rPr sz="570" b="1" spc="-50" dirty="0">
                <a:latin typeface="Arial"/>
                <a:cs typeface="Arial"/>
              </a:rPr>
              <a:t>L, Fitoussi </a:t>
            </a:r>
            <a:r>
              <a:rPr sz="570" b="1" spc="-80" dirty="0">
                <a:latin typeface="Arial"/>
                <a:cs typeface="Arial"/>
              </a:rPr>
              <a:t>F, </a:t>
            </a:r>
            <a:r>
              <a:rPr sz="570" b="1" spc="-60" dirty="0">
                <a:latin typeface="Arial"/>
                <a:cs typeface="Arial"/>
              </a:rPr>
              <a:t>Masquelet </a:t>
            </a:r>
            <a:r>
              <a:rPr sz="570" b="1" spc="-65" dirty="0">
                <a:latin typeface="Arial"/>
                <a:cs typeface="Arial"/>
              </a:rPr>
              <a:t>AC. Treatment </a:t>
            </a:r>
            <a:r>
              <a:rPr sz="570" b="1" spc="-50" dirty="0">
                <a:latin typeface="Arial"/>
                <a:cs typeface="Arial"/>
              </a:rPr>
              <a:t>of </a:t>
            </a:r>
            <a:r>
              <a:rPr sz="570" b="1" spc="-55" dirty="0">
                <a:latin typeface="Arial"/>
                <a:cs typeface="Arial"/>
              </a:rPr>
              <a:t>posttraumatic </a:t>
            </a:r>
            <a:r>
              <a:rPr sz="570" b="1" spc="-65" dirty="0">
                <a:latin typeface="Arial"/>
                <a:cs typeface="Arial"/>
              </a:rPr>
              <a:t>bone </a:t>
            </a:r>
            <a:r>
              <a:rPr sz="570" b="1" spc="-55" dirty="0">
                <a:latin typeface="Arial"/>
                <a:cs typeface="Arial"/>
              </a:rPr>
              <a:t>defects </a:t>
            </a:r>
            <a:r>
              <a:rPr sz="570" b="1" spc="-65" dirty="0">
                <a:latin typeface="Arial"/>
                <a:cs typeface="Arial"/>
              </a:rPr>
              <a:t>by </a:t>
            </a:r>
            <a:r>
              <a:rPr sz="570" b="1" spc="-55" dirty="0">
                <a:latin typeface="Arial"/>
                <a:cs typeface="Arial"/>
              </a:rPr>
              <a:t>the </a:t>
            </a:r>
            <a:r>
              <a:rPr sz="570" b="1" spc="-60" dirty="0">
                <a:latin typeface="Arial"/>
                <a:cs typeface="Arial"/>
              </a:rPr>
              <a:t>induced </a:t>
            </a:r>
            <a:r>
              <a:rPr sz="570" b="1" spc="-70" dirty="0">
                <a:latin typeface="Arial"/>
                <a:cs typeface="Arial"/>
              </a:rPr>
              <a:t>membrane  </a:t>
            </a:r>
            <a:r>
              <a:rPr sz="570" b="1" spc="-55" dirty="0">
                <a:latin typeface="Arial"/>
                <a:cs typeface="Arial"/>
              </a:rPr>
              <a:t>technique. </a:t>
            </a:r>
            <a:r>
              <a:rPr sz="570" b="1" spc="-60" dirty="0">
                <a:latin typeface="Arial"/>
                <a:cs typeface="Arial"/>
              </a:rPr>
              <a:t>Orthopaedics </a:t>
            </a:r>
            <a:r>
              <a:rPr sz="570" b="1" spc="-80" dirty="0">
                <a:latin typeface="Arial"/>
                <a:cs typeface="Arial"/>
              </a:rPr>
              <a:t>&amp; </a:t>
            </a:r>
            <a:r>
              <a:rPr sz="570" b="1" spc="-60" dirty="0">
                <a:latin typeface="Arial"/>
                <a:cs typeface="Arial"/>
              </a:rPr>
              <a:t>Traumatology: Surgery </a:t>
            </a:r>
            <a:r>
              <a:rPr sz="570" b="1" spc="-80" dirty="0">
                <a:latin typeface="Arial"/>
                <a:cs typeface="Arial"/>
              </a:rPr>
              <a:t>&amp; </a:t>
            </a:r>
            <a:r>
              <a:rPr sz="570" b="1" spc="-60" dirty="0">
                <a:latin typeface="Arial"/>
                <a:cs typeface="Arial"/>
              </a:rPr>
              <a:t>Research </a:t>
            </a:r>
            <a:r>
              <a:rPr sz="570" b="1" spc="-55" dirty="0">
                <a:latin typeface="Arial"/>
                <a:cs typeface="Arial"/>
              </a:rPr>
              <a:t>(2012) </a:t>
            </a:r>
            <a:r>
              <a:rPr sz="570" b="1" spc="-50" dirty="0">
                <a:latin typeface="Arial"/>
                <a:cs typeface="Arial"/>
              </a:rPr>
              <a:t>98, </a:t>
            </a:r>
            <a:r>
              <a:rPr sz="570" b="1" spc="65" dirty="0">
                <a:latin typeface="Arial"/>
                <a:cs typeface="Arial"/>
              </a:rPr>
              <a:t> </a:t>
            </a:r>
            <a:r>
              <a:rPr sz="570" b="1" spc="-70" dirty="0">
                <a:latin typeface="Arial"/>
                <a:cs typeface="Arial"/>
              </a:rPr>
              <a:t>97—102</a:t>
            </a:r>
            <a:endParaRPr sz="570" dirty="0">
              <a:latin typeface="Arial"/>
              <a:cs typeface="Arial"/>
            </a:endParaRPr>
          </a:p>
          <a:p>
            <a:pPr marL="40005" marR="173355">
              <a:lnSpc>
                <a:spcPct val="102200"/>
              </a:lnSpc>
              <a:spcBef>
                <a:spcPts val="160"/>
              </a:spcBef>
            </a:pPr>
            <a:r>
              <a:rPr sz="570" b="1" spc="-60" dirty="0">
                <a:latin typeface="Arial"/>
                <a:cs typeface="Arial"/>
              </a:rPr>
              <a:t>Giannoudis </a:t>
            </a:r>
            <a:r>
              <a:rPr sz="570" b="1" spc="-90" dirty="0">
                <a:latin typeface="Arial"/>
                <a:cs typeface="Arial"/>
              </a:rPr>
              <a:t>P. </a:t>
            </a:r>
            <a:r>
              <a:rPr sz="570" b="1" spc="-65" dirty="0">
                <a:latin typeface="Arial"/>
                <a:cs typeface="Arial"/>
              </a:rPr>
              <a:t>V., </a:t>
            </a:r>
            <a:r>
              <a:rPr sz="570" b="1" spc="-60" dirty="0">
                <a:latin typeface="Arial"/>
                <a:cs typeface="Arial"/>
              </a:rPr>
              <a:t>Faour </a:t>
            </a:r>
            <a:r>
              <a:rPr sz="570" b="1" spc="-50" dirty="0">
                <a:latin typeface="Arial"/>
                <a:cs typeface="Arial"/>
              </a:rPr>
              <a:t>O., </a:t>
            </a:r>
            <a:r>
              <a:rPr sz="570" b="1" spc="-60" dirty="0">
                <a:latin typeface="Arial"/>
                <a:cs typeface="Arial"/>
              </a:rPr>
              <a:t>Goff </a:t>
            </a:r>
            <a:r>
              <a:rPr sz="570" b="1" spc="-65" dirty="0">
                <a:latin typeface="Arial"/>
                <a:cs typeface="Arial"/>
              </a:rPr>
              <a:t>T., </a:t>
            </a:r>
            <a:r>
              <a:rPr sz="570" b="1" spc="-60" dirty="0">
                <a:latin typeface="Arial"/>
                <a:cs typeface="Arial"/>
              </a:rPr>
              <a:t>Kanakaris </a:t>
            </a:r>
            <a:r>
              <a:rPr sz="570" b="1" spc="-45" dirty="0">
                <a:latin typeface="Arial"/>
                <a:cs typeface="Arial"/>
              </a:rPr>
              <a:t>N., </a:t>
            </a:r>
            <a:r>
              <a:rPr sz="570" b="1" spc="-55" dirty="0">
                <a:latin typeface="Arial"/>
                <a:cs typeface="Arial"/>
              </a:rPr>
              <a:t>Dimitriou R. </a:t>
            </a:r>
            <a:r>
              <a:rPr sz="570" b="1" spc="-60" dirty="0">
                <a:latin typeface="Arial"/>
                <a:cs typeface="Arial"/>
              </a:rPr>
              <a:t>Masquelet technique </a:t>
            </a:r>
            <a:r>
              <a:rPr sz="570" b="1" spc="-50" dirty="0">
                <a:latin typeface="Arial"/>
                <a:cs typeface="Arial"/>
              </a:rPr>
              <a:t>for </a:t>
            </a:r>
            <a:r>
              <a:rPr sz="570" b="1" spc="-55" dirty="0">
                <a:latin typeface="Arial"/>
                <a:cs typeface="Arial"/>
              </a:rPr>
              <a:t>the treatment </a:t>
            </a:r>
            <a:r>
              <a:rPr sz="570" b="1" spc="-50" dirty="0">
                <a:latin typeface="Arial"/>
                <a:cs typeface="Arial"/>
              </a:rPr>
              <a:t>of </a:t>
            </a:r>
            <a:r>
              <a:rPr sz="570" b="1" spc="-65" dirty="0">
                <a:latin typeface="Arial"/>
                <a:cs typeface="Arial"/>
              </a:rPr>
              <a:t>bone </a:t>
            </a:r>
            <a:r>
              <a:rPr sz="570" b="1" spc="-55" dirty="0">
                <a:latin typeface="Arial"/>
                <a:cs typeface="Arial"/>
              </a:rPr>
              <a:t>defects: </a:t>
            </a:r>
            <a:r>
              <a:rPr sz="570" b="1" spc="-45" dirty="0">
                <a:latin typeface="Arial"/>
                <a:cs typeface="Arial"/>
              </a:rPr>
              <a:t>tips-tricks </a:t>
            </a:r>
            <a:r>
              <a:rPr sz="570" b="1" spc="-65" dirty="0">
                <a:latin typeface="Arial"/>
                <a:cs typeface="Arial"/>
              </a:rPr>
              <a:t>and  </a:t>
            </a:r>
            <a:r>
              <a:rPr sz="570" b="1" spc="-50" dirty="0">
                <a:latin typeface="Arial"/>
                <a:cs typeface="Arial"/>
              </a:rPr>
              <a:t>future directions. </a:t>
            </a:r>
            <a:r>
              <a:rPr sz="570" b="1" i="1" spc="-50" dirty="0">
                <a:latin typeface="Arial"/>
                <a:cs typeface="Arial"/>
              </a:rPr>
              <a:t>Injury</a:t>
            </a:r>
            <a:r>
              <a:rPr sz="570" b="1" spc="-50" dirty="0">
                <a:latin typeface="Arial"/>
                <a:cs typeface="Arial"/>
              </a:rPr>
              <a:t>.</a:t>
            </a:r>
            <a:r>
              <a:rPr sz="570" b="1" spc="-20" dirty="0">
                <a:latin typeface="Arial"/>
                <a:cs typeface="Arial"/>
              </a:rPr>
              <a:t> </a:t>
            </a:r>
            <a:r>
              <a:rPr sz="570" b="1" spc="-60" dirty="0">
                <a:latin typeface="Arial"/>
                <a:cs typeface="Arial"/>
              </a:rPr>
              <a:t>2011;42(6):591–598.</a:t>
            </a:r>
            <a:endParaRPr sz="570" dirty="0">
              <a:latin typeface="Arial"/>
              <a:cs typeface="Arial"/>
            </a:endParaRPr>
          </a:p>
          <a:p>
            <a:pPr marL="40005" marR="274320">
              <a:lnSpc>
                <a:spcPct val="102200"/>
              </a:lnSpc>
              <a:spcBef>
                <a:spcPts val="160"/>
              </a:spcBef>
            </a:pPr>
            <a:r>
              <a:rPr sz="570" b="1" spc="-50" dirty="0">
                <a:latin typeface="Arial"/>
                <a:cs typeface="Arial"/>
              </a:rPr>
              <a:t>Pelissier </a:t>
            </a:r>
            <a:r>
              <a:rPr sz="570" b="1" spc="-70" dirty="0">
                <a:latin typeface="Arial"/>
                <a:cs typeface="Arial"/>
              </a:rPr>
              <a:t>P., </a:t>
            </a:r>
            <a:r>
              <a:rPr sz="570" b="1" spc="-60" dirty="0">
                <a:latin typeface="Arial"/>
                <a:cs typeface="Arial"/>
              </a:rPr>
              <a:t>Masquelet </a:t>
            </a:r>
            <a:r>
              <a:rPr sz="570" b="1" spc="-55" dirty="0">
                <a:latin typeface="Arial"/>
                <a:cs typeface="Arial"/>
              </a:rPr>
              <a:t>A. </a:t>
            </a:r>
            <a:r>
              <a:rPr sz="570" b="1" spc="-45" dirty="0">
                <a:latin typeface="Arial"/>
                <a:cs typeface="Arial"/>
              </a:rPr>
              <a:t>C., </a:t>
            </a:r>
            <a:r>
              <a:rPr sz="570" b="1" spc="-50" dirty="0">
                <a:latin typeface="Arial"/>
                <a:cs typeface="Arial"/>
              </a:rPr>
              <a:t>Bareille </a:t>
            </a:r>
            <a:r>
              <a:rPr sz="570" b="1" spc="-45" dirty="0">
                <a:latin typeface="Arial"/>
                <a:cs typeface="Arial"/>
              </a:rPr>
              <a:t>R., </a:t>
            </a:r>
            <a:r>
              <a:rPr sz="570" b="1" spc="-60" dirty="0">
                <a:latin typeface="Arial"/>
                <a:cs typeface="Arial"/>
              </a:rPr>
              <a:t>Mathoulin </a:t>
            </a:r>
            <a:r>
              <a:rPr sz="570" b="1" spc="-50" dirty="0">
                <a:latin typeface="Arial"/>
                <a:cs typeface="Arial"/>
              </a:rPr>
              <a:t>Pelissier </a:t>
            </a:r>
            <a:r>
              <a:rPr sz="570" b="1" spc="-45" dirty="0">
                <a:latin typeface="Arial"/>
                <a:cs typeface="Arial"/>
              </a:rPr>
              <a:t>S., </a:t>
            </a:r>
            <a:r>
              <a:rPr sz="570" b="1" spc="-70" dirty="0">
                <a:latin typeface="Arial"/>
                <a:cs typeface="Arial"/>
              </a:rPr>
              <a:t>Amedee </a:t>
            </a:r>
            <a:r>
              <a:rPr sz="570" b="1" spc="-45" dirty="0">
                <a:latin typeface="Arial"/>
                <a:cs typeface="Arial"/>
              </a:rPr>
              <a:t>J. </a:t>
            </a:r>
            <a:r>
              <a:rPr sz="570" b="1" spc="-60" dirty="0">
                <a:latin typeface="Arial"/>
                <a:cs typeface="Arial"/>
              </a:rPr>
              <a:t>Induced </a:t>
            </a:r>
            <a:r>
              <a:rPr sz="570" b="1" spc="-70" dirty="0">
                <a:latin typeface="Arial"/>
                <a:cs typeface="Arial"/>
              </a:rPr>
              <a:t>membranes </a:t>
            </a:r>
            <a:r>
              <a:rPr sz="570" b="1" spc="-55" dirty="0">
                <a:latin typeface="Arial"/>
                <a:cs typeface="Arial"/>
              </a:rPr>
              <a:t>secrete </a:t>
            </a:r>
            <a:r>
              <a:rPr sz="570" b="1" spc="-60" dirty="0">
                <a:latin typeface="Arial"/>
                <a:cs typeface="Arial"/>
              </a:rPr>
              <a:t>growth </a:t>
            </a:r>
            <a:r>
              <a:rPr sz="570" b="1" spc="-55" dirty="0">
                <a:latin typeface="Arial"/>
                <a:cs typeface="Arial"/>
              </a:rPr>
              <a:t>factors including  vascular</a:t>
            </a:r>
            <a:r>
              <a:rPr sz="570" b="1" spc="-25" dirty="0">
                <a:latin typeface="Arial"/>
                <a:cs typeface="Arial"/>
              </a:rPr>
              <a:t> </a:t>
            </a:r>
            <a:r>
              <a:rPr sz="570" b="1" spc="-65" dirty="0">
                <a:latin typeface="Arial"/>
                <a:cs typeface="Arial"/>
              </a:rPr>
              <a:t>and</a:t>
            </a:r>
            <a:r>
              <a:rPr sz="570" b="1" spc="-20" dirty="0">
                <a:latin typeface="Arial"/>
                <a:cs typeface="Arial"/>
              </a:rPr>
              <a:t> </a:t>
            </a:r>
            <a:r>
              <a:rPr sz="570" b="1" spc="-55" dirty="0">
                <a:latin typeface="Arial"/>
                <a:cs typeface="Arial"/>
              </a:rPr>
              <a:t>osteoinductive</a:t>
            </a:r>
            <a:r>
              <a:rPr sz="570" b="1" spc="-30" dirty="0">
                <a:latin typeface="Arial"/>
                <a:cs typeface="Arial"/>
              </a:rPr>
              <a:t> </a:t>
            </a:r>
            <a:r>
              <a:rPr sz="570" b="1" spc="-55" dirty="0">
                <a:latin typeface="Arial"/>
                <a:cs typeface="Arial"/>
              </a:rPr>
              <a:t>factors</a:t>
            </a:r>
            <a:r>
              <a:rPr sz="570" b="1" spc="-15" dirty="0">
                <a:latin typeface="Arial"/>
                <a:cs typeface="Arial"/>
              </a:rPr>
              <a:t> </a:t>
            </a:r>
            <a:r>
              <a:rPr sz="570" b="1" spc="-65" dirty="0">
                <a:latin typeface="Arial"/>
                <a:cs typeface="Arial"/>
              </a:rPr>
              <a:t>and</a:t>
            </a:r>
            <a:r>
              <a:rPr sz="570" b="1" spc="-25" dirty="0">
                <a:latin typeface="Arial"/>
                <a:cs typeface="Arial"/>
              </a:rPr>
              <a:t> </a:t>
            </a:r>
            <a:r>
              <a:rPr sz="570" b="1" spc="-60" dirty="0">
                <a:latin typeface="Arial"/>
                <a:cs typeface="Arial"/>
              </a:rPr>
              <a:t>could</a:t>
            </a:r>
            <a:r>
              <a:rPr sz="570" b="1" spc="-40" dirty="0">
                <a:latin typeface="Arial"/>
                <a:cs typeface="Arial"/>
              </a:rPr>
              <a:t> </a:t>
            </a:r>
            <a:r>
              <a:rPr sz="570" b="1" spc="-55" dirty="0">
                <a:latin typeface="Arial"/>
                <a:cs typeface="Arial"/>
              </a:rPr>
              <a:t>stimulate</a:t>
            </a:r>
            <a:r>
              <a:rPr sz="570" b="1" spc="-20" dirty="0">
                <a:latin typeface="Arial"/>
                <a:cs typeface="Arial"/>
              </a:rPr>
              <a:t> </a:t>
            </a:r>
            <a:r>
              <a:rPr sz="570" b="1" spc="-65" dirty="0">
                <a:latin typeface="Arial"/>
                <a:cs typeface="Arial"/>
              </a:rPr>
              <a:t>bone</a:t>
            </a:r>
            <a:r>
              <a:rPr sz="570" b="1" spc="-30" dirty="0">
                <a:latin typeface="Arial"/>
                <a:cs typeface="Arial"/>
              </a:rPr>
              <a:t> </a:t>
            </a:r>
            <a:r>
              <a:rPr sz="570" b="1" spc="-55" dirty="0">
                <a:latin typeface="Arial"/>
                <a:cs typeface="Arial"/>
              </a:rPr>
              <a:t>regeneration.</a:t>
            </a:r>
            <a:r>
              <a:rPr sz="570" b="1" spc="-20" dirty="0">
                <a:latin typeface="Arial"/>
                <a:cs typeface="Arial"/>
              </a:rPr>
              <a:t> </a:t>
            </a:r>
            <a:r>
              <a:rPr sz="570" b="1" i="1" spc="-55" dirty="0">
                <a:latin typeface="Arial"/>
                <a:cs typeface="Arial"/>
              </a:rPr>
              <a:t>Journal</a:t>
            </a:r>
            <a:r>
              <a:rPr sz="570" b="1" i="1" spc="-40" dirty="0">
                <a:latin typeface="Arial"/>
                <a:cs typeface="Arial"/>
              </a:rPr>
              <a:t> </a:t>
            </a:r>
            <a:r>
              <a:rPr sz="570" b="1" i="1" spc="-50" dirty="0">
                <a:latin typeface="Arial"/>
                <a:cs typeface="Arial"/>
              </a:rPr>
              <a:t>of</a:t>
            </a:r>
            <a:r>
              <a:rPr sz="570" b="1" i="1" spc="-15" dirty="0">
                <a:latin typeface="Arial"/>
                <a:cs typeface="Arial"/>
              </a:rPr>
              <a:t> </a:t>
            </a:r>
            <a:r>
              <a:rPr sz="570" b="1" i="1" spc="-60" dirty="0">
                <a:latin typeface="Arial"/>
                <a:cs typeface="Arial"/>
              </a:rPr>
              <a:t>Orthopaedic</a:t>
            </a:r>
            <a:r>
              <a:rPr sz="570" b="1" i="1" spc="-40" dirty="0">
                <a:latin typeface="Arial"/>
                <a:cs typeface="Arial"/>
              </a:rPr>
              <a:t> </a:t>
            </a:r>
            <a:r>
              <a:rPr sz="570" b="1" i="1" spc="-60" dirty="0">
                <a:latin typeface="Arial"/>
                <a:cs typeface="Arial"/>
              </a:rPr>
              <a:t>Research</a:t>
            </a:r>
            <a:r>
              <a:rPr sz="570" b="1" spc="-60" dirty="0">
                <a:latin typeface="Arial"/>
                <a:cs typeface="Arial"/>
              </a:rPr>
              <a:t>.</a:t>
            </a:r>
            <a:r>
              <a:rPr sz="570" b="1" spc="-25" dirty="0">
                <a:latin typeface="Arial"/>
                <a:cs typeface="Arial"/>
              </a:rPr>
              <a:t> </a:t>
            </a:r>
            <a:r>
              <a:rPr sz="570" b="1" spc="-55" dirty="0">
                <a:latin typeface="Arial"/>
                <a:cs typeface="Arial"/>
              </a:rPr>
              <a:t>2004;22(1):73–79.</a:t>
            </a:r>
            <a:endParaRPr sz="570" dirty="0">
              <a:latin typeface="Arial"/>
              <a:cs typeface="Arial"/>
            </a:endParaRPr>
          </a:p>
          <a:p>
            <a:pPr marL="40005" marR="76200">
              <a:lnSpc>
                <a:spcPct val="102200"/>
              </a:lnSpc>
              <a:spcBef>
                <a:spcPts val="160"/>
              </a:spcBef>
            </a:pPr>
            <a:r>
              <a:rPr sz="570" b="1" spc="-80" dirty="0">
                <a:latin typeface="Arial"/>
                <a:cs typeface="Arial"/>
              </a:rPr>
              <a:t>Tan </a:t>
            </a:r>
            <a:r>
              <a:rPr sz="570" b="1" spc="-55" dirty="0">
                <a:latin typeface="Arial"/>
                <a:cs typeface="Arial"/>
              </a:rPr>
              <a:t>H. </a:t>
            </a:r>
            <a:r>
              <a:rPr sz="570" b="1" spc="-45" dirty="0">
                <a:latin typeface="Arial"/>
                <a:cs typeface="Arial"/>
              </a:rPr>
              <a:t>B., </a:t>
            </a:r>
            <a:r>
              <a:rPr sz="570" b="1" spc="-55" dirty="0">
                <a:latin typeface="Arial"/>
                <a:cs typeface="Arial"/>
              </a:rPr>
              <a:t>Cuthbert R. </a:t>
            </a:r>
            <a:r>
              <a:rPr sz="570" b="1" spc="-40" dirty="0">
                <a:latin typeface="Arial"/>
                <a:cs typeface="Arial"/>
              </a:rPr>
              <a:t>J., </a:t>
            </a:r>
            <a:r>
              <a:rPr sz="570" b="1" spc="-65" dirty="0">
                <a:latin typeface="Arial"/>
                <a:cs typeface="Arial"/>
              </a:rPr>
              <a:t>Jones </a:t>
            </a:r>
            <a:r>
              <a:rPr sz="570" b="1" spc="-45" dirty="0">
                <a:latin typeface="Arial"/>
                <a:cs typeface="Arial"/>
              </a:rPr>
              <a:t>E., </a:t>
            </a:r>
            <a:r>
              <a:rPr sz="570" b="1" spc="-65" dirty="0">
                <a:latin typeface="Arial"/>
                <a:cs typeface="Arial"/>
              </a:rPr>
              <a:t>Churchman </a:t>
            </a:r>
            <a:r>
              <a:rPr sz="570" b="1" spc="-45" dirty="0">
                <a:latin typeface="Arial"/>
                <a:cs typeface="Arial"/>
              </a:rPr>
              <a:t>S., </a:t>
            </a:r>
            <a:r>
              <a:rPr sz="570" b="1" spc="-65" dirty="0">
                <a:latin typeface="Arial"/>
                <a:cs typeface="Arial"/>
              </a:rPr>
              <a:t>McGonagle </a:t>
            </a:r>
            <a:r>
              <a:rPr sz="570" b="1" spc="-45" dirty="0">
                <a:latin typeface="Arial"/>
                <a:cs typeface="Arial"/>
              </a:rPr>
              <a:t>D., </a:t>
            </a:r>
            <a:r>
              <a:rPr sz="570" b="1" spc="-60" dirty="0">
                <a:latin typeface="Arial"/>
                <a:cs typeface="Arial"/>
              </a:rPr>
              <a:t>Giannoudis </a:t>
            </a:r>
            <a:r>
              <a:rPr sz="570" b="1" spc="-90" dirty="0">
                <a:latin typeface="Arial"/>
                <a:cs typeface="Arial"/>
              </a:rPr>
              <a:t>P. </a:t>
            </a:r>
            <a:r>
              <a:rPr sz="570" b="1" spc="-80" dirty="0">
                <a:latin typeface="Arial"/>
                <a:cs typeface="Arial"/>
              </a:rPr>
              <a:t>V. </a:t>
            </a:r>
            <a:r>
              <a:rPr sz="570" b="1" spc="-65" dirty="0">
                <a:latin typeface="Arial"/>
                <a:cs typeface="Arial"/>
              </a:rPr>
              <a:t>The </a:t>
            </a:r>
            <a:r>
              <a:rPr sz="570" b="1" spc="-60" dirty="0">
                <a:latin typeface="Arial"/>
                <a:cs typeface="Arial"/>
              </a:rPr>
              <a:t>Masquelet technique induces </a:t>
            </a:r>
            <a:r>
              <a:rPr sz="570" b="1" spc="-55" dirty="0">
                <a:latin typeface="Arial"/>
                <a:cs typeface="Arial"/>
              </a:rPr>
              <a:t>the formation </a:t>
            </a:r>
            <a:r>
              <a:rPr sz="570" b="1" spc="-50" dirty="0">
                <a:latin typeface="Arial"/>
                <a:cs typeface="Arial"/>
              </a:rPr>
              <a:t>of </a:t>
            </a:r>
            <a:r>
              <a:rPr sz="570" b="1" spc="-60" dirty="0">
                <a:latin typeface="Arial"/>
                <a:cs typeface="Arial"/>
              </a:rPr>
              <a:t>a  </a:t>
            </a:r>
            <a:r>
              <a:rPr sz="570" b="1" spc="-65" dirty="0">
                <a:latin typeface="Arial"/>
                <a:cs typeface="Arial"/>
              </a:rPr>
              <a:t>mesenchymal stem </a:t>
            </a:r>
            <a:r>
              <a:rPr sz="570" b="1" spc="-50" dirty="0">
                <a:latin typeface="Arial"/>
                <a:cs typeface="Arial"/>
              </a:rPr>
              <a:t>cell-rich </a:t>
            </a:r>
            <a:r>
              <a:rPr sz="570" b="1" spc="-60" dirty="0">
                <a:latin typeface="Arial"/>
                <a:cs typeface="Arial"/>
              </a:rPr>
              <a:t>periosteum </a:t>
            </a:r>
            <a:r>
              <a:rPr sz="570" b="1" spc="-45" dirty="0">
                <a:latin typeface="Arial"/>
                <a:cs typeface="Arial"/>
              </a:rPr>
              <a:t>-like </a:t>
            </a:r>
            <a:r>
              <a:rPr sz="570" b="1" spc="-65" dirty="0">
                <a:latin typeface="Arial"/>
                <a:cs typeface="Arial"/>
              </a:rPr>
              <a:t>membrane. </a:t>
            </a:r>
            <a:r>
              <a:rPr sz="570" b="1" i="1" spc="-65" dirty="0">
                <a:latin typeface="Arial"/>
                <a:cs typeface="Arial"/>
              </a:rPr>
              <a:t>The </a:t>
            </a:r>
            <a:r>
              <a:rPr sz="570" b="1" i="1" spc="-70" dirty="0">
                <a:latin typeface="Arial"/>
                <a:cs typeface="Arial"/>
              </a:rPr>
              <a:t>Bone </a:t>
            </a:r>
            <a:r>
              <a:rPr sz="570" b="1" i="1" spc="-80" dirty="0">
                <a:latin typeface="Arial"/>
                <a:cs typeface="Arial"/>
              </a:rPr>
              <a:t>&amp;  </a:t>
            </a:r>
            <a:r>
              <a:rPr sz="570" b="1" i="1" spc="-50" dirty="0">
                <a:latin typeface="Arial"/>
                <a:cs typeface="Arial"/>
              </a:rPr>
              <a:t>Joint </a:t>
            </a:r>
            <a:r>
              <a:rPr sz="570" b="1" i="1" spc="-55" dirty="0">
                <a:latin typeface="Arial"/>
                <a:cs typeface="Arial"/>
              </a:rPr>
              <a:t>Journal </a:t>
            </a:r>
            <a:r>
              <a:rPr sz="570" b="1" i="1" spc="-50" dirty="0">
                <a:latin typeface="Arial"/>
                <a:cs typeface="Arial"/>
              </a:rPr>
              <a:t>B</a:t>
            </a:r>
            <a:r>
              <a:rPr sz="570" b="1" spc="-50" dirty="0">
                <a:latin typeface="Arial"/>
                <a:cs typeface="Arial"/>
              </a:rPr>
              <a:t>. </a:t>
            </a:r>
            <a:r>
              <a:rPr sz="570" b="1" spc="-60" dirty="0">
                <a:latin typeface="Arial"/>
                <a:cs typeface="Arial"/>
              </a:rPr>
              <a:t>2013;95(supplement </a:t>
            </a:r>
            <a:r>
              <a:rPr sz="570" b="1" spc="-50" dirty="0">
                <a:latin typeface="Arial"/>
                <a:cs typeface="Arial"/>
              </a:rPr>
              <a:t>16):p.  </a:t>
            </a:r>
            <a:r>
              <a:rPr sz="570" b="1" spc="40" dirty="0">
                <a:latin typeface="Arial"/>
                <a:cs typeface="Arial"/>
              </a:rPr>
              <a:t> </a:t>
            </a:r>
            <a:r>
              <a:rPr sz="570" b="1" spc="-50" dirty="0">
                <a:latin typeface="Arial"/>
                <a:cs typeface="Arial"/>
              </a:rPr>
              <a:t>22.</a:t>
            </a:r>
            <a:endParaRPr sz="570" dirty="0">
              <a:latin typeface="Arial"/>
              <a:cs typeface="Arial"/>
            </a:endParaRPr>
          </a:p>
        </p:txBody>
      </p:sp>
      <p:sp>
        <p:nvSpPr>
          <p:cNvPr id="4" name="object 4"/>
          <p:cNvSpPr txBox="1"/>
          <p:nvPr/>
        </p:nvSpPr>
        <p:spPr>
          <a:xfrm>
            <a:off x="5242579" y="2469823"/>
            <a:ext cx="9639935" cy="8258671"/>
          </a:xfrm>
          <a:prstGeom prst="rect">
            <a:avLst/>
          </a:prstGeom>
        </p:spPr>
        <p:txBody>
          <a:bodyPr vert="horz" wrap="square" lIns="0" tIns="0" rIns="0" bIns="0" rtlCol="0">
            <a:spAutoFit/>
          </a:bodyPr>
          <a:lstStyle/>
          <a:p>
            <a:pPr algn="ctr">
              <a:lnSpc>
                <a:spcPts val="1980"/>
              </a:lnSpc>
            </a:pPr>
            <a:r>
              <a:rPr sz="1700" b="1" u="sng" spc="-10" dirty="0">
                <a:solidFill>
                  <a:srgbClr val="2C3E70"/>
                </a:solidFill>
                <a:latin typeface="Calibri"/>
                <a:cs typeface="Calibri"/>
              </a:rPr>
              <a:t>Case</a:t>
            </a:r>
            <a:r>
              <a:rPr sz="1700" b="1" u="sng" spc="-65" dirty="0">
                <a:solidFill>
                  <a:srgbClr val="2C3E70"/>
                </a:solidFill>
                <a:latin typeface="Calibri"/>
                <a:cs typeface="Calibri"/>
              </a:rPr>
              <a:t> </a:t>
            </a:r>
            <a:r>
              <a:rPr sz="1700" b="1" u="sng" spc="-15" dirty="0">
                <a:solidFill>
                  <a:srgbClr val="2C3E70"/>
                </a:solidFill>
                <a:latin typeface="Calibri"/>
                <a:cs typeface="Calibri"/>
              </a:rPr>
              <a:t>Report</a:t>
            </a:r>
            <a:endParaRPr sz="1700" dirty="0">
              <a:latin typeface="Calibri"/>
              <a:cs typeface="Calibri"/>
            </a:endParaRPr>
          </a:p>
          <a:p>
            <a:pPr marL="12700">
              <a:lnSpc>
                <a:spcPts val="1375"/>
              </a:lnSpc>
            </a:pPr>
            <a:r>
              <a:rPr lang="en-US" sz="1200" spc="-125" dirty="0" smtClean="0">
                <a:latin typeface="Arial"/>
                <a:cs typeface="Arial"/>
              </a:rPr>
              <a:t>A </a:t>
            </a:r>
            <a:r>
              <a:rPr sz="1200" spc="-125" dirty="0" smtClean="0">
                <a:latin typeface="Arial"/>
                <a:cs typeface="Arial"/>
              </a:rPr>
              <a:t>42</a:t>
            </a:r>
            <a:r>
              <a:rPr sz="1200" spc="-65" dirty="0" smtClean="0">
                <a:latin typeface="Arial"/>
                <a:cs typeface="Arial"/>
              </a:rPr>
              <a:t> </a:t>
            </a:r>
            <a:r>
              <a:rPr sz="1200" spc="-110" dirty="0">
                <a:latin typeface="Arial"/>
                <a:cs typeface="Arial"/>
              </a:rPr>
              <a:t>year</a:t>
            </a:r>
            <a:r>
              <a:rPr sz="1200" spc="-55" dirty="0">
                <a:latin typeface="Arial"/>
                <a:cs typeface="Arial"/>
              </a:rPr>
              <a:t> </a:t>
            </a:r>
            <a:r>
              <a:rPr sz="1200" spc="-100" dirty="0">
                <a:latin typeface="Arial"/>
                <a:cs typeface="Arial"/>
              </a:rPr>
              <a:t>old</a:t>
            </a:r>
            <a:r>
              <a:rPr sz="1200" spc="-65" dirty="0">
                <a:latin typeface="Arial"/>
                <a:cs typeface="Arial"/>
              </a:rPr>
              <a:t> </a:t>
            </a:r>
            <a:r>
              <a:rPr sz="1200" spc="-125" dirty="0">
                <a:latin typeface="Arial"/>
                <a:cs typeface="Arial"/>
              </a:rPr>
              <a:t>male</a:t>
            </a:r>
            <a:r>
              <a:rPr sz="1200" spc="-55" dirty="0">
                <a:latin typeface="Arial"/>
                <a:cs typeface="Arial"/>
              </a:rPr>
              <a:t> </a:t>
            </a:r>
            <a:r>
              <a:rPr sz="1200" spc="-125" dirty="0">
                <a:latin typeface="Arial"/>
                <a:cs typeface="Arial"/>
              </a:rPr>
              <a:t>non-smoker</a:t>
            </a:r>
            <a:r>
              <a:rPr sz="1200" spc="-65" dirty="0">
                <a:latin typeface="Arial"/>
                <a:cs typeface="Arial"/>
              </a:rPr>
              <a:t> </a:t>
            </a:r>
            <a:r>
              <a:rPr sz="1200" spc="-100" dirty="0">
                <a:latin typeface="Arial"/>
                <a:cs typeface="Arial"/>
              </a:rPr>
              <a:t>with</a:t>
            </a:r>
            <a:r>
              <a:rPr sz="1200" spc="-65" dirty="0">
                <a:latin typeface="Arial"/>
                <a:cs typeface="Arial"/>
              </a:rPr>
              <a:t> </a:t>
            </a:r>
            <a:r>
              <a:rPr sz="1200" spc="-130" dirty="0">
                <a:latin typeface="Arial"/>
                <a:cs typeface="Arial"/>
              </a:rPr>
              <a:t>no</a:t>
            </a:r>
            <a:r>
              <a:rPr sz="1200" spc="-55" dirty="0">
                <a:latin typeface="Arial"/>
                <a:cs typeface="Arial"/>
              </a:rPr>
              <a:t> </a:t>
            </a:r>
            <a:r>
              <a:rPr sz="1200" spc="-95" dirty="0">
                <a:latin typeface="Arial"/>
                <a:cs typeface="Arial"/>
              </a:rPr>
              <a:t>significant</a:t>
            </a:r>
            <a:r>
              <a:rPr sz="1200" spc="-80" dirty="0">
                <a:latin typeface="Arial"/>
                <a:cs typeface="Arial"/>
              </a:rPr>
              <a:t> </a:t>
            </a:r>
            <a:r>
              <a:rPr sz="1200" spc="-110" dirty="0">
                <a:latin typeface="Arial"/>
                <a:cs typeface="Arial"/>
              </a:rPr>
              <a:t>past</a:t>
            </a:r>
            <a:r>
              <a:rPr sz="1200" spc="-65" dirty="0">
                <a:latin typeface="Arial"/>
                <a:cs typeface="Arial"/>
              </a:rPr>
              <a:t> </a:t>
            </a:r>
            <a:r>
              <a:rPr sz="1200" spc="-114" dirty="0">
                <a:latin typeface="Arial"/>
                <a:cs typeface="Arial"/>
              </a:rPr>
              <a:t>medical</a:t>
            </a:r>
            <a:r>
              <a:rPr sz="1200" spc="-70" dirty="0">
                <a:latin typeface="Arial"/>
                <a:cs typeface="Arial"/>
              </a:rPr>
              <a:t> </a:t>
            </a:r>
            <a:r>
              <a:rPr sz="1200" spc="-100" dirty="0">
                <a:latin typeface="Arial"/>
                <a:cs typeface="Arial"/>
              </a:rPr>
              <a:t>history</a:t>
            </a:r>
            <a:r>
              <a:rPr sz="1200" spc="-65" dirty="0">
                <a:latin typeface="Arial"/>
                <a:cs typeface="Arial"/>
              </a:rPr>
              <a:t> </a:t>
            </a:r>
            <a:r>
              <a:rPr sz="1200" spc="-114" dirty="0" smtClean="0">
                <a:latin typeface="Arial"/>
                <a:cs typeface="Arial"/>
              </a:rPr>
              <a:t>presented</a:t>
            </a:r>
            <a:r>
              <a:rPr sz="1200" spc="-70" dirty="0" smtClean="0">
                <a:latin typeface="Arial"/>
                <a:cs typeface="Arial"/>
              </a:rPr>
              <a:t> </a:t>
            </a:r>
            <a:r>
              <a:rPr sz="1200" spc="-95" dirty="0">
                <a:latin typeface="Arial"/>
                <a:cs typeface="Arial"/>
              </a:rPr>
              <a:t>to</a:t>
            </a:r>
            <a:r>
              <a:rPr sz="1200" spc="-65" dirty="0">
                <a:latin typeface="Arial"/>
                <a:cs typeface="Arial"/>
              </a:rPr>
              <a:t> </a:t>
            </a:r>
            <a:r>
              <a:rPr sz="1200" spc="-105" dirty="0">
                <a:latin typeface="Arial"/>
                <a:cs typeface="Arial"/>
              </a:rPr>
              <a:t>the</a:t>
            </a:r>
            <a:r>
              <a:rPr sz="1200" spc="-65" dirty="0">
                <a:latin typeface="Arial"/>
                <a:cs typeface="Arial"/>
              </a:rPr>
              <a:t> </a:t>
            </a:r>
            <a:r>
              <a:rPr sz="1200" spc="-114" dirty="0">
                <a:latin typeface="Arial"/>
                <a:cs typeface="Arial"/>
              </a:rPr>
              <a:t>Grant</a:t>
            </a:r>
            <a:r>
              <a:rPr sz="1200" spc="-50" dirty="0">
                <a:latin typeface="Arial"/>
                <a:cs typeface="Arial"/>
              </a:rPr>
              <a:t> </a:t>
            </a:r>
            <a:r>
              <a:rPr sz="1200" spc="-125" dirty="0">
                <a:latin typeface="Arial"/>
                <a:cs typeface="Arial"/>
              </a:rPr>
              <a:t>Emergency</a:t>
            </a:r>
            <a:r>
              <a:rPr sz="1200" spc="-70" dirty="0">
                <a:latin typeface="Arial"/>
                <a:cs typeface="Arial"/>
              </a:rPr>
              <a:t> </a:t>
            </a:r>
            <a:r>
              <a:rPr sz="1200" spc="-120" dirty="0">
                <a:latin typeface="Arial"/>
                <a:cs typeface="Arial"/>
              </a:rPr>
              <a:t>Department</a:t>
            </a:r>
            <a:r>
              <a:rPr sz="1200" spc="-65" dirty="0">
                <a:latin typeface="Arial"/>
                <a:cs typeface="Arial"/>
              </a:rPr>
              <a:t> </a:t>
            </a:r>
            <a:r>
              <a:rPr sz="1200" spc="-100" dirty="0">
                <a:latin typeface="Arial"/>
                <a:cs typeface="Arial"/>
              </a:rPr>
              <a:t>following</a:t>
            </a:r>
            <a:r>
              <a:rPr sz="1200" spc="-65" dirty="0">
                <a:latin typeface="Arial"/>
                <a:cs typeface="Arial"/>
              </a:rPr>
              <a:t> </a:t>
            </a:r>
            <a:r>
              <a:rPr sz="1200" spc="-125" dirty="0">
                <a:latin typeface="Arial"/>
                <a:cs typeface="Arial"/>
              </a:rPr>
              <a:t>a</a:t>
            </a:r>
            <a:r>
              <a:rPr sz="1200" spc="-65" dirty="0">
                <a:latin typeface="Arial"/>
                <a:cs typeface="Arial"/>
              </a:rPr>
              <a:t> </a:t>
            </a:r>
            <a:r>
              <a:rPr sz="1200" spc="-120" dirty="0" smtClean="0">
                <a:latin typeface="Arial"/>
                <a:cs typeface="Arial"/>
              </a:rPr>
              <a:t>severe</a:t>
            </a:r>
            <a:r>
              <a:rPr lang="en-US" sz="1200" spc="-120" dirty="0" smtClean="0">
                <a:latin typeface="Arial"/>
                <a:cs typeface="Arial"/>
              </a:rPr>
              <a:t> </a:t>
            </a:r>
            <a:r>
              <a:rPr sz="1200" spc="-120" dirty="0" smtClean="0">
                <a:latin typeface="Arial"/>
                <a:cs typeface="Arial"/>
              </a:rPr>
              <a:t>lawn </a:t>
            </a:r>
            <a:r>
              <a:rPr sz="1200" spc="-140" dirty="0">
                <a:latin typeface="Arial"/>
                <a:cs typeface="Arial"/>
              </a:rPr>
              <a:t>mower </a:t>
            </a:r>
            <a:r>
              <a:rPr sz="1200" spc="-95" dirty="0">
                <a:latin typeface="Arial"/>
                <a:cs typeface="Arial"/>
              </a:rPr>
              <a:t>injury to </a:t>
            </a:r>
            <a:r>
              <a:rPr sz="1200" spc="-105" dirty="0">
                <a:latin typeface="Arial"/>
                <a:cs typeface="Arial"/>
              </a:rPr>
              <a:t>the </a:t>
            </a:r>
            <a:r>
              <a:rPr sz="1200" spc="-80" dirty="0">
                <a:latin typeface="Arial"/>
                <a:cs typeface="Arial"/>
              </a:rPr>
              <a:t>left </a:t>
            </a:r>
            <a:r>
              <a:rPr sz="1200" spc="-95" dirty="0">
                <a:latin typeface="Arial"/>
                <a:cs typeface="Arial"/>
              </a:rPr>
              <a:t>foot </a:t>
            </a:r>
            <a:r>
              <a:rPr sz="1200" spc="-130" dirty="0">
                <a:latin typeface="Arial"/>
                <a:cs typeface="Arial"/>
              </a:rPr>
              <a:t>and </a:t>
            </a:r>
            <a:r>
              <a:rPr sz="1200" spc="-105" dirty="0">
                <a:latin typeface="Arial"/>
                <a:cs typeface="Arial"/>
              </a:rPr>
              <a:t>the </a:t>
            </a:r>
            <a:r>
              <a:rPr sz="1200" spc="-110" dirty="0">
                <a:latin typeface="Arial"/>
                <a:cs typeface="Arial"/>
              </a:rPr>
              <a:t>primary </a:t>
            </a:r>
            <a:r>
              <a:rPr sz="1200" spc="-120" dirty="0">
                <a:latin typeface="Arial"/>
                <a:cs typeface="Arial"/>
              </a:rPr>
              <a:t>surgeon </a:t>
            </a:r>
            <a:r>
              <a:rPr sz="1200" spc="-125" dirty="0">
                <a:latin typeface="Arial"/>
                <a:cs typeface="Arial"/>
              </a:rPr>
              <a:t>(</a:t>
            </a:r>
            <a:r>
              <a:rPr sz="1200" spc="-125" dirty="0" smtClean="0">
                <a:latin typeface="Arial"/>
                <a:cs typeface="Arial"/>
              </a:rPr>
              <a:t>RT</a:t>
            </a:r>
            <a:r>
              <a:rPr sz="1200" spc="-125" dirty="0">
                <a:latin typeface="Arial"/>
                <a:cs typeface="Arial"/>
              </a:rPr>
              <a:t>) </a:t>
            </a:r>
            <a:r>
              <a:rPr sz="1200" spc="-135" dirty="0">
                <a:latin typeface="Arial"/>
                <a:cs typeface="Arial"/>
              </a:rPr>
              <a:t>was </a:t>
            </a:r>
            <a:r>
              <a:rPr sz="1200" spc="-105" dirty="0">
                <a:latin typeface="Arial"/>
                <a:cs typeface="Arial"/>
              </a:rPr>
              <a:t>consulted. </a:t>
            </a:r>
            <a:r>
              <a:rPr sz="1200" spc="-130" dirty="0">
                <a:latin typeface="Arial"/>
                <a:cs typeface="Arial"/>
              </a:rPr>
              <a:t>The </a:t>
            </a:r>
            <a:r>
              <a:rPr sz="1200" spc="-100" dirty="0">
                <a:latin typeface="Arial"/>
                <a:cs typeface="Arial"/>
              </a:rPr>
              <a:t>patient </a:t>
            </a:r>
            <a:r>
              <a:rPr sz="1200" spc="-135" dirty="0">
                <a:latin typeface="Arial"/>
                <a:cs typeface="Arial"/>
              </a:rPr>
              <a:t>was </a:t>
            </a:r>
            <a:r>
              <a:rPr sz="1200" spc="-114" dirty="0">
                <a:latin typeface="Arial"/>
                <a:cs typeface="Arial"/>
              </a:rPr>
              <a:t>found </a:t>
            </a:r>
            <a:r>
              <a:rPr sz="1200" spc="-95" dirty="0">
                <a:latin typeface="Arial"/>
                <a:cs typeface="Arial"/>
              </a:rPr>
              <a:t>to </a:t>
            </a:r>
            <a:r>
              <a:rPr sz="1200" spc="-125" dirty="0">
                <a:latin typeface="Arial"/>
                <a:cs typeface="Arial"/>
              </a:rPr>
              <a:t>have a </a:t>
            </a:r>
            <a:r>
              <a:rPr sz="1200" spc="-105" dirty="0">
                <a:latin typeface="Arial"/>
                <a:cs typeface="Arial"/>
              </a:rPr>
              <a:t>large </a:t>
            </a:r>
            <a:r>
              <a:rPr sz="1200" spc="-110" dirty="0">
                <a:latin typeface="Arial"/>
                <a:cs typeface="Arial"/>
              </a:rPr>
              <a:t>degloving </a:t>
            </a:r>
            <a:r>
              <a:rPr sz="1200" spc="-105" dirty="0">
                <a:latin typeface="Arial"/>
                <a:cs typeface="Arial"/>
              </a:rPr>
              <a:t>type </a:t>
            </a:r>
            <a:r>
              <a:rPr sz="1200" spc="-95" dirty="0">
                <a:latin typeface="Arial"/>
                <a:cs typeface="Arial"/>
              </a:rPr>
              <a:t>injury </a:t>
            </a:r>
            <a:r>
              <a:rPr sz="1200" spc="-110" dirty="0">
                <a:latin typeface="Arial"/>
                <a:cs typeface="Arial"/>
              </a:rPr>
              <a:t>along the </a:t>
            </a:r>
            <a:r>
              <a:rPr sz="1200" spc="-114" dirty="0">
                <a:latin typeface="Arial"/>
                <a:cs typeface="Arial"/>
              </a:rPr>
              <a:t>medial aspect </a:t>
            </a:r>
            <a:r>
              <a:rPr sz="1200" spc="-95" dirty="0">
                <a:latin typeface="Arial"/>
                <a:cs typeface="Arial"/>
              </a:rPr>
              <a:t>of </a:t>
            </a:r>
            <a:r>
              <a:rPr sz="1200" spc="-100" dirty="0">
                <a:latin typeface="Arial"/>
                <a:cs typeface="Arial"/>
              </a:rPr>
              <a:t>his </a:t>
            </a:r>
            <a:r>
              <a:rPr sz="1200" spc="-80" dirty="0">
                <a:latin typeface="Arial"/>
                <a:cs typeface="Arial"/>
              </a:rPr>
              <a:t>left  </a:t>
            </a:r>
            <a:r>
              <a:rPr sz="1200" spc="-95" dirty="0">
                <a:latin typeface="Arial"/>
                <a:cs typeface="Arial"/>
              </a:rPr>
              <a:t>foot </a:t>
            </a:r>
            <a:r>
              <a:rPr sz="1200" spc="-114" dirty="0">
                <a:latin typeface="Arial"/>
                <a:cs typeface="Arial"/>
              </a:rPr>
              <a:t>from </a:t>
            </a:r>
            <a:r>
              <a:rPr sz="1200" spc="-105" dirty="0">
                <a:latin typeface="Arial"/>
                <a:cs typeface="Arial"/>
              </a:rPr>
              <a:t>the </a:t>
            </a:r>
            <a:r>
              <a:rPr sz="1200" spc="-100" dirty="0">
                <a:latin typeface="Arial"/>
                <a:cs typeface="Arial"/>
              </a:rPr>
              <a:t>hallux </a:t>
            </a:r>
            <a:r>
              <a:rPr sz="1200" spc="-95" dirty="0">
                <a:latin typeface="Arial"/>
                <a:cs typeface="Arial"/>
              </a:rPr>
              <a:t>to </a:t>
            </a:r>
            <a:r>
              <a:rPr sz="1200" spc="-105" dirty="0">
                <a:latin typeface="Arial"/>
                <a:cs typeface="Arial"/>
              </a:rPr>
              <a:t>the </a:t>
            </a:r>
            <a:r>
              <a:rPr sz="1200" spc="-100" dirty="0">
                <a:latin typeface="Arial"/>
                <a:cs typeface="Arial"/>
              </a:rPr>
              <a:t>level </a:t>
            </a:r>
            <a:r>
              <a:rPr sz="1200" spc="-95" dirty="0">
                <a:latin typeface="Arial"/>
                <a:cs typeface="Arial"/>
              </a:rPr>
              <a:t>of </a:t>
            </a:r>
            <a:r>
              <a:rPr sz="1200" spc="-105" dirty="0">
                <a:latin typeface="Arial"/>
                <a:cs typeface="Arial"/>
              </a:rPr>
              <a:t>the </a:t>
            </a:r>
            <a:r>
              <a:rPr sz="1200" spc="-114" dirty="0">
                <a:latin typeface="Arial"/>
                <a:cs typeface="Arial"/>
              </a:rPr>
              <a:t>medial </a:t>
            </a:r>
            <a:r>
              <a:rPr sz="1200" spc="-110" dirty="0">
                <a:latin typeface="Arial"/>
                <a:cs typeface="Arial"/>
              </a:rPr>
              <a:t>malleolus </a:t>
            </a:r>
            <a:r>
              <a:rPr sz="1200" spc="-60" dirty="0">
                <a:latin typeface="Arial"/>
                <a:cs typeface="Arial"/>
              </a:rPr>
              <a:t>(figure </a:t>
            </a:r>
            <a:r>
              <a:rPr sz="1200" spc="-65" dirty="0">
                <a:latin typeface="Arial"/>
                <a:cs typeface="Arial"/>
              </a:rPr>
              <a:t>1). </a:t>
            </a:r>
            <a:r>
              <a:rPr sz="1200" spc="-120" dirty="0">
                <a:latin typeface="Arial"/>
                <a:cs typeface="Arial"/>
              </a:rPr>
              <a:t>There </a:t>
            </a:r>
            <a:r>
              <a:rPr sz="1200" spc="-135" dirty="0">
                <a:latin typeface="Arial"/>
                <a:cs typeface="Arial"/>
              </a:rPr>
              <a:t>was </a:t>
            </a:r>
            <a:r>
              <a:rPr sz="1200" spc="-125" dirty="0">
                <a:latin typeface="Arial"/>
                <a:cs typeface="Arial"/>
              </a:rPr>
              <a:t>exposed </a:t>
            </a:r>
            <a:r>
              <a:rPr sz="1200" spc="-130" dirty="0">
                <a:latin typeface="Arial"/>
                <a:cs typeface="Arial"/>
              </a:rPr>
              <a:t>bone </a:t>
            </a:r>
            <a:r>
              <a:rPr sz="1200" spc="-114" dirty="0">
                <a:latin typeface="Arial"/>
                <a:cs typeface="Arial"/>
              </a:rPr>
              <a:t>along </a:t>
            </a:r>
            <a:r>
              <a:rPr sz="1200" spc="-105" dirty="0">
                <a:latin typeface="Arial"/>
                <a:cs typeface="Arial"/>
              </a:rPr>
              <a:t>the </a:t>
            </a:r>
            <a:r>
              <a:rPr sz="1200" spc="-100" dirty="0">
                <a:latin typeface="Arial"/>
                <a:cs typeface="Arial"/>
              </a:rPr>
              <a:t>entire </a:t>
            </a:r>
            <a:r>
              <a:rPr sz="1200" spc="-110" dirty="0">
                <a:latin typeface="Arial"/>
                <a:cs typeface="Arial"/>
              </a:rPr>
              <a:t>medial </a:t>
            </a:r>
            <a:r>
              <a:rPr sz="1200" spc="-125" dirty="0">
                <a:latin typeface="Arial"/>
                <a:cs typeface="Arial"/>
              </a:rPr>
              <a:t>column </a:t>
            </a:r>
            <a:r>
              <a:rPr sz="1200" spc="-100" dirty="0">
                <a:latin typeface="Arial"/>
                <a:cs typeface="Arial"/>
              </a:rPr>
              <a:t>with </a:t>
            </a:r>
            <a:r>
              <a:rPr sz="1200" spc="-105" dirty="0">
                <a:latin typeface="Arial"/>
                <a:cs typeface="Arial"/>
              </a:rPr>
              <a:t>greater </a:t>
            </a:r>
            <a:r>
              <a:rPr sz="1200" spc="-110" dirty="0">
                <a:latin typeface="Arial"/>
                <a:cs typeface="Arial"/>
              </a:rPr>
              <a:t>than </a:t>
            </a:r>
            <a:r>
              <a:rPr sz="1200" spc="-140" dirty="0">
                <a:latin typeface="Arial"/>
                <a:cs typeface="Arial"/>
              </a:rPr>
              <a:t>10cm </a:t>
            </a:r>
            <a:r>
              <a:rPr sz="1200" spc="-95" dirty="0">
                <a:latin typeface="Arial"/>
                <a:cs typeface="Arial"/>
              </a:rPr>
              <a:t>soft </a:t>
            </a:r>
            <a:r>
              <a:rPr sz="1200" spc="-100" dirty="0">
                <a:latin typeface="Arial"/>
                <a:cs typeface="Arial"/>
              </a:rPr>
              <a:t>tissue </a:t>
            </a:r>
            <a:r>
              <a:rPr sz="1200" spc="-105" dirty="0">
                <a:latin typeface="Arial"/>
                <a:cs typeface="Arial"/>
              </a:rPr>
              <a:t>loss consistent </a:t>
            </a:r>
            <a:r>
              <a:rPr sz="1200" spc="-100" dirty="0">
                <a:latin typeface="Arial"/>
                <a:cs typeface="Arial"/>
              </a:rPr>
              <a:t>with </a:t>
            </a:r>
            <a:r>
              <a:rPr sz="1200" spc="-110" dirty="0" err="1" smtClean="0">
                <a:latin typeface="Arial"/>
                <a:cs typeface="Arial"/>
              </a:rPr>
              <a:t>Gustillo</a:t>
            </a:r>
            <a:r>
              <a:rPr sz="1200" spc="-110" dirty="0" smtClean="0">
                <a:latin typeface="Arial"/>
                <a:cs typeface="Arial"/>
              </a:rPr>
              <a:t>-Anderson </a:t>
            </a:r>
            <a:r>
              <a:rPr sz="1200" spc="-80" dirty="0" smtClean="0">
                <a:latin typeface="Arial"/>
                <a:cs typeface="Arial"/>
              </a:rPr>
              <a:t>IIIB</a:t>
            </a:r>
            <a:r>
              <a:rPr lang="en-US" sz="1200" spc="-80" dirty="0" smtClean="0">
                <a:latin typeface="Arial"/>
                <a:cs typeface="Arial"/>
              </a:rPr>
              <a:t>, </a:t>
            </a:r>
            <a:r>
              <a:rPr sz="1200" spc="-114" dirty="0" smtClean="0">
                <a:latin typeface="Arial"/>
                <a:cs typeface="Arial"/>
              </a:rPr>
              <a:t>gross </a:t>
            </a:r>
            <a:r>
              <a:rPr sz="1200" spc="-114" dirty="0">
                <a:latin typeface="Arial"/>
                <a:cs typeface="Arial"/>
              </a:rPr>
              <a:t>contamination </a:t>
            </a:r>
            <a:r>
              <a:rPr sz="1200" spc="-100" dirty="0">
                <a:latin typeface="Arial"/>
                <a:cs typeface="Arial"/>
              </a:rPr>
              <a:t>with </a:t>
            </a:r>
            <a:r>
              <a:rPr sz="1200" spc="-105" dirty="0">
                <a:latin typeface="Arial"/>
                <a:cs typeface="Arial"/>
              </a:rPr>
              <a:t>grass, </a:t>
            </a:r>
            <a:r>
              <a:rPr sz="1200" spc="-80" dirty="0">
                <a:latin typeface="Arial"/>
                <a:cs typeface="Arial"/>
              </a:rPr>
              <a:t>dirt, </a:t>
            </a:r>
            <a:r>
              <a:rPr sz="1200" spc="-130" dirty="0">
                <a:latin typeface="Arial"/>
                <a:cs typeface="Arial"/>
              </a:rPr>
              <a:t>and </a:t>
            </a:r>
            <a:r>
              <a:rPr sz="1200" spc="-105" dirty="0">
                <a:latin typeface="Arial"/>
                <a:cs typeface="Arial"/>
              </a:rPr>
              <a:t>gravel </a:t>
            </a:r>
            <a:r>
              <a:rPr sz="1200" spc="-95" dirty="0">
                <a:latin typeface="Arial"/>
                <a:cs typeface="Arial"/>
              </a:rPr>
              <a:t>within </a:t>
            </a:r>
            <a:r>
              <a:rPr sz="1200" spc="-110" dirty="0">
                <a:latin typeface="Arial"/>
                <a:cs typeface="Arial"/>
              </a:rPr>
              <a:t>the </a:t>
            </a:r>
            <a:r>
              <a:rPr sz="1200" spc="-125" dirty="0" smtClean="0">
                <a:latin typeface="Arial"/>
                <a:cs typeface="Arial"/>
              </a:rPr>
              <a:t>wound.</a:t>
            </a:r>
            <a:endParaRPr lang="en-US" sz="1200" spc="-125" dirty="0" smtClean="0">
              <a:latin typeface="Arial"/>
              <a:cs typeface="Arial"/>
            </a:endParaRPr>
          </a:p>
          <a:p>
            <a:pPr marL="12700">
              <a:lnSpc>
                <a:spcPts val="1375"/>
              </a:lnSpc>
            </a:pPr>
            <a:endParaRPr sz="1200" dirty="0">
              <a:latin typeface="Arial"/>
              <a:cs typeface="Arial"/>
            </a:endParaRPr>
          </a:p>
          <a:p>
            <a:pPr marL="12700" marR="22860">
              <a:lnSpc>
                <a:spcPts val="1430"/>
              </a:lnSpc>
            </a:pPr>
            <a:r>
              <a:rPr sz="1200" spc="-105" dirty="0">
                <a:latin typeface="Arial"/>
                <a:cs typeface="Arial"/>
              </a:rPr>
              <a:t>Physical </a:t>
            </a:r>
            <a:r>
              <a:rPr sz="1200" spc="-140" dirty="0">
                <a:latin typeface="Arial"/>
                <a:cs typeface="Arial"/>
              </a:rPr>
              <a:t>exam </a:t>
            </a:r>
            <a:r>
              <a:rPr sz="1200" spc="-110" dirty="0">
                <a:latin typeface="Arial"/>
                <a:cs typeface="Arial"/>
              </a:rPr>
              <a:t>revealed palpable </a:t>
            </a:r>
            <a:r>
              <a:rPr sz="1200" spc="-100" dirty="0">
                <a:latin typeface="Arial"/>
                <a:cs typeface="Arial"/>
              </a:rPr>
              <a:t>dorsalis </a:t>
            </a:r>
            <a:r>
              <a:rPr sz="1200" spc="-110" dirty="0">
                <a:latin typeface="Arial"/>
                <a:cs typeface="Arial"/>
              </a:rPr>
              <a:t>pedis </a:t>
            </a:r>
            <a:r>
              <a:rPr sz="1200" spc="-130" dirty="0">
                <a:latin typeface="Arial"/>
                <a:cs typeface="Arial"/>
              </a:rPr>
              <a:t>and </a:t>
            </a:r>
            <a:r>
              <a:rPr sz="1200" spc="-100" dirty="0">
                <a:latin typeface="Arial"/>
                <a:cs typeface="Arial"/>
              </a:rPr>
              <a:t>posterior </a:t>
            </a:r>
            <a:r>
              <a:rPr sz="1200" spc="-80" dirty="0">
                <a:latin typeface="Arial"/>
                <a:cs typeface="Arial"/>
              </a:rPr>
              <a:t>tibial </a:t>
            </a:r>
            <a:r>
              <a:rPr sz="1200" spc="-95" dirty="0">
                <a:latin typeface="Arial"/>
                <a:cs typeface="Arial"/>
              </a:rPr>
              <a:t>arteries. </a:t>
            </a:r>
            <a:r>
              <a:rPr sz="1200" spc="-100" dirty="0">
                <a:latin typeface="Arial"/>
                <a:cs typeface="Arial"/>
              </a:rPr>
              <a:t>Capillary </a:t>
            </a:r>
            <a:r>
              <a:rPr sz="1200" spc="-70" dirty="0">
                <a:latin typeface="Arial"/>
                <a:cs typeface="Arial"/>
              </a:rPr>
              <a:t>refill </a:t>
            </a:r>
            <a:r>
              <a:rPr sz="1200" spc="-105" dirty="0">
                <a:latin typeface="Arial"/>
                <a:cs typeface="Arial"/>
              </a:rPr>
              <a:t>time </a:t>
            </a:r>
            <a:r>
              <a:rPr sz="1200" spc="-135" dirty="0">
                <a:latin typeface="Arial"/>
                <a:cs typeface="Arial"/>
              </a:rPr>
              <a:t>was </a:t>
            </a:r>
            <a:r>
              <a:rPr sz="1200" spc="-105" dirty="0">
                <a:latin typeface="Arial"/>
                <a:cs typeface="Arial"/>
              </a:rPr>
              <a:t>less </a:t>
            </a:r>
            <a:r>
              <a:rPr sz="1200" spc="-110" dirty="0">
                <a:latin typeface="Arial"/>
                <a:cs typeface="Arial"/>
              </a:rPr>
              <a:t>than </a:t>
            </a:r>
            <a:r>
              <a:rPr sz="1200" spc="-125" dirty="0">
                <a:latin typeface="Arial"/>
                <a:cs typeface="Arial"/>
              </a:rPr>
              <a:t>3 seconds </a:t>
            </a:r>
            <a:r>
              <a:rPr sz="1200" spc="-95" dirty="0">
                <a:latin typeface="Arial"/>
                <a:cs typeface="Arial"/>
              </a:rPr>
              <a:t>to </a:t>
            </a:r>
            <a:r>
              <a:rPr sz="1200" spc="-75" dirty="0">
                <a:latin typeface="Arial"/>
                <a:cs typeface="Arial"/>
              </a:rPr>
              <a:t>all </a:t>
            </a:r>
            <a:r>
              <a:rPr sz="1200" spc="-90" dirty="0">
                <a:latin typeface="Arial"/>
                <a:cs typeface="Arial"/>
              </a:rPr>
              <a:t>digits </a:t>
            </a:r>
            <a:r>
              <a:rPr sz="1200" spc="-100" dirty="0">
                <a:latin typeface="Arial"/>
                <a:cs typeface="Arial"/>
              </a:rPr>
              <a:t>with </a:t>
            </a:r>
            <a:r>
              <a:rPr sz="1200" spc="-105" dirty="0">
                <a:latin typeface="Arial"/>
                <a:cs typeface="Arial"/>
              </a:rPr>
              <a:t>mild </a:t>
            </a:r>
            <a:r>
              <a:rPr sz="1200" spc="-120" dirty="0">
                <a:latin typeface="Arial"/>
                <a:cs typeface="Arial"/>
              </a:rPr>
              <a:t>dusky </a:t>
            </a:r>
            <a:r>
              <a:rPr sz="1200" spc="-100" dirty="0">
                <a:latin typeface="Arial"/>
                <a:cs typeface="Arial"/>
              </a:rPr>
              <a:t>discoloration </a:t>
            </a:r>
            <a:r>
              <a:rPr sz="1200" spc="-95" dirty="0">
                <a:latin typeface="Arial"/>
                <a:cs typeface="Arial"/>
              </a:rPr>
              <a:t>to </a:t>
            </a:r>
            <a:r>
              <a:rPr sz="1200" spc="-105" dirty="0">
                <a:latin typeface="Arial"/>
                <a:cs typeface="Arial"/>
              </a:rPr>
              <a:t>the plantar  arch. </a:t>
            </a:r>
            <a:r>
              <a:rPr sz="1200" spc="-130" dirty="0">
                <a:latin typeface="Arial"/>
                <a:cs typeface="Arial"/>
              </a:rPr>
              <a:t>The </a:t>
            </a:r>
            <a:r>
              <a:rPr sz="1200" spc="-105" dirty="0">
                <a:latin typeface="Arial"/>
                <a:cs typeface="Arial"/>
              </a:rPr>
              <a:t>patients </a:t>
            </a:r>
            <a:r>
              <a:rPr sz="1200" spc="-85" dirty="0">
                <a:latin typeface="Arial"/>
                <a:cs typeface="Arial"/>
              </a:rPr>
              <a:t>light </a:t>
            </a:r>
            <a:r>
              <a:rPr sz="1200" spc="-110" dirty="0">
                <a:latin typeface="Arial"/>
                <a:cs typeface="Arial"/>
              </a:rPr>
              <a:t>touch </a:t>
            </a:r>
            <a:r>
              <a:rPr sz="1200" spc="-135" dirty="0">
                <a:latin typeface="Arial"/>
                <a:cs typeface="Arial"/>
              </a:rPr>
              <a:t>was </a:t>
            </a:r>
            <a:r>
              <a:rPr sz="1200" spc="-105" dirty="0">
                <a:latin typeface="Arial"/>
                <a:cs typeface="Arial"/>
              </a:rPr>
              <a:t>grossly </a:t>
            </a:r>
            <a:r>
              <a:rPr sz="1200" spc="-95" dirty="0">
                <a:latin typeface="Arial"/>
                <a:cs typeface="Arial"/>
              </a:rPr>
              <a:t>intact to </a:t>
            </a:r>
            <a:r>
              <a:rPr sz="1200" spc="-105" dirty="0">
                <a:latin typeface="Arial"/>
                <a:cs typeface="Arial"/>
              </a:rPr>
              <a:t>the </a:t>
            </a:r>
            <a:r>
              <a:rPr sz="1200" spc="-100" dirty="0">
                <a:latin typeface="Arial"/>
                <a:cs typeface="Arial"/>
              </a:rPr>
              <a:t>level </a:t>
            </a:r>
            <a:r>
              <a:rPr sz="1200" spc="-95" dirty="0">
                <a:latin typeface="Arial"/>
                <a:cs typeface="Arial"/>
              </a:rPr>
              <a:t>of </a:t>
            </a:r>
            <a:r>
              <a:rPr sz="1200" spc="-105" dirty="0">
                <a:latin typeface="Arial"/>
                <a:cs typeface="Arial"/>
              </a:rPr>
              <a:t>the </a:t>
            </a:r>
            <a:r>
              <a:rPr sz="1200" spc="-85" dirty="0">
                <a:latin typeface="Arial"/>
                <a:cs typeface="Arial"/>
              </a:rPr>
              <a:t>digits. </a:t>
            </a:r>
            <a:r>
              <a:rPr sz="1200" spc="-110" dirty="0">
                <a:latin typeface="Arial"/>
                <a:cs typeface="Arial"/>
              </a:rPr>
              <a:t>Radiographic </a:t>
            </a:r>
            <a:r>
              <a:rPr sz="1200" spc="-114" dirty="0">
                <a:latin typeface="Arial"/>
                <a:cs typeface="Arial"/>
              </a:rPr>
              <a:t>examination </a:t>
            </a:r>
            <a:r>
              <a:rPr sz="1200" spc="-110" dirty="0">
                <a:latin typeface="Arial"/>
                <a:cs typeface="Arial"/>
              </a:rPr>
              <a:t>revealed </a:t>
            </a:r>
            <a:r>
              <a:rPr sz="1200" spc="-125" dirty="0">
                <a:latin typeface="Arial"/>
                <a:cs typeface="Arial"/>
              </a:rPr>
              <a:t>a </a:t>
            </a:r>
            <a:r>
              <a:rPr sz="1200" spc="-110" dirty="0">
                <a:latin typeface="Arial"/>
                <a:cs typeface="Arial"/>
              </a:rPr>
              <a:t>severely </a:t>
            </a:r>
            <a:r>
              <a:rPr sz="1200" spc="-125" dirty="0">
                <a:latin typeface="Arial"/>
                <a:cs typeface="Arial"/>
              </a:rPr>
              <a:t>comminuted </a:t>
            </a:r>
            <a:r>
              <a:rPr sz="1200" spc="-100" dirty="0">
                <a:latin typeface="Arial"/>
                <a:cs typeface="Arial"/>
              </a:rPr>
              <a:t>fracture </a:t>
            </a:r>
            <a:r>
              <a:rPr sz="1200" spc="-95" dirty="0">
                <a:latin typeface="Arial"/>
                <a:cs typeface="Arial"/>
              </a:rPr>
              <a:t>of </a:t>
            </a:r>
            <a:r>
              <a:rPr sz="1200" spc="-105" dirty="0">
                <a:latin typeface="Arial"/>
                <a:cs typeface="Arial"/>
              </a:rPr>
              <a:t>the </a:t>
            </a:r>
            <a:r>
              <a:rPr sz="1200" spc="-75" dirty="0">
                <a:latin typeface="Arial"/>
                <a:cs typeface="Arial"/>
              </a:rPr>
              <a:t>first </a:t>
            </a:r>
            <a:r>
              <a:rPr sz="1200" spc="-110" dirty="0">
                <a:latin typeface="Arial"/>
                <a:cs typeface="Arial"/>
              </a:rPr>
              <a:t>metatarsal </a:t>
            </a:r>
            <a:r>
              <a:rPr sz="1200" spc="-130" dirty="0">
                <a:latin typeface="Arial"/>
                <a:cs typeface="Arial"/>
              </a:rPr>
              <a:t>and base  </a:t>
            </a:r>
            <a:r>
              <a:rPr sz="1200" spc="-95" dirty="0">
                <a:latin typeface="Arial"/>
                <a:cs typeface="Arial"/>
              </a:rPr>
              <a:t>of </a:t>
            </a:r>
            <a:r>
              <a:rPr sz="1200" spc="-105" dirty="0">
                <a:latin typeface="Arial"/>
                <a:cs typeface="Arial"/>
              </a:rPr>
              <a:t>the </a:t>
            </a:r>
            <a:r>
              <a:rPr sz="1200" spc="-75" dirty="0">
                <a:latin typeface="Arial"/>
                <a:cs typeface="Arial"/>
              </a:rPr>
              <a:t>first </a:t>
            </a:r>
            <a:r>
              <a:rPr sz="1200" spc="-105" dirty="0">
                <a:latin typeface="Arial"/>
                <a:cs typeface="Arial"/>
              </a:rPr>
              <a:t>proximal </a:t>
            </a:r>
            <a:r>
              <a:rPr sz="1200" spc="-114" dirty="0">
                <a:latin typeface="Arial"/>
                <a:cs typeface="Arial"/>
              </a:rPr>
              <a:t>phalanx </a:t>
            </a:r>
            <a:r>
              <a:rPr sz="1200" spc="-120" dirty="0">
                <a:latin typeface="Arial"/>
                <a:cs typeface="Arial"/>
              </a:rPr>
              <a:t>as </a:t>
            </a:r>
            <a:r>
              <a:rPr sz="1200" spc="-100" dirty="0">
                <a:latin typeface="Arial"/>
                <a:cs typeface="Arial"/>
              </a:rPr>
              <a:t>well </a:t>
            </a:r>
            <a:r>
              <a:rPr sz="1200" spc="-120" dirty="0">
                <a:latin typeface="Arial"/>
                <a:cs typeface="Arial"/>
              </a:rPr>
              <a:t>as </a:t>
            </a:r>
            <a:r>
              <a:rPr sz="1200" spc="-125" dirty="0">
                <a:latin typeface="Arial"/>
                <a:cs typeface="Arial"/>
              </a:rPr>
              <a:t>a </a:t>
            </a:r>
            <a:r>
              <a:rPr sz="1200" spc="-110" dirty="0">
                <a:latin typeface="Arial"/>
                <a:cs typeface="Arial"/>
              </a:rPr>
              <a:t>non-displaced transverse </a:t>
            </a:r>
            <a:r>
              <a:rPr sz="1200" spc="-100" dirty="0">
                <a:latin typeface="Arial"/>
                <a:cs typeface="Arial"/>
              </a:rPr>
              <a:t>fracture </a:t>
            </a:r>
            <a:r>
              <a:rPr sz="1200" spc="-95" dirty="0">
                <a:latin typeface="Arial"/>
                <a:cs typeface="Arial"/>
              </a:rPr>
              <a:t>of </a:t>
            </a:r>
            <a:r>
              <a:rPr sz="1200" spc="-105" dirty="0">
                <a:latin typeface="Arial"/>
                <a:cs typeface="Arial"/>
              </a:rPr>
              <a:t>the </a:t>
            </a:r>
            <a:r>
              <a:rPr sz="1200" spc="-114" dirty="0">
                <a:latin typeface="Arial"/>
                <a:cs typeface="Arial"/>
              </a:rPr>
              <a:t>medial </a:t>
            </a:r>
            <a:r>
              <a:rPr sz="1200" spc="-110" dirty="0">
                <a:latin typeface="Arial"/>
                <a:cs typeface="Arial"/>
              </a:rPr>
              <a:t>malleolus </a:t>
            </a:r>
            <a:r>
              <a:rPr sz="1200" spc="-60" dirty="0">
                <a:latin typeface="Arial"/>
                <a:cs typeface="Arial"/>
              </a:rPr>
              <a:t>(figure </a:t>
            </a:r>
            <a:r>
              <a:rPr sz="1200" spc="-65" dirty="0">
                <a:latin typeface="Arial"/>
                <a:cs typeface="Arial"/>
              </a:rPr>
              <a:t>2). </a:t>
            </a:r>
            <a:r>
              <a:rPr sz="1200" spc="-130" dirty="0">
                <a:latin typeface="Arial"/>
                <a:cs typeface="Arial"/>
              </a:rPr>
              <a:t>The </a:t>
            </a:r>
            <a:r>
              <a:rPr sz="1200" spc="-100" dirty="0">
                <a:latin typeface="Arial"/>
                <a:cs typeface="Arial"/>
              </a:rPr>
              <a:t>patient </a:t>
            </a:r>
            <a:r>
              <a:rPr sz="1200" spc="-105" dirty="0">
                <a:latin typeface="Arial"/>
                <a:cs typeface="Arial"/>
              </a:rPr>
              <a:t>received </a:t>
            </a:r>
            <a:r>
              <a:rPr sz="1200" spc="-125" dirty="0">
                <a:latin typeface="Arial"/>
                <a:cs typeface="Arial"/>
              </a:rPr>
              <a:t>a </a:t>
            </a:r>
            <a:r>
              <a:rPr sz="1200" spc="-120" dirty="0">
                <a:latin typeface="Arial"/>
                <a:cs typeface="Arial"/>
              </a:rPr>
              <a:t>bedside washout </a:t>
            </a:r>
            <a:r>
              <a:rPr sz="1200" spc="-105" dirty="0">
                <a:latin typeface="Arial"/>
                <a:cs typeface="Arial"/>
              </a:rPr>
              <a:t>with </a:t>
            </a:r>
            <a:r>
              <a:rPr sz="1200" spc="-125" dirty="0">
                <a:latin typeface="Arial"/>
                <a:cs typeface="Arial"/>
              </a:rPr>
              <a:t>1 </a:t>
            </a:r>
            <a:r>
              <a:rPr sz="1200" spc="-80" dirty="0">
                <a:latin typeface="Arial"/>
                <a:cs typeface="Arial"/>
              </a:rPr>
              <a:t>liter </a:t>
            </a:r>
            <a:r>
              <a:rPr sz="1200" spc="-95" dirty="0">
                <a:latin typeface="Arial"/>
                <a:cs typeface="Arial"/>
              </a:rPr>
              <a:t>of </a:t>
            </a:r>
            <a:r>
              <a:rPr sz="1200" spc="-114" dirty="0">
                <a:latin typeface="Arial"/>
                <a:cs typeface="Arial"/>
              </a:rPr>
              <a:t>normal </a:t>
            </a:r>
            <a:r>
              <a:rPr sz="1200" spc="-100" dirty="0">
                <a:latin typeface="Arial"/>
                <a:cs typeface="Arial"/>
              </a:rPr>
              <a:t>saline,  </a:t>
            </a:r>
            <a:r>
              <a:rPr sz="1200" spc="-114" dirty="0">
                <a:latin typeface="Arial"/>
                <a:cs typeface="Arial"/>
              </a:rPr>
              <a:t>temporary </a:t>
            </a:r>
            <a:r>
              <a:rPr sz="1200" spc="-110" dirty="0">
                <a:latin typeface="Arial"/>
                <a:cs typeface="Arial"/>
              </a:rPr>
              <a:t>dressing </a:t>
            </a:r>
            <a:r>
              <a:rPr sz="1200" spc="-130" dirty="0">
                <a:latin typeface="Arial"/>
                <a:cs typeface="Arial"/>
              </a:rPr>
              <a:t>and </a:t>
            </a:r>
            <a:r>
              <a:rPr sz="1200" spc="-100" dirty="0">
                <a:latin typeface="Arial"/>
                <a:cs typeface="Arial"/>
              </a:rPr>
              <a:t>posterior </a:t>
            </a:r>
            <a:r>
              <a:rPr sz="1200" spc="-90" dirty="0">
                <a:latin typeface="Arial"/>
                <a:cs typeface="Arial"/>
              </a:rPr>
              <a:t>splint </a:t>
            </a:r>
            <a:r>
              <a:rPr sz="1200" spc="-135" dirty="0">
                <a:latin typeface="Arial"/>
                <a:cs typeface="Arial"/>
              </a:rPr>
              <a:t>was </a:t>
            </a:r>
            <a:r>
              <a:rPr sz="1200" spc="-100" dirty="0">
                <a:latin typeface="Arial"/>
                <a:cs typeface="Arial"/>
              </a:rPr>
              <a:t>applied.  </a:t>
            </a:r>
            <a:r>
              <a:rPr sz="1200" spc="-145" dirty="0" smtClean="0">
                <a:latin typeface="Arial"/>
                <a:cs typeface="Arial"/>
              </a:rPr>
              <a:t>He </a:t>
            </a:r>
            <a:r>
              <a:rPr sz="1200" spc="-135" dirty="0">
                <a:latin typeface="Arial"/>
                <a:cs typeface="Arial"/>
              </a:rPr>
              <a:t>was </a:t>
            </a:r>
            <a:r>
              <a:rPr sz="1200" spc="-100" dirty="0">
                <a:latin typeface="Arial"/>
                <a:cs typeface="Arial"/>
              </a:rPr>
              <a:t>started empirically </a:t>
            </a:r>
            <a:r>
              <a:rPr sz="1200" spc="-130" dirty="0">
                <a:latin typeface="Arial"/>
                <a:cs typeface="Arial"/>
              </a:rPr>
              <a:t>on </a:t>
            </a:r>
            <a:r>
              <a:rPr sz="1200" spc="-110" dirty="0">
                <a:latin typeface="Arial"/>
                <a:cs typeface="Arial"/>
              </a:rPr>
              <a:t>Ancef, Gentamicin, </a:t>
            </a:r>
            <a:r>
              <a:rPr sz="1200" spc="-130" dirty="0">
                <a:latin typeface="Arial"/>
                <a:cs typeface="Arial"/>
              </a:rPr>
              <a:t>and </a:t>
            </a:r>
            <a:r>
              <a:rPr sz="1200" spc="-90" dirty="0">
                <a:latin typeface="Arial"/>
                <a:cs typeface="Arial"/>
              </a:rPr>
              <a:t>Penicillin </a:t>
            </a:r>
            <a:r>
              <a:rPr sz="1200" spc="-114" dirty="0">
                <a:latin typeface="Arial"/>
                <a:cs typeface="Arial"/>
              </a:rPr>
              <a:t>per </a:t>
            </a:r>
            <a:r>
              <a:rPr sz="1200" spc="-105" dirty="0">
                <a:latin typeface="Arial"/>
                <a:cs typeface="Arial"/>
              </a:rPr>
              <a:t>protocol </a:t>
            </a:r>
            <a:r>
              <a:rPr sz="1200" spc="-90" dirty="0">
                <a:latin typeface="Arial"/>
                <a:cs typeface="Arial"/>
              </a:rPr>
              <a:t>for </a:t>
            </a:r>
            <a:r>
              <a:rPr sz="1200" spc="-130" dirty="0">
                <a:latin typeface="Arial"/>
                <a:cs typeface="Arial"/>
              </a:rPr>
              <a:t>open </a:t>
            </a:r>
            <a:r>
              <a:rPr sz="1200" spc="-100" dirty="0">
                <a:latin typeface="Arial"/>
                <a:cs typeface="Arial"/>
              </a:rPr>
              <a:t>fracture </a:t>
            </a:r>
            <a:r>
              <a:rPr sz="1200" spc="-130" dirty="0">
                <a:latin typeface="Arial"/>
                <a:cs typeface="Arial"/>
              </a:rPr>
              <a:t>management</a:t>
            </a:r>
            <a:r>
              <a:rPr sz="1200" spc="-130" dirty="0" smtClean="0">
                <a:latin typeface="Arial"/>
                <a:cs typeface="Arial"/>
              </a:rPr>
              <a:t>.</a:t>
            </a:r>
            <a:endParaRPr lang="en-US" sz="1200" spc="-130" dirty="0" smtClean="0">
              <a:latin typeface="Arial"/>
              <a:cs typeface="Arial"/>
            </a:endParaRPr>
          </a:p>
          <a:p>
            <a:pPr marL="12700" marR="22860">
              <a:lnSpc>
                <a:spcPts val="1430"/>
              </a:lnSpc>
            </a:pPr>
            <a:endParaRPr sz="1200" dirty="0">
              <a:latin typeface="Arial"/>
              <a:cs typeface="Arial"/>
            </a:endParaRPr>
          </a:p>
          <a:p>
            <a:pPr marL="12700" marR="6350">
              <a:lnSpc>
                <a:spcPts val="1430"/>
              </a:lnSpc>
              <a:spcBef>
                <a:spcPts val="434"/>
              </a:spcBef>
            </a:pPr>
            <a:r>
              <a:rPr sz="1200" spc="-130" dirty="0">
                <a:latin typeface="Arial"/>
                <a:cs typeface="Arial"/>
              </a:rPr>
              <a:t>The </a:t>
            </a:r>
            <a:r>
              <a:rPr sz="1200" spc="-100" dirty="0">
                <a:latin typeface="Arial"/>
                <a:cs typeface="Arial"/>
              </a:rPr>
              <a:t>patient </a:t>
            </a:r>
            <a:r>
              <a:rPr sz="1200" spc="-135" dirty="0">
                <a:latin typeface="Arial"/>
                <a:cs typeface="Arial"/>
              </a:rPr>
              <a:t>was </a:t>
            </a:r>
            <a:r>
              <a:rPr sz="1200" spc="-110" dirty="0">
                <a:latin typeface="Arial"/>
                <a:cs typeface="Arial"/>
              </a:rPr>
              <a:t>taken </a:t>
            </a:r>
            <a:r>
              <a:rPr sz="1200" spc="-95" dirty="0">
                <a:latin typeface="Arial"/>
                <a:cs typeface="Arial"/>
              </a:rPr>
              <a:t>to </a:t>
            </a:r>
            <a:r>
              <a:rPr sz="1200" spc="-105" dirty="0">
                <a:latin typeface="Arial"/>
                <a:cs typeface="Arial"/>
              </a:rPr>
              <a:t>the </a:t>
            </a:r>
            <a:r>
              <a:rPr sz="1200" spc="-170" dirty="0">
                <a:latin typeface="Arial"/>
                <a:cs typeface="Arial"/>
              </a:rPr>
              <a:t>OR </a:t>
            </a:r>
            <a:r>
              <a:rPr sz="1200" spc="-90" dirty="0">
                <a:latin typeface="Arial"/>
                <a:cs typeface="Arial"/>
              </a:rPr>
              <a:t>for </a:t>
            </a:r>
            <a:r>
              <a:rPr sz="1200" spc="-125" dirty="0">
                <a:latin typeface="Arial"/>
                <a:cs typeface="Arial"/>
              </a:rPr>
              <a:t>emergent </a:t>
            </a:r>
            <a:r>
              <a:rPr sz="1200" spc="-90" dirty="0">
                <a:latin typeface="Arial"/>
                <a:cs typeface="Arial"/>
              </a:rPr>
              <a:t>irrigation, </a:t>
            </a:r>
            <a:r>
              <a:rPr sz="1200" spc="-114" dirty="0">
                <a:latin typeface="Arial"/>
                <a:cs typeface="Arial"/>
              </a:rPr>
              <a:t>debridement, Masquelet, </a:t>
            </a:r>
            <a:r>
              <a:rPr sz="1200" spc="-130" dirty="0">
                <a:latin typeface="Arial"/>
                <a:cs typeface="Arial"/>
              </a:rPr>
              <a:t>and </a:t>
            </a:r>
            <a:r>
              <a:rPr sz="1200" spc="-90" dirty="0">
                <a:latin typeface="Arial"/>
                <a:cs typeface="Arial"/>
              </a:rPr>
              <a:t>stabilization. </a:t>
            </a:r>
            <a:r>
              <a:rPr lang="en-US" sz="1200" spc="-90" dirty="0" smtClean="0">
                <a:latin typeface="Arial"/>
                <a:cs typeface="Arial"/>
              </a:rPr>
              <a:t>The </a:t>
            </a:r>
            <a:r>
              <a:rPr sz="1200" spc="-105" dirty="0" smtClean="0">
                <a:latin typeface="Arial"/>
                <a:cs typeface="Arial"/>
              </a:rPr>
              <a:t>posterior </a:t>
            </a:r>
            <a:r>
              <a:rPr sz="1200" spc="-80" dirty="0">
                <a:latin typeface="Arial"/>
                <a:cs typeface="Arial"/>
              </a:rPr>
              <a:t>tibial  </a:t>
            </a:r>
            <a:r>
              <a:rPr sz="1200" spc="-110" dirty="0">
                <a:latin typeface="Arial"/>
                <a:cs typeface="Arial"/>
              </a:rPr>
              <a:t>tendon, </a:t>
            </a:r>
            <a:r>
              <a:rPr sz="1200" spc="-100" dirty="0">
                <a:latin typeface="Arial"/>
                <a:cs typeface="Arial"/>
              </a:rPr>
              <a:t>posterior </a:t>
            </a:r>
            <a:r>
              <a:rPr sz="1200" spc="-80" dirty="0">
                <a:latin typeface="Arial"/>
                <a:cs typeface="Arial"/>
              </a:rPr>
              <a:t>tibial </a:t>
            </a:r>
            <a:r>
              <a:rPr sz="1200" spc="-105" dirty="0">
                <a:latin typeface="Arial"/>
                <a:cs typeface="Arial"/>
              </a:rPr>
              <a:t>artery, </a:t>
            </a:r>
            <a:r>
              <a:rPr sz="1200" spc="-130" dirty="0">
                <a:latin typeface="Arial"/>
                <a:cs typeface="Arial"/>
              </a:rPr>
              <a:t>and bone </a:t>
            </a:r>
            <a:r>
              <a:rPr sz="1200" spc="-140" dirty="0">
                <a:latin typeface="Arial"/>
                <a:cs typeface="Arial"/>
              </a:rPr>
              <a:t>was </a:t>
            </a:r>
            <a:r>
              <a:rPr sz="1200" spc="-95" dirty="0">
                <a:latin typeface="Arial"/>
                <a:cs typeface="Arial"/>
              </a:rPr>
              <a:t>visible within </a:t>
            </a:r>
            <a:r>
              <a:rPr sz="1200" spc="-105" dirty="0">
                <a:latin typeface="Arial"/>
                <a:cs typeface="Arial"/>
              </a:rPr>
              <a:t>the </a:t>
            </a:r>
            <a:r>
              <a:rPr sz="1200" spc="-135" dirty="0">
                <a:latin typeface="Arial"/>
                <a:cs typeface="Arial"/>
              </a:rPr>
              <a:t>wound </a:t>
            </a:r>
            <a:r>
              <a:rPr sz="1200" spc="-130" dirty="0">
                <a:latin typeface="Arial"/>
                <a:cs typeface="Arial"/>
              </a:rPr>
              <a:t>and </a:t>
            </a:r>
            <a:r>
              <a:rPr sz="1200" spc="-114" dirty="0">
                <a:latin typeface="Arial"/>
                <a:cs typeface="Arial"/>
              </a:rPr>
              <a:t>noted </a:t>
            </a:r>
            <a:r>
              <a:rPr sz="1200" spc="-95" dirty="0">
                <a:latin typeface="Arial"/>
                <a:cs typeface="Arial"/>
              </a:rPr>
              <a:t>to </a:t>
            </a:r>
            <a:r>
              <a:rPr sz="1200" spc="-130" dirty="0">
                <a:latin typeface="Arial"/>
                <a:cs typeface="Arial"/>
              </a:rPr>
              <a:t>be </a:t>
            </a:r>
            <a:r>
              <a:rPr sz="1200" spc="-90" dirty="0">
                <a:latin typeface="Arial"/>
                <a:cs typeface="Arial"/>
              </a:rPr>
              <a:t>intact. </a:t>
            </a:r>
            <a:r>
              <a:rPr sz="1200" spc="-130" dirty="0">
                <a:latin typeface="Arial"/>
                <a:cs typeface="Arial"/>
              </a:rPr>
              <a:t>The </a:t>
            </a:r>
            <a:r>
              <a:rPr sz="1200" spc="-135" dirty="0">
                <a:latin typeface="Arial"/>
                <a:cs typeface="Arial"/>
              </a:rPr>
              <a:t>wound was </a:t>
            </a:r>
            <a:r>
              <a:rPr sz="1200" spc="-95" dirty="0">
                <a:latin typeface="Arial"/>
                <a:cs typeface="Arial"/>
              </a:rPr>
              <a:t>irrigated </a:t>
            </a:r>
            <a:r>
              <a:rPr sz="1200" spc="-100" dirty="0">
                <a:latin typeface="Arial"/>
                <a:cs typeface="Arial"/>
              </a:rPr>
              <a:t>with </a:t>
            </a:r>
            <a:r>
              <a:rPr sz="1200" spc="-130" dirty="0">
                <a:latin typeface="Arial"/>
                <a:cs typeface="Arial"/>
              </a:rPr>
              <a:t>10 </a:t>
            </a:r>
            <a:r>
              <a:rPr sz="1200" spc="-85" dirty="0">
                <a:latin typeface="Arial"/>
                <a:cs typeface="Arial"/>
              </a:rPr>
              <a:t>liters </a:t>
            </a:r>
            <a:r>
              <a:rPr sz="1200" spc="-95" dirty="0">
                <a:latin typeface="Arial"/>
                <a:cs typeface="Arial"/>
              </a:rPr>
              <a:t>of </a:t>
            </a:r>
            <a:r>
              <a:rPr sz="1200" spc="-120" dirty="0">
                <a:latin typeface="Arial"/>
                <a:cs typeface="Arial"/>
              </a:rPr>
              <a:t>normal </a:t>
            </a:r>
            <a:r>
              <a:rPr sz="1200" spc="-95" dirty="0">
                <a:latin typeface="Arial"/>
                <a:cs typeface="Arial"/>
              </a:rPr>
              <a:t>saline; </a:t>
            </a:r>
            <a:r>
              <a:rPr sz="1200" spc="-125" dirty="0">
                <a:latin typeface="Arial"/>
                <a:cs typeface="Arial"/>
              </a:rPr>
              <a:t>9 </a:t>
            </a:r>
            <a:r>
              <a:rPr sz="1200" spc="-85" dirty="0">
                <a:latin typeface="Arial"/>
                <a:cs typeface="Arial"/>
              </a:rPr>
              <a:t>liters </a:t>
            </a:r>
            <a:r>
              <a:rPr sz="1200" spc="-110" dirty="0">
                <a:latin typeface="Arial"/>
                <a:cs typeface="Arial"/>
              </a:rPr>
              <a:t>using </a:t>
            </a:r>
            <a:r>
              <a:rPr sz="1200" spc="-100" dirty="0">
                <a:latin typeface="Arial"/>
                <a:cs typeface="Arial"/>
              </a:rPr>
              <a:t>gravity </a:t>
            </a:r>
            <a:r>
              <a:rPr sz="1200" spc="-114" dirty="0">
                <a:latin typeface="Arial"/>
                <a:cs typeface="Arial"/>
              </a:rPr>
              <a:t>lavage  </a:t>
            </a:r>
            <a:r>
              <a:rPr sz="1200" spc="-130" dirty="0">
                <a:latin typeface="Arial"/>
                <a:cs typeface="Arial"/>
              </a:rPr>
              <a:t>and</a:t>
            </a:r>
            <a:r>
              <a:rPr sz="1200" spc="-60" dirty="0">
                <a:latin typeface="Arial"/>
                <a:cs typeface="Arial"/>
              </a:rPr>
              <a:t> </a:t>
            </a:r>
            <a:r>
              <a:rPr sz="1200" spc="-130" dirty="0">
                <a:latin typeface="Arial"/>
                <a:cs typeface="Arial"/>
              </a:rPr>
              <a:t>an</a:t>
            </a:r>
            <a:r>
              <a:rPr sz="1200" spc="-60" dirty="0">
                <a:latin typeface="Arial"/>
                <a:cs typeface="Arial"/>
              </a:rPr>
              <a:t> </a:t>
            </a:r>
            <a:r>
              <a:rPr sz="1200" spc="-100" dirty="0">
                <a:latin typeface="Arial"/>
                <a:cs typeface="Arial"/>
              </a:rPr>
              <a:t>additional</a:t>
            </a:r>
            <a:r>
              <a:rPr sz="1200" spc="-70" dirty="0">
                <a:latin typeface="Arial"/>
                <a:cs typeface="Arial"/>
              </a:rPr>
              <a:t> </a:t>
            </a:r>
            <a:r>
              <a:rPr sz="1200" spc="-125" dirty="0">
                <a:latin typeface="Arial"/>
                <a:cs typeface="Arial"/>
              </a:rPr>
              <a:t>1</a:t>
            </a:r>
            <a:r>
              <a:rPr sz="1200" spc="-60" dirty="0">
                <a:latin typeface="Arial"/>
                <a:cs typeface="Arial"/>
              </a:rPr>
              <a:t> </a:t>
            </a:r>
            <a:r>
              <a:rPr sz="1200" spc="-80" dirty="0">
                <a:latin typeface="Arial"/>
                <a:cs typeface="Arial"/>
              </a:rPr>
              <a:t>liter</a:t>
            </a:r>
            <a:r>
              <a:rPr sz="1200" spc="-65" dirty="0">
                <a:latin typeface="Arial"/>
                <a:cs typeface="Arial"/>
              </a:rPr>
              <a:t> </a:t>
            </a:r>
            <a:r>
              <a:rPr sz="1200" spc="-100" dirty="0">
                <a:latin typeface="Arial"/>
                <a:cs typeface="Arial"/>
              </a:rPr>
              <a:t>with</a:t>
            </a:r>
            <a:r>
              <a:rPr sz="1200" spc="-65" dirty="0">
                <a:latin typeface="Arial"/>
                <a:cs typeface="Arial"/>
              </a:rPr>
              <a:t> </a:t>
            </a:r>
            <a:r>
              <a:rPr sz="1200" spc="-110" dirty="0">
                <a:latin typeface="Arial"/>
                <a:cs typeface="Arial"/>
              </a:rPr>
              <a:t>pulse</a:t>
            </a:r>
            <a:r>
              <a:rPr sz="1200" spc="-65" dirty="0">
                <a:latin typeface="Arial"/>
                <a:cs typeface="Arial"/>
              </a:rPr>
              <a:t> </a:t>
            </a:r>
            <a:r>
              <a:rPr sz="1200" spc="-114" dirty="0">
                <a:latin typeface="Arial"/>
                <a:cs typeface="Arial"/>
              </a:rPr>
              <a:t>lavage</a:t>
            </a:r>
            <a:r>
              <a:rPr sz="1200" spc="-65" dirty="0">
                <a:latin typeface="Arial"/>
                <a:cs typeface="Arial"/>
              </a:rPr>
              <a:t> </a:t>
            </a:r>
            <a:r>
              <a:rPr sz="1200" spc="-110" dirty="0">
                <a:latin typeface="Arial"/>
                <a:cs typeface="Arial"/>
              </a:rPr>
              <a:t>given</a:t>
            </a:r>
            <a:r>
              <a:rPr sz="1200" spc="-65" dirty="0">
                <a:latin typeface="Arial"/>
                <a:cs typeface="Arial"/>
              </a:rPr>
              <a:t> </a:t>
            </a:r>
            <a:r>
              <a:rPr sz="1200" spc="-105" dirty="0">
                <a:latin typeface="Arial"/>
                <a:cs typeface="Arial"/>
              </a:rPr>
              <a:t>the</a:t>
            </a:r>
            <a:r>
              <a:rPr sz="1200" spc="-65" dirty="0">
                <a:latin typeface="Arial"/>
                <a:cs typeface="Arial"/>
              </a:rPr>
              <a:t> </a:t>
            </a:r>
            <a:r>
              <a:rPr sz="1200" spc="-100" dirty="0">
                <a:latin typeface="Arial"/>
                <a:cs typeface="Arial"/>
              </a:rPr>
              <a:t>level</a:t>
            </a:r>
            <a:r>
              <a:rPr sz="1200" spc="-65" dirty="0">
                <a:latin typeface="Arial"/>
                <a:cs typeface="Arial"/>
              </a:rPr>
              <a:t> </a:t>
            </a:r>
            <a:r>
              <a:rPr sz="1200" spc="-95" dirty="0">
                <a:latin typeface="Arial"/>
                <a:cs typeface="Arial"/>
              </a:rPr>
              <a:t>of</a:t>
            </a:r>
            <a:r>
              <a:rPr sz="1200" spc="-65" dirty="0">
                <a:latin typeface="Arial"/>
                <a:cs typeface="Arial"/>
              </a:rPr>
              <a:t> </a:t>
            </a:r>
            <a:r>
              <a:rPr sz="1200" spc="-105" dirty="0">
                <a:latin typeface="Arial"/>
                <a:cs typeface="Arial"/>
              </a:rPr>
              <a:t>debris</a:t>
            </a:r>
            <a:r>
              <a:rPr sz="1200" spc="-60" dirty="0">
                <a:latin typeface="Arial"/>
                <a:cs typeface="Arial"/>
              </a:rPr>
              <a:t> </a:t>
            </a:r>
            <a:r>
              <a:rPr sz="1200" spc="-95" dirty="0">
                <a:latin typeface="Arial"/>
                <a:cs typeface="Arial"/>
              </a:rPr>
              <a:t>that</a:t>
            </a:r>
            <a:r>
              <a:rPr sz="1200" spc="-70" dirty="0">
                <a:latin typeface="Arial"/>
                <a:cs typeface="Arial"/>
              </a:rPr>
              <a:t> </a:t>
            </a:r>
            <a:r>
              <a:rPr sz="1200" spc="-135" dirty="0">
                <a:latin typeface="Arial"/>
                <a:cs typeface="Arial"/>
              </a:rPr>
              <a:t>was</a:t>
            </a:r>
            <a:r>
              <a:rPr sz="1200" spc="-65" dirty="0">
                <a:latin typeface="Arial"/>
                <a:cs typeface="Arial"/>
              </a:rPr>
              <a:t> </a:t>
            </a:r>
            <a:r>
              <a:rPr sz="1200" spc="-105" dirty="0" smtClean="0">
                <a:latin typeface="Arial"/>
                <a:cs typeface="Arial"/>
              </a:rPr>
              <a:t>present.</a:t>
            </a:r>
            <a:r>
              <a:rPr lang="en-US" sz="1200" spc="-105" dirty="0" smtClean="0">
                <a:latin typeface="Arial"/>
                <a:cs typeface="Arial"/>
              </a:rPr>
              <a:t> T</a:t>
            </a:r>
            <a:r>
              <a:rPr sz="1200" spc="-110" dirty="0" smtClean="0">
                <a:latin typeface="Arial"/>
                <a:cs typeface="Arial"/>
              </a:rPr>
              <a:t>he </a:t>
            </a:r>
            <a:r>
              <a:rPr sz="1200" spc="-85" dirty="0">
                <a:latin typeface="Arial"/>
                <a:cs typeface="Arial"/>
              </a:rPr>
              <a:t>1</a:t>
            </a:r>
            <a:r>
              <a:rPr sz="1200" spc="-127" baseline="24305" dirty="0">
                <a:latin typeface="Arial"/>
                <a:cs typeface="Arial"/>
              </a:rPr>
              <a:t>st </a:t>
            </a:r>
            <a:r>
              <a:rPr sz="1200" spc="-110" dirty="0">
                <a:latin typeface="Arial"/>
                <a:cs typeface="Arial"/>
              </a:rPr>
              <a:t>metatarsal </a:t>
            </a:r>
            <a:r>
              <a:rPr sz="1200" spc="-135" dirty="0" smtClean="0">
                <a:latin typeface="Arial"/>
                <a:cs typeface="Arial"/>
              </a:rPr>
              <a:t>was </a:t>
            </a:r>
            <a:r>
              <a:rPr sz="1200" spc="-130" dirty="0">
                <a:latin typeface="Arial"/>
                <a:cs typeface="Arial"/>
              </a:rPr>
              <a:t>comminuted beyond </a:t>
            </a:r>
            <a:r>
              <a:rPr sz="1200" spc="-100" dirty="0">
                <a:latin typeface="Arial"/>
                <a:cs typeface="Arial"/>
              </a:rPr>
              <a:t>repair. Multiple </a:t>
            </a:r>
            <a:r>
              <a:rPr sz="1200" spc="-130" dirty="0">
                <a:latin typeface="Arial"/>
                <a:cs typeface="Arial"/>
              </a:rPr>
              <a:t>comminuted </a:t>
            </a:r>
            <a:r>
              <a:rPr sz="1200" spc="-100" dirty="0">
                <a:latin typeface="Arial"/>
                <a:cs typeface="Arial"/>
              </a:rPr>
              <a:t>devitalized </a:t>
            </a:r>
            <a:r>
              <a:rPr sz="1200" spc="-110" dirty="0">
                <a:latin typeface="Arial"/>
                <a:cs typeface="Arial"/>
              </a:rPr>
              <a:t>pieces </a:t>
            </a:r>
            <a:r>
              <a:rPr sz="1200" spc="-95" dirty="0">
                <a:latin typeface="Arial"/>
                <a:cs typeface="Arial"/>
              </a:rPr>
              <a:t>of </a:t>
            </a:r>
            <a:r>
              <a:rPr sz="1200" spc="-130" dirty="0">
                <a:latin typeface="Arial"/>
                <a:cs typeface="Arial"/>
              </a:rPr>
              <a:t>bone </a:t>
            </a:r>
            <a:r>
              <a:rPr sz="1200" spc="-125" dirty="0">
                <a:latin typeface="Arial"/>
                <a:cs typeface="Arial"/>
              </a:rPr>
              <a:t>were </a:t>
            </a:r>
            <a:r>
              <a:rPr sz="1200" spc="-110" dirty="0">
                <a:latin typeface="Arial"/>
                <a:cs typeface="Arial"/>
              </a:rPr>
              <a:t>present </a:t>
            </a:r>
            <a:r>
              <a:rPr sz="1200" spc="-130" dirty="0">
                <a:latin typeface="Arial"/>
                <a:cs typeface="Arial"/>
              </a:rPr>
              <a:t>and </a:t>
            </a:r>
            <a:r>
              <a:rPr sz="1200" spc="-125" dirty="0">
                <a:latin typeface="Arial"/>
                <a:cs typeface="Arial"/>
              </a:rPr>
              <a:t>were </a:t>
            </a:r>
            <a:r>
              <a:rPr sz="1200" spc="-130" dirty="0">
                <a:latin typeface="Arial"/>
                <a:cs typeface="Arial"/>
              </a:rPr>
              <a:t>removed </a:t>
            </a:r>
            <a:r>
              <a:rPr sz="1200" spc="-120" dirty="0">
                <a:latin typeface="Arial"/>
                <a:cs typeface="Arial"/>
              </a:rPr>
              <a:t>from  </a:t>
            </a:r>
            <a:r>
              <a:rPr sz="1200" spc="-105" dirty="0">
                <a:latin typeface="Arial"/>
                <a:cs typeface="Arial"/>
              </a:rPr>
              <a:t>the </a:t>
            </a:r>
            <a:r>
              <a:rPr sz="1200" spc="-135" dirty="0">
                <a:latin typeface="Arial"/>
                <a:cs typeface="Arial"/>
              </a:rPr>
              <a:t>wound </a:t>
            </a:r>
            <a:r>
              <a:rPr sz="1200" spc="-114" dirty="0">
                <a:latin typeface="Arial"/>
                <a:cs typeface="Arial"/>
              </a:rPr>
              <a:t>bed. </a:t>
            </a:r>
            <a:r>
              <a:rPr sz="1200" spc="-105" dirty="0">
                <a:latin typeface="Arial"/>
                <a:cs typeface="Arial"/>
              </a:rPr>
              <a:t>This </a:t>
            </a:r>
            <a:r>
              <a:rPr sz="1200" spc="-80" dirty="0">
                <a:latin typeface="Arial"/>
                <a:cs typeface="Arial"/>
              </a:rPr>
              <a:t>left </a:t>
            </a:r>
            <a:r>
              <a:rPr sz="1200" spc="-125" dirty="0">
                <a:latin typeface="Arial"/>
                <a:cs typeface="Arial"/>
              </a:rPr>
              <a:t>a </a:t>
            </a:r>
            <a:r>
              <a:rPr sz="1200" spc="-130" dirty="0" smtClean="0">
                <a:latin typeface="Arial"/>
                <a:cs typeface="Arial"/>
              </a:rPr>
              <a:t>gap </a:t>
            </a:r>
            <a:r>
              <a:rPr sz="1200" spc="-90" dirty="0">
                <a:latin typeface="Arial"/>
                <a:cs typeface="Arial"/>
              </a:rPr>
              <a:t>in </a:t>
            </a:r>
            <a:r>
              <a:rPr sz="1200" spc="-105" dirty="0">
                <a:latin typeface="Arial"/>
                <a:cs typeface="Arial"/>
              </a:rPr>
              <a:t>the </a:t>
            </a:r>
            <a:r>
              <a:rPr sz="1200" spc="-75" dirty="0">
                <a:latin typeface="Arial"/>
                <a:cs typeface="Arial"/>
              </a:rPr>
              <a:t>first </a:t>
            </a:r>
            <a:r>
              <a:rPr sz="1200" spc="-114" dirty="0">
                <a:latin typeface="Arial"/>
                <a:cs typeface="Arial"/>
              </a:rPr>
              <a:t>metatarsophalangeal </a:t>
            </a:r>
            <a:r>
              <a:rPr sz="1200" spc="-85" dirty="0">
                <a:latin typeface="Arial"/>
                <a:cs typeface="Arial"/>
              </a:rPr>
              <a:t>joint </a:t>
            </a:r>
            <a:r>
              <a:rPr lang="en-US" sz="1200" spc="-130" dirty="0" smtClean="0">
                <a:latin typeface="Arial"/>
                <a:cs typeface="Arial"/>
              </a:rPr>
              <a:t> which </a:t>
            </a:r>
            <a:r>
              <a:rPr sz="1200" spc="-135" dirty="0" smtClean="0">
                <a:latin typeface="Arial"/>
                <a:cs typeface="Arial"/>
              </a:rPr>
              <a:t>was </a:t>
            </a:r>
            <a:r>
              <a:rPr sz="1200" spc="-80" dirty="0">
                <a:latin typeface="Arial"/>
                <a:cs typeface="Arial"/>
              </a:rPr>
              <a:t>filled  </a:t>
            </a:r>
            <a:r>
              <a:rPr sz="1200" spc="-100" dirty="0">
                <a:latin typeface="Arial"/>
                <a:cs typeface="Arial"/>
              </a:rPr>
              <a:t>with </a:t>
            </a:r>
            <a:r>
              <a:rPr sz="1200" spc="-130" dirty="0">
                <a:latin typeface="Arial"/>
                <a:cs typeface="Arial"/>
              </a:rPr>
              <a:t>bone cement </a:t>
            </a:r>
            <a:r>
              <a:rPr sz="1200" spc="-125" dirty="0">
                <a:latin typeface="Arial"/>
                <a:cs typeface="Arial"/>
              </a:rPr>
              <a:t>combined </a:t>
            </a:r>
            <a:r>
              <a:rPr sz="1200" spc="-100" dirty="0">
                <a:latin typeface="Arial"/>
                <a:cs typeface="Arial"/>
              </a:rPr>
              <a:t>with </a:t>
            </a:r>
            <a:r>
              <a:rPr sz="1200" spc="-125" dirty="0">
                <a:latin typeface="Arial"/>
                <a:cs typeface="Arial"/>
              </a:rPr>
              <a:t>1 </a:t>
            </a:r>
            <a:r>
              <a:rPr sz="1200" spc="-130" dirty="0">
                <a:latin typeface="Arial"/>
                <a:cs typeface="Arial"/>
              </a:rPr>
              <a:t>gram </a:t>
            </a:r>
            <a:r>
              <a:rPr sz="1200" spc="-95" dirty="0">
                <a:latin typeface="Arial"/>
                <a:cs typeface="Arial"/>
              </a:rPr>
              <a:t>of </a:t>
            </a:r>
            <a:r>
              <a:rPr sz="1200" spc="-125" dirty="0">
                <a:latin typeface="Arial"/>
                <a:cs typeface="Arial"/>
              </a:rPr>
              <a:t>vancomycin </a:t>
            </a:r>
            <a:r>
              <a:rPr sz="1200" spc="-130" dirty="0">
                <a:latin typeface="Arial"/>
                <a:cs typeface="Arial"/>
              </a:rPr>
              <a:t>and </a:t>
            </a:r>
            <a:r>
              <a:rPr sz="1200" spc="-105" dirty="0">
                <a:latin typeface="Arial"/>
                <a:cs typeface="Arial"/>
              </a:rPr>
              <a:t>1.2 </a:t>
            </a:r>
            <a:r>
              <a:rPr sz="1200" spc="-125" dirty="0">
                <a:latin typeface="Arial"/>
                <a:cs typeface="Arial"/>
              </a:rPr>
              <a:t>grams </a:t>
            </a:r>
            <a:r>
              <a:rPr sz="1200" spc="-95" dirty="0">
                <a:latin typeface="Arial"/>
                <a:cs typeface="Arial"/>
              </a:rPr>
              <a:t>of </a:t>
            </a:r>
            <a:r>
              <a:rPr sz="1200" spc="-110" dirty="0">
                <a:latin typeface="Arial"/>
                <a:cs typeface="Arial"/>
              </a:rPr>
              <a:t>tobramycin. </a:t>
            </a:r>
            <a:r>
              <a:rPr sz="1200" spc="-114" dirty="0">
                <a:latin typeface="Arial"/>
                <a:cs typeface="Arial"/>
              </a:rPr>
              <a:t>With </a:t>
            </a:r>
            <a:r>
              <a:rPr sz="1200" spc="-105" dirty="0">
                <a:latin typeface="Arial"/>
                <a:cs typeface="Arial"/>
              </a:rPr>
              <a:t>the defect </a:t>
            </a:r>
            <a:r>
              <a:rPr sz="1200" spc="-80" dirty="0">
                <a:latin typeface="Arial"/>
                <a:cs typeface="Arial"/>
              </a:rPr>
              <a:t>filled </a:t>
            </a:r>
            <a:r>
              <a:rPr sz="1200" spc="-100" dirty="0">
                <a:latin typeface="Arial"/>
                <a:cs typeface="Arial"/>
              </a:rPr>
              <a:t>with </a:t>
            </a:r>
            <a:r>
              <a:rPr sz="1200" spc="-130" dirty="0">
                <a:latin typeface="Arial"/>
                <a:cs typeface="Arial"/>
              </a:rPr>
              <a:t>an </a:t>
            </a:r>
            <a:r>
              <a:rPr sz="1200" spc="-95" dirty="0">
                <a:latin typeface="Arial"/>
                <a:cs typeface="Arial"/>
              </a:rPr>
              <a:t>antibiotic </a:t>
            </a:r>
            <a:r>
              <a:rPr sz="1200" spc="-125" dirty="0">
                <a:latin typeface="Arial"/>
                <a:cs typeface="Arial"/>
              </a:rPr>
              <a:t>cement </a:t>
            </a:r>
            <a:r>
              <a:rPr sz="1200" spc="-120" dirty="0">
                <a:latin typeface="Arial"/>
                <a:cs typeface="Arial"/>
              </a:rPr>
              <a:t>spacer, </a:t>
            </a:r>
            <a:r>
              <a:rPr sz="1200" spc="-105" dirty="0">
                <a:latin typeface="Arial"/>
                <a:cs typeface="Arial"/>
              </a:rPr>
              <a:t>the toe </a:t>
            </a:r>
            <a:r>
              <a:rPr sz="1200" spc="-135" dirty="0">
                <a:latin typeface="Arial"/>
                <a:cs typeface="Arial"/>
              </a:rPr>
              <a:t>was </a:t>
            </a:r>
            <a:r>
              <a:rPr sz="1200" spc="-110" dirty="0">
                <a:latin typeface="Arial"/>
                <a:cs typeface="Arial"/>
              </a:rPr>
              <a:t>then held out </a:t>
            </a:r>
            <a:r>
              <a:rPr sz="1200" spc="-95" dirty="0">
                <a:latin typeface="Arial"/>
                <a:cs typeface="Arial"/>
              </a:rPr>
              <a:t>to  </a:t>
            </a:r>
            <a:r>
              <a:rPr sz="1200" spc="-105" dirty="0">
                <a:latin typeface="Arial"/>
                <a:cs typeface="Arial"/>
              </a:rPr>
              <a:t>length </a:t>
            </a:r>
            <a:r>
              <a:rPr sz="1200" spc="-110" dirty="0">
                <a:latin typeface="Arial"/>
                <a:cs typeface="Arial"/>
              </a:rPr>
              <a:t>using </a:t>
            </a:r>
            <a:r>
              <a:rPr sz="1200" spc="-125" dirty="0">
                <a:latin typeface="Arial"/>
                <a:cs typeface="Arial"/>
              </a:rPr>
              <a:t>a </a:t>
            </a:r>
            <a:r>
              <a:rPr sz="1200" spc="-100" dirty="0">
                <a:latin typeface="Arial"/>
                <a:cs typeface="Arial"/>
              </a:rPr>
              <a:t>pin-to-bar </a:t>
            </a:r>
            <a:r>
              <a:rPr sz="1200" spc="-105" dirty="0">
                <a:latin typeface="Arial"/>
                <a:cs typeface="Arial"/>
              </a:rPr>
              <a:t>external </a:t>
            </a:r>
            <a:r>
              <a:rPr sz="1200" spc="-90" dirty="0">
                <a:latin typeface="Arial"/>
                <a:cs typeface="Arial"/>
              </a:rPr>
              <a:t>fixator </a:t>
            </a:r>
            <a:r>
              <a:rPr sz="1200" spc="-60" dirty="0">
                <a:latin typeface="Arial"/>
                <a:cs typeface="Arial"/>
              </a:rPr>
              <a:t>(figure </a:t>
            </a:r>
            <a:r>
              <a:rPr sz="1200" spc="-65" dirty="0">
                <a:latin typeface="Arial"/>
                <a:cs typeface="Arial"/>
              </a:rPr>
              <a:t>4,5). </a:t>
            </a:r>
            <a:r>
              <a:rPr sz="1200" spc="-130" dirty="0">
                <a:latin typeface="Arial"/>
                <a:cs typeface="Arial"/>
              </a:rPr>
              <a:t>The </a:t>
            </a:r>
            <a:r>
              <a:rPr sz="1200" spc="-95" dirty="0">
                <a:latin typeface="Arial"/>
                <a:cs typeface="Arial"/>
              </a:rPr>
              <a:t>soft </a:t>
            </a:r>
            <a:r>
              <a:rPr sz="1200" spc="-105" dirty="0">
                <a:latin typeface="Arial"/>
                <a:cs typeface="Arial"/>
              </a:rPr>
              <a:t>tissue </a:t>
            </a:r>
            <a:r>
              <a:rPr sz="1200" spc="-135" dirty="0">
                <a:latin typeface="Arial"/>
                <a:cs typeface="Arial"/>
              </a:rPr>
              <a:t>was </a:t>
            </a:r>
            <a:r>
              <a:rPr sz="1200" spc="-105" dirty="0">
                <a:latin typeface="Arial"/>
                <a:cs typeface="Arial"/>
              </a:rPr>
              <a:t>repaired </a:t>
            </a:r>
            <a:r>
              <a:rPr sz="1200" spc="-95" dirty="0">
                <a:latin typeface="Arial"/>
                <a:cs typeface="Arial"/>
              </a:rPr>
              <a:t>distally, </a:t>
            </a:r>
            <a:r>
              <a:rPr sz="1200" spc="-120" dirty="0">
                <a:latin typeface="Arial"/>
                <a:cs typeface="Arial"/>
              </a:rPr>
              <a:t>however, </a:t>
            </a:r>
            <a:r>
              <a:rPr sz="1200" spc="-125" dirty="0">
                <a:latin typeface="Arial"/>
                <a:cs typeface="Arial"/>
              </a:rPr>
              <a:t>a </a:t>
            </a:r>
            <a:r>
              <a:rPr sz="1200" spc="-105" dirty="0">
                <a:latin typeface="Arial"/>
                <a:cs typeface="Arial"/>
              </a:rPr>
              <a:t>proximal defect </a:t>
            </a:r>
            <a:r>
              <a:rPr sz="1200" spc="-120" dirty="0">
                <a:latin typeface="Arial"/>
                <a:cs typeface="Arial"/>
              </a:rPr>
              <a:t>remained </a:t>
            </a:r>
            <a:r>
              <a:rPr sz="1200" spc="-114" dirty="0">
                <a:latin typeface="Arial"/>
                <a:cs typeface="Arial"/>
              </a:rPr>
              <a:t>from </a:t>
            </a:r>
            <a:r>
              <a:rPr sz="1200" spc="-110" dirty="0">
                <a:latin typeface="Arial"/>
                <a:cs typeface="Arial"/>
              </a:rPr>
              <a:t>the </a:t>
            </a:r>
            <a:r>
              <a:rPr sz="1200" spc="-100" dirty="0">
                <a:latin typeface="Arial"/>
                <a:cs typeface="Arial"/>
              </a:rPr>
              <a:t>level </a:t>
            </a:r>
            <a:r>
              <a:rPr sz="1200" spc="-95" dirty="0">
                <a:latin typeface="Arial"/>
                <a:cs typeface="Arial"/>
              </a:rPr>
              <a:t>of </a:t>
            </a:r>
            <a:r>
              <a:rPr sz="1200" spc="-105" dirty="0">
                <a:latin typeface="Arial"/>
                <a:cs typeface="Arial"/>
              </a:rPr>
              <a:t>the </a:t>
            </a:r>
            <a:r>
              <a:rPr sz="1200" spc="-95" dirty="0">
                <a:latin typeface="Arial"/>
                <a:cs typeface="Arial"/>
              </a:rPr>
              <a:t>talus to </a:t>
            </a:r>
            <a:r>
              <a:rPr sz="1200" spc="-105" dirty="0">
                <a:latin typeface="Arial"/>
                <a:cs typeface="Arial"/>
              </a:rPr>
              <a:t>the </a:t>
            </a:r>
            <a:r>
              <a:rPr sz="1200" spc="-114" dirty="0">
                <a:latin typeface="Arial"/>
                <a:cs typeface="Arial"/>
              </a:rPr>
              <a:t>medial </a:t>
            </a:r>
            <a:r>
              <a:rPr sz="1200" spc="-105" dirty="0">
                <a:latin typeface="Arial"/>
                <a:cs typeface="Arial"/>
              </a:rPr>
              <a:t>malleolus  </a:t>
            </a:r>
            <a:r>
              <a:rPr sz="1200" spc="-60" dirty="0">
                <a:latin typeface="Arial"/>
                <a:cs typeface="Arial"/>
              </a:rPr>
              <a:t>(figure </a:t>
            </a:r>
            <a:r>
              <a:rPr sz="1200" spc="-65" dirty="0">
                <a:latin typeface="Arial"/>
                <a:cs typeface="Arial"/>
              </a:rPr>
              <a:t>3). </a:t>
            </a:r>
            <a:r>
              <a:rPr sz="1200" spc="-105" dirty="0">
                <a:latin typeface="Arial"/>
                <a:cs typeface="Arial"/>
              </a:rPr>
              <a:t>This </a:t>
            </a:r>
            <a:r>
              <a:rPr sz="1200" spc="-114" dirty="0">
                <a:latin typeface="Arial"/>
                <a:cs typeface="Arial"/>
              </a:rPr>
              <a:t>aspect </a:t>
            </a:r>
            <a:r>
              <a:rPr sz="1200" spc="-95" dirty="0">
                <a:latin typeface="Arial"/>
                <a:cs typeface="Arial"/>
              </a:rPr>
              <a:t>of </a:t>
            </a:r>
            <a:r>
              <a:rPr sz="1200" spc="-105" dirty="0">
                <a:latin typeface="Arial"/>
                <a:cs typeface="Arial"/>
              </a:rPr>
              <a:t>the </a:t>
            </a:r>
            <a:r>
              <a:rPr sz="1200" spc="-135" dirty="0">
                <a:latin typeface="Arial"/>
                <a:cs typeface="Arial"/>
              </a:rPr>
              <a:t>wound was </a:t>
            </a:r>
            <a:r>
              <a:rPr sz="1200" spc="-120" dirty="0">
                <a:latin typeface="Arial"/>
                <a:cs typeface="Arial"/>
              </a:rPr>
              <a:t>covered </a:t>
            </a:r>
            <a:r>
              <a:rPr sz="1200" spc="-100" dirty="0">
                <a:latin typeface="Arial"/>
                <a:cs typeface="Arial"/>
              </a:rPr>
              <a:t>with </a:t>
            </a:r>
            <a:r>
              <a:rPr sz="1200" spc="-125" dirty="0">
                <a:latin typeface="Arial"/>
                <a:cs typeface="Arial"/>
              </a:rPr>
              <a:t>a </a:t>
            </a:r>
            <a:r>
              <a:rPr sz="1200" spc="-114" dirty="0">
                <a:latin typeface="Arial"/>
                <a:cs typeface="Arial"/>
              </a:rPr>
              <a:t>non-adherent </a:t>
            </a:r>
            <a:r>
              <a:rPr sz="1200" spc="-110" dirty="0">
                <a:latin typeface="Arial"/>
                <a:cs typeface="Arial"/>
              </a:rPr>
              <a:t>dressing </a:t>
            </a:r>
            <a:r>
              <a:rPr sz="1200" spc="-130" dirty="0">
                <a:latin typeface="Arial"/>
                <a:cs typeface="Arial"/>
              </a:rPr>
              <a:t>and </a:t>
            </a:r>
            <a:r>
              <a:rPr sz="1200" spc="-125" dirty="0">
                <a:latin typeface="Arial"/>
                <a:cs typeface="Arial"/>
              </a:rPr>
              <a:t>a </a:t>
            </a:r>
            <a:r>
              <a:rPr sz="1200" spc="-135" dirty="0">
                <a:latin typeface="Arial"/>
                <a:cs typeface="Arial"/>
              </a:rPr>
              <a:t>wound </a:t>
            </a:r>
            <a:r>
              <a:rPr sz="1200" spc="-114" dirty="0">
                <a:latin typeface="Arial"/>
                <a:cs typeface="Arial"/>
              </a:rPr>
              <a:t>vac </a:t>
            </a:r>
            <a:r>
              <a:rPr sz="1200" spc="-135" dirty="0">
                <a:latin typeface="Arial"/>
                <a:cs typeface="Arial"/>
              </a:rPr>
              <a:t>was </a:t>
            </a:r>
            <a:r>
              <a:rPr sz="1200" spc="-100" dirty="0">
                <a:latin typeface="Arial"/>
                <a:cs typeface="Arial"/>
              </a:rPr>
              <a:t>applied. </a:t>
            </a:r>
            <a:r>
              <a:rPr sz="1200" spc="-105" dirty="0">
                <a:latin typeface="Arial"/>
                <a:cs typeface="Arial"/>
              </a:rPr>
              <a:t>Post-operatively the </a:t>
            </a:r>
            <a:r>
              <a:rPr sz="1200" spc="-100" dirty="0">
                <a:latin typeface="Arial"/>
                <a:cs typeface="Arial"/>
              </a:rPr>
              <a:t>patient </a:t>
            </a:r>
            <a:r>
              <a:rPr sz="1200" spc="-135" dirty="0">
                <a:latin typeface="Arial"/>
                <a:cs typeface="Arial"/>
              </a:rPr>
              <a:t>was </a:t>
            </a:r>
            <a:r>
              <a:rPr sz="1200" spc="-110" dirty="0">
                <a:latin typeface="Arial"/>
                <a:cs typeface="Arial"/>
              </a:rPr>
              <a:t>placed </a:t>
            </a:r>
            <a:r>
              <a:rPr sz="1200" spc="-130" dirty="0">
                <a:latin typeface="Arial"/>
                <a:cs typeface="Arial"/>
              </a:rPr>
              <a:t>on </a:t>
            </a:r>
            <a:r>
              <a:rPr sz="1200" spc="-110" dirty="0">
                <a:latin typeface="Arial"/>
                <a:cs typeface="Arial"/>
              </a:rPr>
              <a:t>IV </a:t>
            </a:r>
            <a:r>
              <a:rPr sz="1200" spc="-95" dirty="0">
                <a:latin typeface="Arial"/>
                <a:cs typeface="Arial"/>
              </a:rPr>
              <a:t>antibiotics </a:t>
            </a:r>
            <a:r>
              <a:rPr sz="1200" spc="-130" dirty="0">
                <a:latin typeface="Arial"/>
                <a:cs typeface="Arial"/>
              </a:rPr>
              <a:t>and </a:t>
            </a:r>
            <a:r>
              <a:rPr sz="1200" spc="-114" dirty="0">
                <a:latin typeface="Arial"/>
                <a:cs typeface="Arial"/>
              </a:rPr>
              <a:t>then  </a:t>
            </a:r>
            <a:r>
              <a:rPr sz="1200" spc="-110" dirty="0">
                <a:latin typeface="Arial"/>
                <a:cs typeface="Arial"/>
              </a:rPr>
              <a:t>returned </a:t>
            </a:r>
            <a:r>
              <a:rPr sz="1200" spc="-100" dirty="0">
                <a:latin typeface="Arial"/>
                <a:cs typeface="Arial"/>
              </a:rPr>
              <a:t>to </a:t>
            </a:r>
            <a:r>
              <a:rPr sz="1200" spc="-110" dirty="0">
                <a:latin typeface="Arial"/>
                <a:cs typeface="Arial"/>
              </a:rPr>
              <a:t>the </a:t>
            </a:r>
            <a:r>
              <a:rPr sz="1200" spc="-170" dirty="0">
                <a:latin typeface="Arial"/>
                <a:cs typeface="Arial"/>
              </a:rPr>
              <a:t>OR </a:t>
            </a:r>
            <a:r>
              <a:rPr sz="1200" spc="-125" dirty="0">
                <a:latin typeface="Arial"/>
                <a:cs typeface="Arial"/>
              </a:rPr>
              <a:t>3 days </a:t>
            </a:r>
            <a:r>
              <a:rPr sz="1200" spc="-95" dirty="0">
                <a:latin typeface="Arial"/>
                <a:cs typeface="Arial"/>
              </a:rPr>
              <a:t>later </a:t>
            </a:r>
            <a:r>
              <a:rPr sz="1200" spc="-90" dirty="0">
                <a:latin typeface="Arial"/>
                <a:cs typeface="Arial"/>
              </a:rPr>
              <a:t>for </a:t>
            </a:r>
            <a:r>
              <a:rPr sz="1200" spc="-125" dirty="0">
                <a:latin typeface="Arial"/>
                <a:cs typeface="Arial"/>
              </a:rPr>
              <a:t>a second </a:t>
            </a:r>
            <a:r>
              <a:rPr sz="1200" spc="-90" dirty="0">
                <a:latin typeface="Arial"/>
                <a:cs typeface="Arial"/>
              </a:rPr>
              <a:t>irrigation </a:t>
            </a:r>
            <a:r>
              <a:rPr sz="1200" spc="-130" dirty="0">
                <a:latin typeface="Arial"/>
                <a:cs typeface="Arial"/>
              </a:rPr>
              <a:t>and </a:t>
            </a:r>
            <a:r>
              <a:rPr sz="1200" spc="-120" dirty="0">
                <a:latin typeface="Arial"/>
                <a:cs typeface="Arial"/>
              </a:rPr>
              <a:t>debridement </a:t>
            </a:r>
            <a:r>
              <a:rPr sz="1200" spc="-95" dirty="0">
                <a:latin typeface="Arial"/>
                <a:cs typeface="Arial"/>
              </a:rPr>
              <a:t>of </a:t>
            </a:r>
            <a:r>
              <a:rPr sz="1200" spc="-130" dirty="0">
                <a:latin typeface="Arial"/>
                <a:cs typeface="Arial"/>
              </a:rPr>
              <a:t>open </a:t>
            </a:r>
            <a:r>
              <a:rPr sz="1200" spc="-110" dirty="0">
                <a:latin typeface="Arial"/>
                <a:cs typeface="Arial"/>
              </a:rPr>
              <a:t>proximal </a:t>
            </a:r>
            <a:r>
              <a:rPr sz="1200" spc="-120" dirty="0" smtClean="0">
                <a:latin typeface="Arial"/>
                <a:cs typeface="Arial"/>
              </a:rPr>
              <a:t>wound.</a:t>
            </a:r>
            <a:r>
              <a:rPr lang="en-US" sz="1200" spc="-120" dirty="0" smtClean="0">
                <a:latin typeface="Arial"/>
                <a:cs typeface="Arial"/>
              </a:rPr>
              <a:t>, </a:t>
            </a:r>
            <a:r>
              <a:rPr lang="en-US" sz="1200" spc="-120" dirty="0" smtClean="0">
                <a:latin typeface="Arial"/>
                <a:cs typeface="Arial"/>
              </a:rPr>
              <a:t>and a b</a:t>
            </a:r>
            <a:r>
              <a:rPr sz="1200" spc="-100" dirty="0" smtClean="0">
                <a:latin typeface="Arial"/>
                <a:cs typeface="Arial"/>
              </a:rPr>
              <a:t>ilayer </a:t>
            </a:r>
            <a:r>
              <a:rPr sz="1200" spc="-110" dirty="0">
                <a:latin typeface="Arial"/>
                <a:cs typeface="Arial"/>
              </a:rPr>
              <a:t>bovine collagen </a:t>
            </a:r>
            <a:r>
              <a:rPr sz="1200" spc="-100" dirty="0">
                <a:latin typeface="Arial"/>
                <a:cs typeface="Arial"/>
              </a:rPr>
              <a:t>tissue </a:t>
            </a:r>
            <a:r>
              <a:rPr sz="1200" spc="-90" dirty="0">
                <a:latin typeface="Arial"/>
                <a:cs typeface="Arial"/>
              </a:rPr>
              <a:t>allograft </a:t>
            </a:r>
            <a:r>
              <a:rPr sz="1200" spc="-130" dirty="0">
                <a:latin typeface="Arial"/>
                <a:cs typeface="Arial"/>
              </a:rPr>
              <a:t>and </a:t>
            </a:r>
            <a:r>
              <a:rPr sz="1200" spc="-135" dirty="0">
                <a:latin typeface="Arial"/>
                <a:cs typeface="Arial"/>
              </a:rPr>
              <a:t>wound </a:t>
            </a:r>
            <a:r>
              <a:rPr sz="1200" spc="-110" dirty="0" err="1" smtClean="0">
                <a:latin typeface="Arial"/>
                <a:cs typeface="Arial"/>
              </a:rPr>
              <a:t>vac</a:t>
            </a:r>
            <a:r>
              <a:rPr lang="en-US" sz="1200" spc="-110" dirty="0" smtClean="0">
                <a:latin typeface="Arial"/>
                <a:cs typeface="Arial"/>
              </a:rPr>
              <a:t> were applied.</a:t>
            </a:r>
            <a:r>
              <a:rPr sz="1200" spc="-110" dirty="0" smtClean="0">
                <a:latin typeface="Arial"/>
                <a:cs typeface="Arial"/>
              </a:rPr>
              <a:t> </a:t>
            </a:r>
            <a:r>
              <a:rPr sz="1200" spc="-130" dirty="0">
                <a:latin typeface="Arial"/>
                <a:cs typeface="Arial"/>
              </a:rPr>
              <a:t>The  </a:t>
            </a:r>
            <a:r>
              <a:rPr sz="1200" spc="-100" dirty="0">
                <a:latin typeface="Arial"/>
                <a:cs typeface="Arial"/>
              </a:rPr>
              <a:t>patient </a:t>
            </a:r>
            <a:r>
              <a:rPr sz="1200" spc="-135" dirty="0">
                <a:latin typeface="Arial"/>
                <a:cs typeface="Arial"/>
              </a:rPr>
              <a:t>was </a:t>
            </a:r>
            <a:r>
              <a:rPr sz="1200" spc="-114" dirty="0">
                <a:latin typeface="Arial"/>
                <a:cs typeface="Arial"/>
              </a:rPr>
              <a:t>discharged </a:t>
            </a:r>
            <a:r>
              <a:rPr sz="1200" spc="-100" dirty="0" smtClean="0">
                <a:latin typeface="Arial"/>
                <a:cs typeface="Arial"/>
              </a:rPr>
              <a:t>with </a:t>
            </a:r>
            <a:r>
              <a:rPr sz="1200" spc="-110" dirty="0">
                <a:latin typeface="Arial"/>
                <a:cs typeface="Arial"/>
              </a:rPr>
              <a:t>negative </a:t>
            </a:r>
            <a:r>
              <a:rPr sz="1200" spc="-114" dirty="0">
                <a:latin typeface="Arial"/>
                <a:cs typeface="Arial"/>
              </a:rPr>
              <a:t>pressure </a:t>
            </a:r>
            <a:r>
              <a:rPr sz="1200" spc="-110" dirty="0" smtClean="0">
                <a:latin typeface="Arial"/>
                <a:cs typeface="Arial"/>
              </a:rPr>
              <a:t>therapy.</a:t>
            </a:r>
            <a:endParaRPr lang="en-US" sz="1200" spc="-110" dirty="0" smtClean="0">
              <a:latin typeface="Arial"/>
              <a:cs typeface="Arial"/>
            </a:endParaRPr>
          </a:p>
          <a:p>
            <a:pPr marL="12700" marR="6350">
              <a:lnSpc>
                <a:spcPts val="1430"/>
              </a:lnSpc>
              <a:spcBef>
                <a:spcPts val="434"/>
              </a:spcBef>
            </a:pPr>
            <a:endParaRPr sz="1200" dirty="0">
              <a:latin typeface="Arial"/>
              <a:cs typeface="Arial"/>
            </a:endParaRPr>
          </a:p>
          <a:p>
            <a:pPr marL="12700" marR="7620">
              <a:lnSpc>
                <a:spcPts val="1430"/>
              </a:lnSpc>
              <a:spcBef>
                <a:spcPts val="434"/>
              </a:spcBef>
            </a:pPr>
            <a:r>
              <a:rPr sz="1200" spc="-160" dirty="0">
                <a:latin typeface="Arial"/>
                <a:cs typeface="Arial"/>
              </a:rPr>
              <a:t>Two </a:t>
            </a:r>
            <a:r>
              <a:rPr sz="1200" spc="-130" dirty="0">
                <a:latin typeface="Arial"/>
                <a:cs typeface="Arial"/>
              </a:rPr>
              <a:t>months </a:t>
            </a:r>
            <a:r>
              <a:rPr sz="1200" spc="-95" dirty="0">
                <a:latin typeface="Arial"/>
                <a:cs typeface="Arial"/>
              </a:rPr>
              <a:t>later </a:t>
            </a:r>
            <a:r>
              <a:rPr sz="1200" spc="-110" dirty="0">
                <a:latin typeface="Arial"/>
                <a:cs typeface="Arial"/>
              </a:rPr>
              <a:t>the </a:t>
            </a:r>
            <a:r>
              <a:rPr sz="1200" spc="-100" dirty="0">
                <a:latin typeface="Arial"/>
                <a:cs typeface="Arial"/>
              </a:rPr>
              <a:t>patient </a:t>
            </a:r>
            <a:r>
              <a:rPr sz="1200" spc="-110" dirty="0">
                <a:latin typeface="Arial"/>
                <a:cs typeface="Arial"/>
              </a:rPr>
              <a:t>returned </a:t>
            </a:r>
            <a:r>
              <a:rPr sz="1200" spc="-100" dirty="0">
                <a:latin typeface="Arial"/>
                <a:cs typeface="Arial"/>
              </a:rPr>
              <a:t>to </a:t>
            </a:r>
            <a:r>
              <a:rPr sz="1200" spc="-110" dirty="0">
                <a:latin typeface="Arial"/>
                <a:cs typeface="Arial"/>
              </a:rPr>
              <a:t>the </a:t>
            </a:r>
            <a:r>
              <a:rPr sz="1200" spc="-170" dirty="0">
                <a:latin typeface="Arial"/>
                <a:cs typeface="Arial"/>
              </a:rPr>
              <a:t>OR </a:t>
            </a:r>
            <a:r>
              <a:rPr sz="1200" spc="-90" dirty="0">
                <a:latin typeface="Arial"/>
                <a:cs typeface="Arial"/>
              </a:rPr>
              <a:t>for definitive </a:t>
            </a:r>
            <a:r>
              <a:rPr sz="1200" spc="-90" dirty="0" smtClean="0">
                <a:latin typeface="Arial"/>
                <a:cs typeface="Arial"/>
              </a:rPr>
              <a:t>fixation</a:t>
            </a:r>
            <a:r>
              <a:rPr lang="en-US" sz="1200" spc="-90" dirty="0" smtClean="0">
                <a:latin typeface="Arial"/>
                <a:cs typeface="Arial"/>
              </a:rPr>
              <a:t> and skin grafting</a:t>
            </a:r>
            <a:r>
              <a:rPr sz="1200" spc="-90" dirty="0" smtClean="0">
                <a:latin typeface="Arial"/>
                <a:cs typeface="Arial"/>
              </a:rPr>
              <a:t> </a:t>
            </a:r>
            <a:r>
              <a:rPr sz="1200" spc="-100" dirty="0">
                <a:latin typeface="Arial"/>
                <a:cs typeface="Arial"/>
              </a:rPr>
              <a:t>with </a:t>
            </a:r>
            <a:r>
              <a:rPr sz="1200" spc="-110" dirty="0">
                <a:latin typeface="Arial"/>
                <a:cs typeface="Arial"/>
              </a:rPr>
              <a:t>primary </a:t>
            </a:r>
            <a:r>
              <a:rPr sz="1200" spc="-120" dirty="0">
                <a:latin typeface="Arial"/>
                <a:cs typeface="Arial"/>
              </a:rPr>
              <a:t>surgeon (RT) </a:t>
            </a:r>
            <a:r>
              <a:rPr lang="en-US" sz="1200" spc="-105" dirty="0" smtClean="0">
                <a:latin typeface="Arial"/>
                <a:cs typeface="Arial"/>
              </a:rPr>
              <a:t>and iliac crest </a:t>
            </a:r>
            <a:r>
              <a:rPr sz="1200" spc="-130" dirty="0" smtClean="0">
                <a:latin typeface="Arial"/>
                <a:cs typeface="Arial"/>
              </a:rPr>
              <a:t>bone </a:t>
            </a:r>
            <a:r>
              <a:rPr lang="en-US" sz="1200" spc="-90" dirty="0" smtClean="0">
                <a:latin typeface="Arial"/>
                <a:cs typeface="Arial"/>
              </a:rPr>
              <a:t>autograft </a:t>
            </a:r>
            <a:r>
              <a:rPr sz="1200" spc="-110" dirty="0" smtClean="0">
                <a:latin typeface="Arial"/>
                <a:cs typeface="Arial"/>
              </a:rPr>
              <a:t>harvested </a:t>
            </a:r>
            <a:r>
              <a:rPr sz="1200" spc="-120" dirty="0">
                <a:latin typeface="Arial"/>
                <a:cs typeface="Arial"/>
              </a:rPr>
              <a:t>by </a:t>
            </a:r>
            <a:r>
              <a:rPr lang="en-US" sz="1200" spc="-105" dirty="0" smtClean="0">
                <a:latin typeface="Arial"/>
                <a:cs typeface="Arial"/>
              </a:rPr>
              <a:t>Orthopedic Spine Surgeon Ronald </a:t>
            </a:r>
            <a:r>
              <a:rPr lang="en-US" sz="1200" spc="-105" dirty="0" err="1" smtClean="0">
                <a:latin typeface="Arial"/>
                <a:cs typeface="Arial"/>
              </a:rPr>
              <a:t>Lakatos</a:t>
            </a:r>
            <a:r>
              <a:rPr lang="en-US" sz="1200" spc="-105" dirty="0" smtClean="0">
                <a:latin typeface="Arial"/>
                <a:cs typeface="Arial"/>
              </a:rPr>
              <a:t> MD</a:t>
            </a:r>
            <a:r>
              <a:rPr sz="1200" spc="-105" dirty="0" smtClean="0">
                <a:latin typeface="Arial"/>
                <a:cs typeface="Arial"/>
              </a:rPr>
              <a:t>. </a:t>
            </a:r>
            <a:r>
              <a:rPr sz="1200" spc="-130" dirty="0">
                <a:latin typeface="Arial"/>
                <a:cs typeface="Arial"/>
              </a:rPr>
              <a:t>The </a:t>
            </a:r>
            <a:r>
              <a:rPr lang="en-US" sz="1200" spc="-110" dirty="0" smtClean="0">
                <a:latin typeface="Arial"/>
                <a:cs typeface="Arial"/>
              </a:rPr>
              <a:t>operation included i</a:t>
            </a:r>
            <a:r>
              <a:rPr sz="1200" spc="-80" dirty="0" smtClean="0">
                <a:latin typeface="Arial"/>
                <a:cs typeface="Arial"/>
              </a:rPr>
              <a:t>liac </a:t>
            </a:r>
            <a:r>
              <a:rPr sz="1200" spc="-100" dirty="0">
                <a:latin typeface="Arial"/>
                <a:cs typeface="Arial"/>
              </a:rPr>
              <a:t>crest </a:t>
            </a:r>
            <a:r>
              <a:rPr sz="1200" spc="-90" dirty="0">
                <a:latin typeface="Arial"/>
                <a:cs typeface="Arial"/>
              </a:rPr>
              <a:t>graft </a:t>
            </a:r>
            <a:r>
              <a:rPr sz="1200" spc="-130" dirty="0">
                <a:latin typeface="Arial"/>
                <a:cs typeface="Arial"/>
              </a:rPr>
              <a:t>and bone marrow </a:t>
            </a:r>
            <a:r>
              <a:rPr sz="1200" spc="-105" dirty="0">
                <a:latin typeface="Arial"/>
                <a:cs typeface="Arial"/>
              </a:rPr>
              <a:t>harvest</a:t>
            </a:r>
            <a:r>
              <a:rPr sz="1200" spc="-105" dirty="0" smtClean="0">
                <a:latin typeface="Arial"/>
                <a:cs typeface="Arial"/>
              </a:rPr>
              <a:t>,</a:t>
            </a:r>
            <a:r>
              <a:rPr lang="en-US" sz="1200" spc="-105" dirty="0" smtClean="0">
                <a:latin typeface="Arial"/>
                <a:cs typeface="Arial"/>
              </a:rPr>
              <a:t> in the prone position (RL). The patient was turned supine and prep, draped for </a:t>
            </a:r>
            <a:r>
              <a:rPr sz="1200" spc="-105" dirty="0" smtClean="0">
                <a:latin typeface="Arial"/>
                <a:cs typeface="Arial"/>
              </a:rPr>
              <a:t> </a:t>
            </a:r>
            <a:r>
              <a:rPr sz="1200" spc="-114" dirty="0">
                <a:latin typeface="Arial"/>
                <a:cs typeface="Arial"/>
              </a:rPr>
              <a:t>removal </a:t>
            </a:r>
            <a:r>
              <a:rPr sz="1200" spc="-95" dirty="0">
                <a:latin typeface="Arial"/>
                <a:cs typeface="Arial"/>
              </a:rPr>
              <a:t>of </a:t>
            </a:r>
            <a:r>
              <a:rPr sz="1200" spc="-90" dirty="0">
                <a:latin typeface="Arial"/>
                <a:cs typeface="Arial"/>
              </a:rPr>
              <a:t>antibiotic </a:t>
            </a:r>
            <a:r>
              <a:rPr sz="1200" spc="-130" dirty="0">
                <a:latin typeface="Arial"/>
                <a:cs typeface="Arial"/>
              </a:rPr>
              <a:t>bone cement and </a:t>
            </a:r>
            <a:r>
              <a:rPr sz="1200" spc="-100" dirty="0">
                <a:latin typeface="Arial"/>
                <a:cs typeface="Arial"/>
              </a:rPr>
              <a:t>pin-to-bar </a:t>
            </a:r>
            <a:r>
              <a:rPr sz="1200" spc="-105" dirty="0">
                <a:latin typeface="Arial"/>
                <a:cs typeface="Arial"/>
              </a:rPr>
              <a:t>external </a:t>
            </a:r>
            <a:r>
              <a:rPr sz="1200" spc="-95" dirty="0">
                <a:latin typeface="Arial"/>
                <a:cs typeface="Arial"/>
              </a:rPr>
              <a:t>fixator, </a:t>
            </a:r>
            <a:r>
              <a:rPr sz="1200" spc="-75" dirty="0">
                <a:latin typeface="Arial"/>
                <a:cs typeface="Arial"/>
              </a:rPr>
              <a:t>first </a:t>
            </a:r>
            <a:r>
              <a:rPr sz="1200" spc="-114" dirty="0">
                <a:latin typeface="Arial"/>
                <a:cs typeface="Arial"/>
              </a:rPr>
              <a:t>metatarsophalangeal </a:t>
            </a:r>
            <a:r>
              <a:rPr sz="1200" spc="-85" dirty="0">
                <a:latin typeface="Arial"/>
                <a:cs typeface="Arial"/>
              </a:rPr>
              <a:t>joint </a:t>
            </a:r>
            <a:r>
              <a:rPr sz="1200" spc="-100" dirty="0">
                <a:latin typeface="Arial"/>
                <a:cs typeface="Arial"/>
              </a:rPr>
              <a:t>fusion with </a:t>
            </a:r>
            <a:r>
              <a:rPr sz="1200" spc="-85" dirty="0">
                <a:latin typeface="Arial"/>
                <a:cs typeface="Arial"/>
              </a:rPr>
              <a:t>tricortical </a:t>
            </a:r>
            <a:r>
              <a:rPr sz="1200" spc="-100" dirty="0">
                <a:latin typeface="Arial"/>
                <a:cs typeface="Arial"/>
              </a:rPr>
              <a:t>autograft </a:t>
            </a:r>
            <a:r>
              <a:rPr sz="1200" spc="-85" dirty="0">
                <a:latin typeface="Arial"/>
                <a:cs typeface="Arial"/>
              </a:rPr>
              <a:t>iliac </a:t>
            </a:r>
            <a:r>
              <a:rPr sz="1200" spc="-100" dirty="0" smtClean="0">
                <a:latin typeface="Arial"/>
                <a:cs typeface="Arial"/>
              </a:rPr>
              <a:t>crest </a:t>
            </a:r>
            <a:r>
              <a:rPr sz="1200" spc="-90" dirty="0" smtClean="0">
                <a:latin typeface="Arial"/>
                <a:cs typeface="Arial"/>
              </a:rPr>
              <a:t>graf</a:t>
            </a:r>
            <a:r>
              <a:rPr lang="en-US" sz="1200" spc="-90" dirty="0" smtClean="0">
                <a:latin typeface="Arial"/>
                <a:cs typeface="Arial"/>
              </a:rPr>
              <a:t>t and BMA, </a:t>
            </a:r>
            <a:r>
              <a:rPr sz="1200" spc="-130" dirty="0" smtClean="0">
                <a:latin typeface="Arial"/>
                <a:cs typeface="Arial"/>
              </a:rPr>
              <a:t>and </a:t>
            </a:r>
            <a:r>
              <a:rPr sz="1200" spc="-85" dirty="0">
                <a:latin typeface="Arial"/>
                <a:cs typeface="Arial"/>
              </a:rPr>
              <a:t>split </a:t>
            </a:r>
            <a:r>
              <a:rPr sz="1200" spc="-105" dirty="0">
                <a:latin typeface="Arial"/>
                <a:cs typeface="Arial"/>
              </a:rPr>
              <a:t>thickness skin </a:t>
            </a:r>
            <a:r>
              <a:rPr sz="1200" spc="-90" dirty="0">
                <a:latin typeface="Arial"/>
                <a:cs typeface="Arial"/>
              </a:rPr>
              <a:t>graft </a:t>
            </a:r>
            <a:r>
              <a:rPr lang="en-US" sz="1200" spc="-90" dirty="0" smtClean="0">
                <a:latin typeface="Arial"/>
                <a:cs typeface="Arial"/>
              </a:rPr>
              <a:t>from ipsilateral thigh </a:t>
            </a:r>
            <a:r>
              <a:rPr sz="1200" spc="-90" dirty="0" smtClean="0">
                <a:latin typeface="Arial"/>
                <a:cs typeface="Arial"/>
              </a:rPr>
              <a:t>for </a:t>
            </a:r>
            <a:r>
              <a:rPr sz="1200" spc="-105" dirty="0">
                <a:latin typeface="Arial"/>
                <a:cs typeface="Arial"/>
              </a:rPr>
              <a:t>the </a:t>
            </a:r>
            <a:r>
              <a:rPr sz="1200" spc="-110" dirty="0">
                <a:latin typeface="Arial"/>
                <a:cs typeface="Arial"/>
              </a:rPr>
              <a:t>remaining </a:t>
            </a:r>
            <a:r>
              <a:rPr sz="1200" spc="-95" dirty="0">
                <a:latin typeface="Arial"/>
                <a:cs typeface="Arial"/>
              </a:rPr>
              <a:t>soft </a:t>
            </a:r>
            <a:r>
              <a:rPr sz="1200" spc="-105" dirty="0">
                <a:latin typeface="Arial"/>
                <a:cs typeface="Arial"/>
              </a:rPr>
              <a:t>tissue </a:t>
            </a:r>
            <a:r>
              <a:rPr sz="1200" spc="-100" dirty="0" smtClean="0">
                <a:latin typeface="Arial"/>
                <a:cs typeface="Arial"/>
              </a:rPr>
              <a:t>defect</a:t>
            </a:r>
            <a:r>
              <a:rPr lang="en-US" sz="1200" spc="-100" dirty="0">
                <a:latin typeface="Arial"/>
                <a:cs typeface="Arial"/>
              </a:rPr>
              <a:t> </a:t>
            </a:r>
            <a:r>
              <a:rPr lang="en-US" sz="1200" spc="-100" dirty="0" smtClean="0">
                <a:latin typeface="Arial"/>
                <a:cs typeface="Arial"/>
              </a:rPr>
              <a:t>along with application of wound </a:t>
            </a:r>
            <a:r>
              <a:rPr lang="en-US" sz="1200" spc="-100" dirty="0" err="1" smtClean="0">
                <a:latin typeface="Arial"/>
                <a:cs typeface="Arial"/>
              </a:rPr>
              <a:t>vac</a:t>
            </a:r>
            <a:r>
              <a:rPr lang="en-US" sz="1200" spc="-100" smtClean="0">
                <a:latin typeface="Arial"/>
                <a:cs typeface="Arial"/>
              </a:rPr>
              <a:t> (RT).</a:t>
            </a:r>
            <a:endParaRPr lang="en-US" sz="1200" spc="-114" dirty="0" smtClean="0">
              <a:latin typeface="Arial"/>
              <a:cs typeface="Arial"/>
            </a:endParaRPr>
          </a:p>
          <a:p>
            <a:pPr marL="12700" marR="7620">
              <a:lnSpc>
                <a:spcPts val="1430"/>
              </a:lnSpc>
              <a:spcBef>
                <a:spcPts val="434"/>
              </a:spcBef>
            </a:pPr>
            <a:endParaRPr sz="1200" dirty="0">
              <a:latin typeface="Arial"/>
              <a:cs typeface="Arial"/>
            </a:endParaRPr>
          </a:p>
          <a:p>
            <a:pPr marL="12700" marR="113030">
              <a:lnSpc>
                <a:spcPts val="1430"/>
              </a:lnSpc>
              <a:spcBef>
                <a:spcPts val="434"/>
              </a:spcBef>
            </a:pPr>
            <a:r>
              <a:rPr lang="en-US" sz="1200" spc="-100" dirty="0" smtClean="0">
                <a:latin typeface="Arial"/>
                <a:cs typeface="Arial"/>
              </a:rPr>
              <a:t>At the 1</a:t>
            </a:r>
            <a:r>
              <a:rPr lang="en-US" sz="1200" spc="-100" baseline="30000" dirty="0" smtClean="0">
                <a:latin typeface="Arial"/>
                <a:cs typeface="Arial"/>
              </a:rPr>
              <a:t>st</a:t>
            </a:r>
            <a:r>
              <a:rPr lang="en-US" sz="1200" spc="-100" dirty="0" smtClean="0">
                <a:latin typeface="Arial"/>
                <a:cs typeface="Arial"/>
              </a:rPr>
              <a:t> MTP joint t</a:t>
            </a:r>
            <a:r>
              <a:rPr sz="1200" spc="-130" dirty="0" smtClean="0">
                <a:latin typeface="Arial"/>
                <a:cs typeface="Arial"/>
              </a:rPr>
              <a:t>he </a:t>
            </a:r>
            <a:r>
              <a:rPr sz="1200" spc="-120" dirty="0">
                <a:latin typeface="Arial"/>
                <a:cs typeface="Arial"/>
              </a:rPr>
              <a:t>masquelet </a:t>
            </a:r>
            <a:r>
              <a:rPr sz="1200" spc="-130" dirty="0">
                <a:latin typeface="Arial"/>
                <a:cs typeface="Arial"/>
              </a:rPr>
              <a:t>had </a:t>
            </a:r>
            <a:r>
              <a:rPr sz="1200" spc="-114" dirty="0">
                <a:latin typeface="Arial"/>
                <a:cs typeface="Arial"/>
              </a:rPr>
              <a:t>taken </a:t>
            </a:r>
            <a:r>
              <a:rPr sz="1200" spc="-100" dirty="0">
                <a:latin typeface="Arial"/>
                <a:cs typeface="Arial"/>
              </a:rPr>
              <a:t>well </a:t>
            </a:r>
            <a:r>
              <a:rPr sz="1200" spc="-130" dirty="0">
                <a:latin typeface="Arial"/>
                <a:cs typeface="Arial"/>
              </a:rPr>
              <a:t>and </a:t>
            </a:r>
            <a:r>
              <a:rPr sz="1200" spc="-110" dirty="0">
                <a:latin typeface="Arial"/>
                <a:cs typeface="Arial"/>
              </a:rPr>
              <a:t>there </a:t>
            </a:r>
            <a:r>
              <a:rPr sz="1200" spc="-140" dirty="0">
                <a:latin typeface="Arial"/>
                <a:cs typeface="Arial"/>
              </a:rPr>
              <a:t>was </a:t>
            </a:r>
            <a:r>
              <a:rPr sz="1200" spc="-114" dirty="0">
                <a:latin typeface="Arial"/>
                <a:cs typeface="Arial"/>
              </a:rPr>
              <a:t>noted </a:t>
            </a:r>
            <a:r>
              <a:rPr sz="1200" spc="-95" dirty="0">
                <a:latin typeface="Arial"/>
                <a:cs typeface="Arial"/>
              </a:rPr>
              <a:t>to </a:t>
            </a:r>
            <a:r>
              <a:rPr sz="1200" spc="-130" dirty="0">
                <a:latin typeface="Arial"/>
                <a:cs typeface="Arial"/>
              </a:rPr>
              <a:t>be </a:t>
            </a:r>
            <a:r>
              <a:rPr sz="1200" spc="-125" dirty="0">
                <a:latin typeface="Arial"/>
                <a:cs typeface="Arial"/>
              </a:rPr>
              <a:t>a </a:t>
            </a:r>
            <a:r>
              <a:rPr sz="1200" spc="-95" dirty="0">
                <a:latin typeface="Arial"/>
                <a:cs typeface="Arial"/>
              </a:rPr>
              <a:t>thick </a:t>
            </a:r>
            <a:r>
              <a:rPr sz="1200" spc="-110" dirty="0">
                <a:latin typeface="Arial"/>
                <a:cs typeface="Arial"/>
              </a:rPr>
              <a:t>pseudosynovial </a:t>
            </a:r>
            <a:r>
              <a:rPr sz="1200" spc="-140" dirty="0">
                <a:latin typeface="Arial"/>
                <a:cs typeface="Arial"/>
              </a:rPr>
              <a:t>membrane </a:t>
            </a:r>
            <a:r>
              <a:rPr sz="1200" spc="-120" dirty="0">
                <a:latin typeface="Arial"/>
                <a:cs typeface="Arial"/>
              </a:rPr>
              <a:t>around </a:t>
            </a:r>
            <a:r>
              <a:rPr sz="1200" spc="-110" dirty="0">
                <a:latin typeface="Arial"/>
                <a:cs typeface="Arial"/>
              </a:rPr>
              <a:t>the </a:t>
            </a:r>
            <a:r>
              <a:rPr sz="1200" spc="-85" dirty="0">
                <a:latin typeface="Arial"/>
                <a:cs typeface="Arial"/>
              </a:rPr>
              <a:t>antibioitic  </a:t>
            </a:r>
            <a:r>
              <a:rPr sz="1200" spc="-130" dirty="0">
                <a:latin typeface="Arial"/>
                <a:cs typeface="Arial"/>
              </a:rPr>
              <a:t>cement </a:t>
            </a:r>
            <a:r>
              <a:rPr sz="1200" spc="-120" dirty="0">
                <a:latin typeface="Arial"/>
                <a:cs typeface="Arial"/>
              </a:rPr>
              <a:t>spacer. </a:t>
            </a:r>
            <a:r>
              <a:rPr sz="1200" spc="-105" dirty="0">
                <a:latin typeface="Arial"/>
                <a:cs typeface="Arial"/>
              </a:rPr>
              <a:t>This layer </a:t>
            </a:r>
            <a:r>
              <a:rPr sz="1200" spc="-135" dirty="0">
                <a:latin typeface="Arial"/>
                <a:cs typeface="Arial"/>
              </a:rPr>
              <a:t>was </a:t>
            </a:r>
            <a:r>
              <a:rPr sz="1200" spc="-105" dirty="0">
                <a:latin typeface="Arial"/>
                <a:cs typeface="Arial"/>
              </a:rPr>
              <a:t>incised </a:t>
            </a:r>
            <a:r>
              <a:rPr sz="1200" spc="-130" dirty="0">
                <a:latin typeface="Arial"/>
                <a:cs typeface="Arial"/>
              </a:rPr>
              <a:t>and </a:t>
            </a:r>
            <a:r>
              <a:rPr sz="1200" spc="-110" dirty="0">
                <a:latin typeface="Arial"/>
                <a:cs typeface="Arial"/>
              </a:rPr>
              <a:t>the </a:t>
            </a:r>
            <a:r>
              <a:rPr sz="1200" spc="-95" dirty="0">
                <a:latin typeface="Arial"/>
                <a:cs typeface="Arial"/>
              </a:rPr>
              <a:t>antibiotic </a:t>
            </a:r>
            <a:r>
              <a:rPr sz="1200" spc="-130" dirty="0">
                <a:latin typeface="Arial"/>
                <a:cs typeface="Arial"/>
              </a:rPr>
              <a:t>cement </a:t>
            </a:r>
            <a:r>
              <a:rPr sz="1200" spc="-120" dirty="0">
                <a:latin typeface="Arial"/>
                <a:cs typeface="Arial"/>
              </a:rPr>
              <a:t>spacer </a:t>
            </a:r>
            <a:r>
              <a:rPr sz="1200" spc="-135" dirty="0">
                <a:latin typeface="Arial"/>
                <a:cs typeface="Arial"/>
              </a:rPr>
              <a:t>was </a:t>
            </a:r>
            <a:r>
              <a:rPr sz="1200" spc="-120" dirty="0">
                <a:latin typeface="Arial"/>
                <a:cs typeface="Arial"/>
              </a:rPr>
              <a:t>removed. </a:t>
            </a:r>
            <a:r>
              <a:rPr sz="1200" spc="-130" dirty="0">
                <a:latin typeface="Arial"/>
                <a:cs typeface="Arial"/>
              </a:rPr>
              <a:t>The gap </a:t>
            </a:r>
            <a:r>
              <a:rPr sz="1200" spc="-135" dirty="0">
                <a:latin typeface="Arial"/>
                <a:cs typeface="Arial"/>
              </a:rPr>
              <a:t>was </a:t>
            </a:r>
            <a:r>
              <a:rPr sz="1200" spc="-114" dirty="0">
                <a:latin typeface="Arial"/>
                <a:cs typeface="Arial"/>
              </a:rPr>
              <a:t>noted </a:t>
            </a:r>
            <a:r>
              <a:rPr sz="1200" spc="-95" dirty="0">
                <a:latin typeface="Arial"/>
                <a:cs typeface="Arial"/>
              </a:rPr>
              <a:t>to </a:t>
            </a:r>
            <a:r>
              <a:rPr sz="1200" spc="-130" dirty="0">
                <a:latin typeface="Arial"/>
                <a:cs typeface="Arial"/>
              </a:rPr>
              <a:t>be </a:t>
            </a:r>
            <a:r>
              <a:rPr sz="1200" spc="-145" dirty="0">
                <a:latin typeface="Arial"/>
                <a:cs typeface="Arial"/>
              </a:rPr>
              <a:t>4cm </a:t>
            </a:r>
            <a:r>
              <a:rPr sz="1200" spc="-114" dirty="0">
                <a:latin typeface="Arial"/>
                <a:cs typeface="Arial"/>
              </a:rPr>
              <a:t>x </a:t>
            </a:r>
            <a:r>
              <a:rPr sz="1200" spc="-125" dirty="0">
                <a:latin typeface="Arial"/>
                <a:cs typeface="Arial"/>
              </a:rPr>
              <a:t>1.2cm </a:t>
            </a:r>
            <a:r>
              <a:rPr sz="1200" spc="-90" dirty="0">
                <a:latin typeface="Arial"/>
                <a:cs typeface="Arial"/>
              </a:rPr>
              <a:t>in </a:t>
            </a:r>
            <a:r>
              <a:rPr sz="1200" spc="-100" dirty="0">
                <a:latin typeface="Arial"/>
                <a:cs typeface="Arial"/>
              </a:rPr>
              <a:t>width. </a:t>
            </a:r>
            <a:r>
              <a:rPr sz="1200" spc="-130" dirty="0">
                <a:latin typeface="Arial"/>
                <a:cs typeface="Arial"/>
              </a:rPr>
              <a:t>The </a:t>
            </a:r>
            <a:r>
              <a:rPr sz="1200" spc="-95" dirty="0">
                <a:latin typeface="Arial"/>
                <a:cs typeface="Arial"/>
              </a:rPr>
              <a:t>distal </a:t>
            </a:r>
            <a:r>
              <a:rPr sz="1200" spc="-75" dirty="0">
                <a:latin typeface="Arial"/>
                <a:cs typeface="Arial"/>
              </a:rPr>
              <a:t>first </a:t>
            </a:r>
            <a:r>
              <a:rPr sz="1200" spc="-110" dirty="0">
                <a:latin typeface="Arial"/>
                <a:cs typeface="Arial"/>
              </a:rPr>
              <a:t>metatarsal </a:t>
            </a:r>
            <a:r>
              <a:rPr sz="1200" spc="-130" dirty="0">
                <a:latin typeface="Arial"/>
                <a:cs typeface="Arial"/>
              </a:rPr>
              <a:t>and  </a:t>
            </a:r>
            <a:r>
              <a:rPr sz="1200" spc="-110" dirty="0">
                <a:latin typeface="Arial"/>
                <a:cs typeface="Arial"/>
              </a:rPr>
              <a:t>phalangeal </a:t>
            </a:r>
            <a:r>
              <a:rPr sz="1200" spc="-125" dirty="0">
                <a:latin typeface="Arial"/>
                <a:cs typeface="Arial"/>
              </a:rPr>
              <a:t>base were prepped </a:t>
            </a:r>
            <a:r>
              <a:rPr sz="1200" spc="-100" dirty="0">
                <a:latin typeface="Arial"/>
                <a:cs typeface="Arial"/>
              </a:rPr>
              <a:t>with </a:t>
            </a:r>
            <a:r>
              <a:rPr sz="1200" spc="-105" dirty="0">
                <a:latin typeface="Arial"/>
                <a:cs typeface="Arial"/>
              </a:rPr>
              <a:t>curettes </a:t>
            </a:r>
            <a:r>
              <a:rPr sz="1200" spc="-130" dirty="0">
                <a:latin typeface="Arial"/>
                <a:cs typeface="Arial"/>
              </a:rPr>
              <a:t>and </a:t>
            </a:r>
            <a:r>
              <a:rPr sz="1200" spc="-110" dirty="0">
                <a:latin typeface="Arial"/>
                <a:cs typeface="Arial"/>
              </a:rPr>
              <a:t>the </a:t>
            </a:r>
            <a:r>
              <a:rPr sz="1200" spc="-130" dirty="0">
                <a:latin typeface="Arial"/>
                <a:cs typeface="Arial"/>
              </a:rPr>
              <a:t>gap </a:t>
            </a:r>
            <a:r>
              <a:rPr sz="1200" spc="-135" dirty="0">
                <a:latin typeface="Arial"/>
                <a:cs typeface="Arial"/>
              </a:rPr>
              <a:t>was </a:t>
            </a:r>
            <a:r>
              <a:rPr sz="1200" spc="-80" dirty="0">
                <a:latin typeface="Arial"/>
                <a:cs typeface="Arial"/>
              </a:rPr>
              <a:t>filled </a:t>
            </a:r>
            <a:r>
              <a:rPr sz="1200" spc="-100" dirty="0">
                <a:latin typeface="Arial"/>
                <a:cs typeface="Arial"/>
              </a:rPr>
              <a:t>with </a:t>
            </a:r>
            <a:r>
              <a:rPr sz="1200" spc="-80" dirty="0">
                <a:latin typeface="Arial"/>
                <a:cs typeface="Arial"/>
              </a:rPr>
              <a:t>iliac </a:t>
            </a:r>
            <a:r>
              <a:rPr sz="1200" spc="-100" dirty="0">
                <a:latin typeface="Arial"/>
                <a:cs typeface="Arial"/>
              </a:rPr>
              <a:t>crest autograft </a:t>
            </a:r>
            <a:r>
              <a:rPr sz="1200" spc="-130" dirty="0">
                <a:latin typeface="Arial"/>
                <a:cs typeface="Arial"/>
              </a:rPr>
              <a:t>and bone </a:t>
            </a:r>
            <a:r>
              <a:rPr sz="1200" spc="-125" dirty="0">
                <a:latin typeface="Arial"/>
                <a:cs typeface="Arial"/>
              </a:rPr>
              <a:t>marrow. </a:t>
            </a:r>
            <a:r>
              <a:rPr sz="1200" spc="-130" dirty="0">
                <a:latin typeface="Arial"/>
                <a:cs typeface="Arial"/>
              </a:rPr>
              <a:t>The </a:t>
            </a:r>
            <a:r>
              <a:rPr sz="1200" spc="-90" dirty="0">
                <a:latin typeface="Arial"/>
                <a:cs typeface="Arial"/>
              </a:rPr>
              <a:t>graft </a:t>
            </a:r>
            <a:r>
              <a:rPr sz="1200" spc="-135" dirty="0">
                <a:latin typeface="Arial"/>
                <a:cs typeface="Arial"/>
              </a:rPr>
              <a:t>was </a:t>
            </a:r>
            <a:r>
              <a:rPr sz="1200" spc="-100" dirty="0">
                <a:latin typeface="Arial"/>
                <a:cs typeface="Arial"/>
              </a:rPr>
              <a:t>fixated </a:t>
            </a:r>
            <a:r>
              <a:rPr sz="1200" spc="-110" dirty="0">
                <a:latin typeface="Arial"/>
                <a:cs typeface="Arial"/>
              </a:rPr>
              <a:t>using </a:t>
            </a:r>
            <a:r>
              <a:rPr sz="1200" spc="-125" dirty="0">
                <a:latin typeface="Arial"/>
                <a:cs typeface="Arial"/>
              </a:rPr>
              <a:t>a </a:t>
            </a:r>
            <a:r>
              <a:rPr sz="1200" spc="-105" dirty="0">
                <a:latin typeface="Arial"/>
                <a:cs typeface="Arial"/>
              </a:rPr>
              <a:t>dorsal locking plate </a:t>
            </a:r>
            <a:r>
              <a:rPr sz="1200" spc="-100" dirty="0">
                <a:latin typeface="Arial"/>
                <a:cs typeface="Arial"/>
              </a:rPr>
              <a:t>with  </a:t>
            </a:r>
            <a:r>
              <a:rPr sz="1200" spc="-114" dirty="0">
                <a:latin typeface="Arial"/>
                <a:cs typeface="Arial"/>
              </a:rPr>
              <a:t>corresponding </a:t>
            </a:r>
            <a:r>
              <a:rPr sz="1200" spc="-110" dirty="0">
                <a:latin typeface="Arial"/>
                <a:cs typeface="Arial"/>
              </a:rPr>
              <a:t>2.7 </a:t>
            </a:r>
            <a:r>
              <a:rPr sz="1200" spc="-130" dirty="0">
                <a:latin typeface="Arial"/>
                <a:cs typeface="Arial"/>
              </a:rPr>
              <a:t>and </a:t>
            </a:r>
            <a:r>
              <a:rPr sz="1200" spc="-105" dirty="0">
                <a:latin typeface="Arial"/>
                <a:cs typeface="Arial"/>
              </a:rPr>
              <a:t>3.5 locking </a:t>
            </a:r>
            <a:r>
              <a:rPr sz="1200" spc="-130" dirty="0">
                <a:latin typeface="Arial"/>
                <a:cs typeface="Arial"/>
              </a:rPr>
              <a:t>and </a:t>
            </a:r>
            <a:r>
              <a:rPr sz="1200" spc="-110" dirty="0">
                <a:latin typeface="Arial"/>
                <a:cs typeface="Arial"/>
              </a:rPr>
              <a:t>non-locking </a:t>
            </a:r>
            <a:r>
              <a:rPr sz="1200" spc="-120" dirty="0">
                <a:latin typeface="Arial"/>
                <a:cs typeface="Arial"/>
              </a:rPr>
              <a:t>screws </a:t>
            </a:r>
            <a:r>
              <a:rPr sz="1200" spc="-60" dirty="0">
                <a:latin typeface="Arial"/>
                <a:cs typeface="Arial"/>
              </a:rPr>
              <a:t>(figure </a:t>
            </a:r>
            <a:r>
              <a:rPr sz="1200" spc="-65" dirty="0">
                <a:latin typeface="Arial"/>
                <a:cs typeface="Arial"/>
              </a:rPr>
              <a:t>6</a:t>
            </a:r>
            <a:r>
              <a:rPr sz="1200" spc="-65" dirty="0" smtClean="0">
                <a:latin typeface="Arial"/>
                <a:cs typeface="Arial"/>
              </a:rPr>
              <a:t>).</a:t>
            </a:r>
            <a:r>
              <a:rPr lang="en-US" sz="1200" spc="-65" dirty="0" smtClean="0">
                <a:latin typeface="Arial"/>
                <a:cs typeface="Arial"/>
              </a:rPr>
              <a:t> </a:t>
            </a:r>
            <a:r>
              <a:rPr lang="en-US" sz="1200" spc="-110" dirty="0" smtClean="0">
                <a:latin typeface="Arial"/>
                <a:cs typeface="Arial"/>
              </a:rPr>
              <a:t>At the </a:t>
            </a:r>
            <a:r>
              <a:rPr sz="1200" spc="-105" dirty="0" smtClean="0">
                <a:latin typeface="Arial"/>
                <a:cs typeface="Arial"/>
              </a:rPr>
              <a:t>proximal </a:t>
            </a:r>
            <a:r>
              <a:rPr sz="1200" spc="-100" dirty="0">
                <a:latin typeface="Arial"/>
                <a:cs typeface="Arial"/>
              </a:rPr>
              <a:t>thigh </a:t>
            </a:r>
            <a:r>
              <a:rPr sz="1200" spc="-125" dirty="0" smtClean="0">
                <a:latin typeface="Arial"/>
                <a:cs typeface="Arial"/>
              </a:rPr>
              <a:t>a </a:t>
            </a:r>
            <a:r>
              <a:rPr sz="1200" spc="-85" dirty="0">
                <a:latin typeface="Arial"/>
                <a:cs typeface="Arial"/>
              </a:rPr>
              <a:t>split </a:t>
            </a:r>
            <a:r>
              <a:rPr sz="1200" spc="-105" dirty="0">
                <a:latin typeface="Arial"/>
                <a:cs typeface="Arial"/>
              </a:rPr>
              <a:t>thickness skin </a:t>
            </a:r>
            <a:r>
              <a:rPr sz="1200" spc="-90" dirty="0">
                <a:latin typeface="Arial"/>
                <a:cs typeface="Arial"/>
              </a:rPr>
              <a:t>graft </a:t>
            </a:r>
            <a:r>
              <a:rPr sz="1200" spc="-135" dirty="0">
                <a:latin typeface="Arial"/>
                <a:cs typeface="Arial"/>
              </a:rPr>
              <a:t>was </a:t>
            </a:r>
            <a:r>
              <a:rPr sz="1200" spc="-114" dirty="0" smtClean="0">
                <a:latin typeface="Arial"/>
                <a:cs typeface="Arial"/>
              </a:rPr>
              <a:t>harvested</a:t>
            </a:r>
            <a:r>
              <a:rPr sz="1200" spc="-85" dirty="0" smtClean="0">
                <a:latin typeface="Arial"/>
                <a:cs typeface="Arial"/>
              </a:rPr>
              <a:t>. </a:t>
            </a:r>
            <a:r>
              <a:rPr sz="1200" spc="-130" dirty="0">
                <a:latin typeface="Arial"/>
                <a:cs typeface="Arial"/>
              </a:rPr>
              <a:t>The </a:t>
            </a:r>
            <a:r>
              <a:rPr sz="1200" spc="-114" dirty="0">
                <a:latin typeface="Arial"/>
                <a:cs typeface="Arial"/>
              </a:rPr>
              <a:t>medial </a:t>
            </a:r>
            <a:r>
              <a:rPr sz="1200" spc="-75" dirty="0">
                <a:latin typeface="Arial"/>
                <a:cs typeface="Arial"/>
              </a:rPr>
              <a:t>left </a:t>
            </a:r>
            <a:r>
              <a:rPr sz="1200" spc="-110" dirty="0">
                <a:latin typeface="Arial"/>
                <a:cs typeface="Arial"/>
              </a:rPr>
              <a:t>ankle </a:t>
            </a:r>
            <a:r>
              <a:rPr sz="1200" spc="-135" dirty="0">
                <a:latin typeface="Arial"/>
                <a:cs typeface="Arial"/>
              </a:rPr>
              <a:t>wound was  </a:t>
            </a:r>
            <a:r>
              <a:rPr sz="1200" spc="-114" dirty="0">
                <a:latin typeface="Arial"/>
                <a:cs typeface="Arial"/>
              </a:rPr>
              <a:t>debrided </a:t>
            </a:r>
            <a:r>
              <a:rPr sz="1200" spc="-95" dirty="0">
                <a:latin typeface="Arial"/>
                <a:cs typeface="Arial"/>
              </a:rPr>
              <a:t>to </a:t>
            </a:r>
            <a:r>
              <a:rPr sz="1200" spc="-110" dirty="0">
                <a:latin typeface="Arial"/>
                <a:cs typeface="Arial"/>
              </a:rPr>
              <a:t>healthy bleeding </a:t>
            </a:r>
            <a:r>
              <a:rPr sz="1200" spc="-120" dirty="0">
                <a:latin typeface="Arial"/>
                <a:cs typeface="Arial"/>
              </a:rPr>
              <a:t>subcutaneous </a:t>
            </a:r>
            <a:r>
              <a:rPr sz="1200" spc="-100" dirty="0">
                <a:latin typeface="Arial"/>
                <a:cs typeface="Arial"/>
              </a:rPr>
              <a:t>tissue </a:t>
            </a:r>
            <a:r>
              <a:rPr sz="1200" spc="-130" dirty="0">
                <a:latin typeface="Arial"/>
                <a:cs typeface="Arial"/>
              </a:rPr>
              <a:t>and </a:t>
            </a:r>
            <a:r>
              <a:rPr sz="1200" spc="-135" dirty="0">
                <a:latin typeface="Arial"/>
                <a:cs typeface="Arial"/>
              </a:rPr>
              <a:t>was </a:t>
            </a:r>
            <a:r>
              <a:rPr sz="1200" spc="-114" dirty="0">
                <a:latin typeface="Arial"/>
                <a:cs typeface="Arial"/>
              </a:rPr>
              <a:t>noted </a:t>
            </a:r>
            <a:r>
              <a:rPr sz="1200" spc="-95" dirty="0">
                <a:latin typeface="Arial"/>
                <a:cs typeface="Arial"/>
              </a:rPr>
              <a:t>to </a:t>
            </a:r>
            <a:r>
              <a:rPr sz="1200" spc="-130" dirty="0">
                <a:latin typeface="Arial"/>
                <a:cs typeface="Arial"/>
              </a:rPr>
              <a:t>measure </a:t>
            </a:r>
            <a:r>
              <a:rPr sz="1200" spc="-125" dirty="0">
                <a:latin typeface="Arial"/>
                <a:cs typeface="Arial"/>
              </a:rPr>
              <a:t>6.5cm </a:t>
            </a:r>
            <a:r>
              <a:rPr sz="1200" spc="-114" dirty="0">
                <a:latin typeface="Arial"/>
                <a:cs typeface="Arial"/>
              </a:rPr>
              <a:t>x </a:t>
            </a:r>
            <a:r>
              <a:rPr sz="1200" spc="-125" dirty="0">
                <a:latin typeface="Arial"/>
                <a:cs typeface="Arial"/>
              </a:rPr>
              <a:t>5.5cm </a:t>
            </a:r>
            <a:r>
              <a:rPr sz="1200" spc="-100" dirty="0">
                <a:latin typeface="Arial"/>
                <a:cs typeface="Arial"/>
              </a:rPr>
              <a:t>with </a:t>
            </a:r>
            <a:r>
              <a:rPr sz="1200" spc="-114" dirty="0">
                <a:latin typeface="Arial"/>
                <a:cs typeface="Arial"/>
              </a:rPr>
              <a:t>minimal </a:t>
            </a:r>
            <a:r>
              <a:rPr sz="1200" spc="-105" dirty="0">
                <a:latin typeface="Arial"/>
                <a:cs typeface="Arial"/>
              </a:rPr>
              <a:t>depth. </a:t>
            </a:r>
            <a:r>
              <a:rPr sz="1200" spc="-105" dirty="0" smtClean="0">
                <a:latin typeface="Arial"/>
                <a:cs typeface="Arial"/>
              </a:rPr>
              <a:t>This </a:t>
            </a:r>
            <a:r>
              <a:rPr sz="1200" spc="-135" dirty="0">
                <a:latin typeface="Arial"/>
                <a:cs typeface="Arial"/>
              </a:rPr>
              <a:t>was </a:t>
            </a:r>
            <a:r>
              <a:rPr sz="1200" spc="-120" dirty="0">
                <a:latin typeface="Arial"/>
                <a:cs typeface="Arial"/>
              </a:rPr>
              <a:t>secured </a:t>
            </a:r>
            <a:r>
              <a:rPr sz="1200" spc="-100" dirty="0">
                <a:latin typeface="Arial"/>
                <a:cs typeface="Arial"/>
              </a:rPr>
              <a:t>with nylon, </a:t>
            </a:r>
            <a:r>
              <a:rPr sz="1200" spc="-120" dirty="0">
                <a:latin typeface="Arial"/>
                <a:cs typeface="Arial"/>
              </a:rPr>
              <a:t>covered </a:t>
            </a:r>
            <a:r>
              <a:rPr sz="1200" spc="-100" dirty="0">
                <a:latin typeface="Arial"/>
                <a:cs typeface="Arial"/>
              </a:rPr>
              <a:t>with </a:t>
            </a:r>
            <a:r>
              <a:rPr sz="1200" spc="-125" dirty="0">
                <a:latin typeface="Arial"/>
                <a:cs typeface="Arial"/>
              </a:rPr>
              <a:t>a </a:t>
            </a:r>
            <a:r>
              <a:rPr sz="1200" spc="-114" dirty="0">
                <a:latin typeface="Arial"/>
                <a:cs typeface="Arial"/>
              </a:rPr>
              <a:t>non-adherent </a:t>
            </a:r>
            <a:r>
              <a:rPr sz="1200" spc="-105" dirty="0">
                <a:latin typeface="Arial"/>
                <a:cs typeface="Arial"/>
              </a:rPr>
              <a:t>dressing, </a:t>
            </a:r>
            <a:r>
              <a:rPr sz="1200" spc="-130" dirty="0">
                <a:latin typeface="Arial"/>
                <a:cs typeface="Arial"/>
              </a:rPr>
              <a:t>and </a:t>
            </a:r>
            <a:r>
              <a:rPr sz="1200" spc="-125" dirty="0">
                <a:latin typeface="Arial"/>
                <a:cs typeface="Arial"/>
              </a:rPr>
              <a:t>a  </a:t>
            </a:r>
            <a:r>
              <a:rPr sz="1200" spc="-135" dirty="0">
                <a:latin typeface="Arial"/>
                <a:cs typeface="Arial"/>
              </a:rPr>
              <a:t>wound</a:t>
            </a:r>
            <a:r>
              <a:rPr sz="1200" spc="-65" dirty="0">
                <a:latin typeface="Arial"/>
                <a:cs typeface="Arial"/>
              </a:rPr>
              <a:t> </a:t>
            </a:r>
            <a:r>
              <a:rPr sz="1200" spc="-114" dirty="0">
                <a:latin typeface="Arial"/>
                <a:cs typeface="Arial"/>
              </a:rPr>
              <a:t>vac</a:t>
            </a:r>
            <a:r>
              <a:rPr sz="1200" spc="-65" dirty="0">
                <a:latin typeface="Arial"/>
                <a:cs typeface="Arial"/>
              </a:rPr>
              <a:t> </a:t>
            </a:r>
            <a:r>
              <a:rPr sz="1200" spc="-135" dirty="0">
                <a:latin typeface="Arial"/>
                <a:cs typeface="Arial"/>
              </a:rPr>
              <a:t>was</a:t>
            </a:r>
            <a:r>
              <a:rPr sz="1200" spc="-65" dirty="0">
                <a:latin typeface="Arial"/>
                <a:cs typeface="Arial"/>
              </a:rPr>
              <a:t> </a:t>
            </a:r>
            <a:r>
              <a:rPr sz="1200" spc="-110" dirty="0">
                <a:latin typeface="Arial"/>
                <a:cs typeface="Arial"/>
              </a:rPr>
              <a:t>placed</a:t>
            </a:r>
            <a:r>
              <a:rPr sz="1200" spc="-70" dirty="0">
                <a:latin typeface="Arial"/>
                <a:cs typeface="Arial"/>
              </a:rPr>
              <a:t> </a:t>
            </a:r>
            <a:r>
              <a:rPr sz="1200" spc="-114" dirty="0">
                <a:latin typeface="Arial"/>
                <a:cs typeface="Arial"/>
              </a:rPr>
              <a:t>over</a:t>
            </a:r>
            <a:r>
              <a:rPr sz="1200" spc="-60" dirty="0">
                <a:latin typeface="Arial"/>
                <a:cs typeface="Arial"/>
              </a:rPr>
              <a:t> </a:t>
            </a:r>
            <a:r>
              <a:rPr sz="1200" spc="-110" dirty="0">
                <a:latin typeface="Arial"/>
                <a:cs typeface="Arial"/>
              </a:rPr>
              <a:t>the</a:t>
            </a:r>
            <a:r>
              <a:rPr sz="1200" spc="-60" dirty="0">
                <a:latin typeface="Arial"/>
                <a:cs typeface="Arial"/>
              </a:rPr>
              <a:t> </a:t>
            </a:r>
            <a:r>
              <a:rPr sz="1200" spc="-90" dirty="0">
                <a:latin typeface="Arial"/>
                <a:cs typeface="Arial"/>
              </a:rPr>
              <a:t>graft. </a:t>
            </a:r>
            <a:r>
              <a:rPr sz="1200" spc="-45" dirty="0">
                <a:latin typeface="Arial"/>
                <a:cs typeface="Arial"/>
              </a:rPr>
              <a:t> </a:t>
            </a:r>
            <a:r>
              <a:rPr sz="1200" spc="-130" dirty="0">
                <a:latin typeface="Arial"/>
                <a:cs typeface="Arial"/>
              </a:rPr>
              <a:t>The</a:t>
            </a:r>
            <a:r>
              <a:rPr sz="1200" spc="-65" dirty="0">
                <a:latin typeface="Arial"/>
                <a:cs typeface="Arial"/>
              </a:rPr>
              <a:t> </a:t>
            </a:r>
            <a:r>
              <a:rPr sz="1200" spc="-100" dirty="0">
                <a:latin typeface="Arial"/>
                <a:cs typeface="Arial"/>
              </a:rPr>
              <a:t>patient</a:t>
            </a:r>
            <a:r>
              <a:rPr sz="1200" spc="-60" dirty="0">
                <a:latin typeface="Arial"/>
                <a:cs typeface="Arial"/>
              </a:rPr>
              <a:t> </a:t>
            </a:r>
            <a:r>
              <a:rPr sz="1200" spc="-135" dirty="0">
                <a:latin typeface="Arial"/>
                <a:cs typeface="Arial"/>
              </a:rPr>
              <a:t>was</a:t>
            </a:r>
            <a:r>
              <a:rPr sz="1200" spc="-70" dirty="0">
                <a:latin typeface="Arial"/>
                <a:cs typeface="Arial"/>
              </a:rPr>
              <a:t> </a:t>
            </a:r>
            <a:r>
              <a:rPr sz="1200" spc="-114" dirty="0">
                <a:latin typeface="Arial"/>
                <a:cs typeface="Arial"/>
              </a:rPr>
              <a:t>admitted</a:t>
            </a:r>
            <a:r>
              <a:rPr sz="1200" spc="-70" dirty="0">
                <a:latin typeface="Arial"/>
                <a:cs typeface="Arial"/>
              </a:rPr>
              <a:t> </a:t>
            </a:r>
            <a:r>
              <a:rPr sz="1200" spc="-110" dirty="0">
                <a:latin typeface="Arial"/>
                <a:cs typeface="Arial"/>
              </a:rPr>
              <a:t>post</a:t>
            </a:r>
            <a:r>
              <a:rPr sz="1200" spc="-65" dirty="0">
                <a:latin typeface="Arial"/>
                <a:cs typeface="Arial"/>
              </a:rPr>
              <a:t> </a:t>
            </a:r>
            <a:r>
              <a:rPr sz="1200" spc="-105" dirty="0">
                <a:latin typeface="Arial"/>
                <a:cs typeface="Arial"/>
              </a:rPr>
              <a:t>operatively</a:t>
            </a:r>
            <a:r>
              <a:rPr sz="1200" spc="-70" dirty="0">
                <a:latin typeface="Arial"/>
                <a:cs typeface="Arial"/>
              </a:rPr>
              <a:t> </a:t>
            </a:r>
            <a:r>
              <a:rPr sz="1200" spc="-90" dirty="0">
                <a:latin typeface="Arial"/>
                <a:cs typeface="Arial"/>
              </a:rPr>
              <a:t>for</a:t>
            </a:r>
            <a:r>
              <a:rPr sz="1200" spc="-60" dirty="0">
                <a:latin typeface="Arial"/>
                <a:cs typeface="Arial"/>
              </a:rPr>
              <a:t> </a:t>
            </a:r>
            <a:r>
              <a:rPr sz="1200" spc="-110" dirty="0">
                <a:latin typeface="Arial"/>
                <a:cs typeface="Arial"/>
              </a:rPr>
              <a:t>pain</a:t>
            </a:r>
            <a:r>
              <a:rPr sz="1200" spc="-60" dirty="0">
                <a:latin typeface="Arial"/>
                <a:cs typeface="Arial"/>
              </a:rPr>
              <a:t> </a:t>
            </a:r>
            <a:r>
              <a:rPr sz="1200" spc="-95" dirty="0">
                <a:latin typeface="Arial"/>
                <a:cs typeface="Arial"/>
              </a:rPr>
              <a:t>control,</a:t>
            </a:r>
            <a:r>
              <a:rPr sz="1200" spc="-70" dirty="0">
                <a:latin typeface="Arial"/>
                <a:cs typeface="Arial"/>
              </a:rPr>
              <a:t> </a:t>
            </a:r>
            <a:r>
              <a:rPr sz="1200" spc="-130" dirty="0">
                <a:latin typeface="Arial"/>
                <a:cs typeface="Arial"/>
              </a:rPr>
              <a:t>he</a:t>
            </a:r>
            <a:r>
              <a:rPr sz="1200" spc="-60" dirty="0">
                <a:latin typeface="Arial"/>
                <a:cs typeface="Arial"/>
              </a:rPr>
              <a:t> </a:t>
            </a:r>
            <a:r>
              <a:rPr sz="1200" spc="-105" dirty="0">
                <a:latin typeface="Arial"/>
                <a:cs typeface="Arial"/>
              </a:rPr>
              <a:t>received</a:t>
            </a:r>
            <a:r>
              <a:rPr sz="1200" spc="-70" dirty="0">
                <a:latin typeface="Arial"/>
                <a:cs typeface="Arial"/>
              </a:rPr>
              <a:t> </a:t>
            </a:r>
            <a:r>
              <a:rPr sz="1200" spc="-125" dirty="0">
                <a:latin typeface="Arial"/>
                <a:cs typeface="Arial"/>
              </a:rPr>
              <a:t>a</a:t>
            </a:r>
            <a:r>
              <a:rPr sz="1200" spc="-60" dirty="0">
                <a:latin typeface="Arial"/>
                <a:cs typeface="Arial"/>
              </a:rPr>
              <a:t> </a:t>
            </a:r>
            <a:r>
              <a:rPr sz="1200" spc="-130" dirty="0">
                <a:latin typeface="Arial"/>
                <a:cs typeface="Arial"/>
              </a:rPr>
              <a:t>bone</a:t>
            </a:r>
            <a:r>
              <a:rPr sz="1200" spc="-70" dirty="0">
                <a:latin typeface="Arial"/>
                <a:cs typeface="Arial"/>
              </a:rPr>
              <a:t> </a:t>
            </a:r>
            <a:r>
              <a:rPr sz="1200" spc="-105" dirty="0" smtClean="0">
                <a:latin typeface="Arial"/>
                <a:cs typeface="Arial"/>
              </a:rPr>
              <a:t>stimulato</a:t>
            </a:r>
            <a:r>
              <a:rPr lang="en-US" sz="1200" spc="-105" dirty="0" smtClean="0">
                <a:latin typeface="Arial"/>
                <a:cs typeface="Arial"/>
              </a:rPr>
              <a:t>r and Vitamin D was optimized</a:t>
            </a:r>
            <a:r>
              <a:rPr sz="1200" spc="-110" dirty="0" smtClean="0">
                <a:latin typeface="Arial"/>
                <a:cs typeface="Arial"/>
              </a:rPr>
              <a:t>.</a:t>
            </a:r>
            <a:endParaRPr lang="en-US" sz="1200" spc="-110" dirty="0" smtClean="0">
              <a:latin typeface="Arial"/>
              <a:cs typeface="Arial"/>
            </a:endParaRPr>
          </a:p>
          <a:p>
            <a:pPr marL="12700" marR="113030">
              <a:lnSpc>
                <a:spcPts val="1430"/>
              </a:lnSpc>
              <a:spcBef>
                <a:spcPts val="434"/>
              </a:spcBef>
            </a:pPr>
            <a:endParaRPr sz="1200" dirty="0">
              <a:latin typeface="Arial"/>
              <a:cs typeface="Arial"/>
            </a:endParaRPr>
          </a:p>
          <a:p>
            <a:pPr marL="12700" marR="126364">
              <a:lnSpc>
                <a:spcPts val="1430"/>
              </a:lnSpc>
              <a:spcBef>
                <a:spcPts val="434"/>
              </a:spcBef>
            </a:pPr>
            <a:r>
              <a:rPr sz="1200" spc="-130" dirty="0">
                <a:latin typeface="Arial"/>
                <a:cs typeface="Arial"/>
              </a:rPr>
              <a:t>The </a:t>
            </a:r>
            <a:r>
              <a:rPr sz="1200" spc="-100" dirty="0">
                <a:latin typeface="Arial"/>
                <a:cs typeface="Arial"/>
              </a:rPr>
              <a:t>patient </a:t>
            </a:r>
            <a:r>
              <a:rPr sz="1200" spc="-130" dirty="0">
                <a:latin typeface="Arial"/>
                <a:cs typeface="Arial"/>
              </a:rPr>
              <a:t>had </a:t>
            </a:r>
            <a:r>
              <a:rPr sz="1200" spc="-145" dirty="0">
                <a:latin typeface="Arial"/>
                <a:cs typeface="Arial"/>
              </a:rPr>
              <a:t>100% </a:t>
            </a:r>
            <a:r>
              <a:rPr sz="1200" spc="-105" dirty="0">
                <a:latin typeface="Arial"/>
                <a:cs typeface="Arial"/>
              </a:rPr>
              <a:t>take </a:t>
            </a:r>
            <a:r>
              <a:rPr sz="1200" spc="-95" dirty="0">
                <a:latin typeface="Arial"/>
                <a:cs typeface="Arial"/>
              </a:rPr>
              <a:t>of </a:t>
            </a:r>
            <a:r>
              <a:rPr sz="1200" spc="-100" dirty="0">
                <a:latin typeface="Arial"/>
                <a:cs typeface="Arial"/>
              </a:rPr>
              <a:t>his </a:t>
            </a:r>
            <a:r>
              <a:rPr sz="1200" spc="-155" dirty="0">
                <a:latin typeface="Arial"/>
                <a:cs typeface="Arial"/>
              </a:rPr>
              <a:t>STSG </a:t>
            </a:r>
            <a:r>
              <a:rPr sz="1200" spc="-105" dirty="0" smtClean="0">
                <a:latin typeface="Arial"/>
                <a:cs typeface="Arial"/>
              </a:rPr>
              <a:t>post-operatively</a:t>
            </a:r>
            <a:r>
              <a:rPr lang="en-US" sz="1200" spc="-105" dirty="0" smtClean="0">
                <a:latin typeface="Arial"/>
                <a:cs typeface="Arial"/>
              </a:rPr>
              <a:t>. </a:t>
            </a:r>
            <a:r>
              <a:rPr sz="1200" spc="-130" dirty="0" smtClean="0">
                <a:latin typeface="Arial"/>
                <a:cs typeface="Arial"/>
              </a:rPr>
              <a:t>However</a:t>
            </a:r>
            <a:r>
              <a:rPr sz="1200" spc="-130" dirty="0">
                <a:latin typeface="Arial"/>
                <a:cs typeface="Arial"/>
              </a:rPr>
              <a:t>, </a:t>
            </a:r>
            <a:r>
              <a:rPr sz="1200" spc="-125" dirty="0">
                <a:latin typeface="Arial"/>
                <a:cs typeface="Arial"/>
              </a:rPr>
              <a:t>2 </a:t>
            </a:r>
            <a:r>
              <a:rPr sz="1200" spc="-130" dirty="0">
                <a:latin typeface="Arial"/>
                <a:cs typeface="Arial"/>
              </a:rPr>
              <a:t>weeks </a:t>
            </a:r>
            <a:r>
              <a:rPr sz="1200" spc="-100" dirty="0">
                <a:latin typeface="Arial"/>
                <a:cs typeface="Arial"/>
              </a:rPr>
              <a:t>following </a:t>
            </a:r>
            <a:r>
              <a:rPr sz="1200" spc="-95" dirty="0">
                <a:latin typeface="Arial"/>
                <a:cs typeface="Arial"/>
              </a:rPr>
              <a:t>grafting, </a:t>
            </a:r>
            <a:r>
              <a:rPr sz="1200" spc="-105" dirty="0">
                <a:latin typeface="Arial"/>
                <a:cs typeface="Arial"/>
              </a:rPr>
              <a:t>the </a:t>
            </a:r>
            <a:r>
              <a:rPr sz="1200" spc="-100" dirty="0">
                <a:latin typeface="Arial"/>
                <a:cs typeface="Arial"/>
              </a:rPr>
              <a:t>patient </a:t>
            </a:r>
            <a:r>
              <a:rPr sz="1200" spc="-120" dirty="0">
                <a:latin typeface="Arial"/>
                <a:cs typeface="Arial"/>
              </a:rPr>
              <a:t>developed </a:t>
            </a:r>
            <a:r>
              <a:rPr sz="1200" spc="-125" dirty="0">
                <a:latin typeface="Arial"/>
                <a:cs typeface="Arial"/>
              </a:rPr>
              <a:t>a </a:t>
            </a:r>
            <a:r>
              <a:rPr sz="1200" spc="-105" dirty="0">
                <a:latin typeface="Arial"/>
                <a:cs typeface="Arial"/>
              </a:rPr>
              <a:t>draining </a:t>
            </a:r>
            <a:r>
              <a:rPr sz="1200" spc="-110" dirty="0">
                <a:latin typeface="Arial"/>
                <a:cs typeface="Arial"/>
              </a:rPr>
              <a:t>sinus </a:t>
            </a:r>
            <a:r>
              <a:rPr sz="1200" spc="-90" dirty="0">
                <a:latin typeface="Arial"/>
                <a:cs typeface="Arial"/>
              </a:rPr>
              <a:t>tract </a:t>
            </a:r>
            <a:r>
              <a:rPr sz="1200" spc="-95" dirty="0">
                <a:latin typeface="Arial"/>
                <a:cs typeface="Arial"/>
              </a:rPr>
              <a:t>to  </a:t>
            </a:r>
            <a:r>
              <a:rPr sz="1200" spc="-105" dirty="0">
                <a:latin typeface="Arial"/>
                <a:cs typeface="Arial"/>
              </a:rPr>
              <a:t>the </a:t>
            </a:r>
            <a:r>
              <a:rPr sz="1200" spc="-130" dirty="0">
                <a:latin typeface="Arial"/>
                <a:cs typeface="Arial"/>
              </a:rPr>
              <a:t>dorsum </a:t>
            </a:r>
            <a:r>
              <a:rPr sz="1200" spc="-95" dirty="0">
                <a:latin typeface="Arial"/>
                <a:cs typeface="Arial"/>
              </a:rPr>
              <a:t>of </a:t>
            </a:r>
            <a:r>
              <a:rPr sz="1200" spc="-85" dirty="0">
                <a:latin typeface="Arial"/>
                <a:cs typeface="Arial"/>
              </a:rPr>
              <a:t>1</a:t>
            </a:r>
            <a:r>
              <a:rPr sz="1200" spc="-127" baseline="24305" dirty="0">
                <a:latin typeface="Arial"/>
                <a:cs typeface="Arial"/>
              </a:rPr>
              <a:t>st </a:t>
            </a:r>
            <a:r>
              <a:rPr sz="1200" spc="-160" dirty="0">
                <a:latin typeface="Arial"/>
                <a:cs typeface="Arial"/>
              </a:rPr>
              <a:t>MTP </a:t>
            </a:r>
            <a:r>
              <a:rPr sz="1200" spc="-114" dirty="0">
                <a:latin typeface="Arial"/>
                <a:cs typeface="Arial"/>
              </a:rPr>
              <a:t>which </a:t>
            </a:r>
            <a:r>
              <a:rPr sz="1200" spc="-120" dirty="0">
                <a:latin typeface="Arial"/>
                <a:cs typeface="Arial"/>
              </a:rPr>
              <a:t>probed </a:t>
            </a:r>
            <a:r>
              <a:rPr sz="1200" spc="-135" dirty="0">
                <a:latin typeface="Arial"/>
                <a:cs typeface="Arial"/>
              </a:rPr>
              <a:t>down </a:t>
            </a:r>
            <a:r>
              <a:rPr sz="1200" spc="-95" dirty="0">
                <a:latin typeface="Arial"/>
                <a:cs typeface="Arial"/>
              </a:rPr>
              <a:t>to </a:t>
            </a:r>
            <a:r>
              <a:rPr sz="1200" spc="-110" dirty="0">
                <a:latin typeface="Arial"/>
                <a:cs typeface="Arial"/>
              </a:rPr>
              <a:t>the </a:t>
            </a:r>
            <a:r>
              <a:rPr sz="1200" spc="-100" dirty="0">
                <a:latin typeface="Arial"/>
                <a:cs typeface="Arial"/>
              </a:rPr>
              <a:t>level </a:t>
            </a:r>
            <a:r>
              <a:rPr sz="1200" spc="-95" dirty="0">
                <a:latin typeface="Arial"/>
                <a:cs typeface="Arial"/>
              </a:rPr>
              <a:t>of </a:t>
            </a:r>
            <a:r>
              <a:rPr sz="1200" spc="-105" dirty="0">
                <a:latin typeface="Arial"/>
                <a:cs typeface="Arial"/>
              </a:rPr>
              <a:t>the </a:t>
            </a:r>
            <a:r>
              <a:rPr sz="1200" spc="-95" dirty="0">
                <a:latin typeface="Arial"/>
                <a:cs typeface="Arial"/>
              </a:rPr>
              <a:t>plate. </a:t>
            </a:r>
            <a:r>
              <a:rPr sz="1200" spc="-130" dirty="0">
                <a:latin typeface="Arial"/>
                <a:cs typeface="Arial"/>
              </a:rPr>
              <a:t>The </a:t>
            </a:r>
            <a:r>
              <a:rPr sz="1200" spc="-100" dirty="0">
                <a:latin typeface="Arial"/>
                <a:cs typeface="Arial"/>
              </a:rPr>
              <a:t>patient </a:t>
            </a:r>
            <a:r>
              <a:rPr sz="1200" spc="-135" dirty="0">
                <a:latin typeface="Arial"/>
                <a:cs typeface="Arial"/>
              </a:rPr>
              <a:t>was </a:t>
            </a:r>
            <a:r>
              <a:rPr sz="1200" spc="-110" dirty="0">
                <a:latin typeface="Arial"/>
                <a:cs typeface="Arial"/>
              </a:rPr>
              <a:t>readmitted </a:t>
            </a:r>
            <a:r>
              <a:rPr sz="1200" spc="-95" dirty="0">
                <a:latin typeface="Arial"/>
                <a:cs typeface="Arial"/>
              </a:rPr>
              <a:t>to </a:t>
            </a:r>
            <a:r>
              <a:rPr sz="1200" spc="-110" dirty="0">
                <a:latin typeface="Arial"/>
                <a:cs typeface="Arial"/>
              </a:rPr>
              <a:t>the </a:t>
            </a:r>
            <a:r>
              <a:rPr sz="1200" spc="-100" dirty="0">
                <a:latin typeface="Arial"/>
                <a:cs typeface="Arial"/>
              </a:rPr>
              <a:t>hospital </a:t>
            </a:r>
            <a:r>
              <a:rPr sz="1200" spc="-95" dirty="0">
                <a:latin typeface="Arial"/>
                <a:cs typeface="Arial"/>
              </a:rPr>
              <a:t>at </a:t>
            </a:r>
            <a:r>
              <a:rPr sz="1200" spc="-90" dirty="0">
                <a:latin typeface="Arial"/>
                <a:cs typeface="Arial"/>
              </a:rPr>
              <a:t>this </a:t>
            </a:r>
            <a:r>
              <a:rPr sz="1200" spc="-100" dirty="0" smtClean="0">
                <a:latin typeface="Arial"/>
                <a:cs typeface="Arial"/>
              </a:rPr>
              <a:t>time</a:t>
            </a:r>
            <a:r>
              <a:rPr lang="en-US" sz="1200" spc="-100" dirty="0" smtClean="0">
                <a:latin typeface="Arial"/>
                <a:cs typeface="Arial"/>
              </a:rPr>
              <a:t> and c</a:t>
            </a:r>
            <a:r>
              <a:rPr sz="1200" spc="-110" dirty="0" smtClean="0">
                <a:latin typeface="Arial"/>
                <a:cs typeface="Arial"/>
              </a:rPr>
              <a:t>ultures </a:t>
            </a:r>
            <a:r>
              <a:rPr sz="1200" spc="-125" dirty="0">
                <a:latin typeface="Arial"/>
                <a:cs typeface="Arial"/>
              </a:rPr>
              <a:t>grew </a:t>
            </a:r>
            <a:r>
              <a:rPr sz="1200" spc="-100" dirty="0">
                <a:latin typeface="Arial"/>
                <a:cs typeface="Arial"/>
              </a:rPr>
              <a:t>Serratia </a:t>
            </a:r>
            <a:r>
              <a:rPr sz="1200" spc="-130" dirty="0">
                <a:latin typeface="Arial"/>
                <a:cs typeface="Arial"/>
              </a:rPr>
              <a:t>and </a:t>
            </a:r>
            <a:r>
              <a:rPr sz="1200" spc="-110" dirty="0">
                <a:latin typeface="Arial"/>
                <a:cs typeface="Arial"/>
              </a:rPr>
              <a:t>the </a:t>
            </a:r>
            <a:r>
              <a:rPr sz="1200" spc="-100" dirty="0">
                <a:latin typeface="Arial"/>
                <a:cs typeface="Arial"/>
              </a:rPr>
              <a:t>infectious </a:t>
            </a:r>
            <a:r>
              <a:rPr sz="1200" spc="-114" dirty="0">
                <a:latin typeface="Arial"/>
                <a:cs typeface="Arial"/>
              </a:rPr>
              <a:t>disease  </a:t>
            </a:r>
            <a:r>
              <a:rPr sz="1200" spc="-125" dirty="0">
                <a:latin typeface="Arial"/>
                <a:cs typeface="Arial"/>
              </a:rPr>
              <a:t>team </a:t>
            </a:r>
            <a:r>
              <a:rPr sz="1200" spc="-110" dirty="0">
                <a:latin typeface="Arial"/>
                <a:cs typeface="Arial"/>
              </a:rPr>
              <a:t>placed </a:t>
            </a:r>
            <a:r>
              <a:rPr sz="1200" spc="-105" dirty="0">
                <a:latin typeface="Arial"/>
                <a:cs typeface="Arial"/>
              </a:rPr>
              <a:t>the </a:t>
            </a:r>
            <a:r>
              <a:rPr sz="1200" spc="-100" dirty="0">
                <a:latin typeface="Arial"/>
                <a:cs typeface="Arial"/>
              </a:rPr>
              <a:t>patient </a:t>
            </a:r>
            <a:r>
              <a:rPr sz="1200" spc="-130" dirty="0">
                <a:latin typeface="Arial"/>
                <a:cs typeface="Arial"/>
              </a:rPr>
              <a:t>on </a:t>
            </a:r>
            <a:r>
              <a:rPr lang="en-US" sz="1200" spc="-130" dirty="0" err="1" smtClean="0">
                <a:latin typeface="Arial"/>
                <a:cs typeface="Arial"/>
              </a:rPr>
              <a:t>C</a:t>
            </a:r>
            <a:r>
              <a:rPr sz="1200" spc="-114" dirty="0" err="1" smtClean="0">
                <a:latin typeface="Arial"/>
                <a:cs typeface="Arial"/>
              </a:rPr>
              <a:t>efepime</a:t>
            </a:r>
            <a:r>
              <a:rPr sz="1200" spc="-114" dirty="0" smtClean="0">
                <a:latin typeface="Arial"/>
                <a:cs typeface="Arial"/>
              </a:rPr>
              <a:t>. </a:t>
            </a:r>
            <a:r>
              <a:rPr sz="1200" spc="-155" dirty="0">
                <a:latin typeface="Arial"/>
                <a:cs typeface="Arial"/>
              </a:rPr>
              <a:t>CT </a:t>
            </a:r>
            <a:r>
              <a:rPr sz="1200" spc="-120" dirty="0">
                <a:latin typeface="Arial"/>
                <a:cs typeface="Arial"/>
              </a:rPr>
              <a:t>imaging </a:t>
            </a:r>
            <a:r>
              <a:rPr sz="1200" spc="-95" dirty="0">
                <a:latin typeface="Arial"/>
                <a:cs typeface="Arial"/>
              </a:rPr>
              <a:t>at </a:t>
            </a:r>
            <a:r>
              <a:rPr sz="1200" spc="-90" dirty="0">
                <a:latin typeface="Arial"/>
                <a:cs typeface="Arial"/>
              </a:rPr>
              <a:t>this </a:t>
            </a:r>
            <a:r>
              <a:rPr sz="1200" spc="-105" dirty="0">
                <a:latin typeface="Arial"/>
                <a:cs typeface="Arial"/>
              </a:rPr>
              <a:t>time </a:t>
            </a:r>
            <a:r>
              <a:rPr sz="1200" spc="-110" dirty="0">
                <a:latin typeface="Arial"/>
                <a:cs typeface="Arial"/>
              </a:rPr>
              <a:t>revealed </a:t>
            </a:r>
            <a:r>
              <a:rPr sz="1200" spc="-125" dirty="0">
                <a:latin typeface="Arial"/>
                <a:cs typeface="Arial"/>
              </a:rPr>
              <a:t>a </a:t>
            </a:r>
            <a:r>
              <a:rPr sz="1200" spc="-110" dirty="0">
                <a:latin typeface="Arial"/>
                <a:cs typeface="Arial"/>
              </a:rPr>
              <a:t>small </a:t>
            </a:r>
            <a:r>
              <a:rPr sz="1200" spc="-125" dirty="0">
                <a:latin typeface="Arial"/>
                <a:cs typeface="Arial"/>
              </a:rPr>
              <a:t>abscess </a:t>
            </a:r>
            <a:r>
              <a:rPr sz="1200" spc="-95" dirty="0">
                <a:latin typeface="Arial"/>
                <a:cs typeface="Arial"/>
              </a:rPr>
              <a:t>at </a:t>
            </a:r>
            <a:r>
              <a:rPr sz="1200" spc="-105" dirty="0">
                <a:latin typeface="Arial"/>
                <a:cs typeface="Arial"/>
              </a:rPr>
              <a:t>the </a:t>
            </a:r>
            <a:r>
              <a:rPr sz="1200" spc="-100" dirty="0">
                <a:latin typeface="Arial"/>
                <a:cs typeface="Arial"/>
              </a:rPr>
              <a:t>level </a:t>
            </a:r>
            <a:r>
              <a:rPr sz="1200" spc="-95" dirty="0">
                <a:latin typeface="Arial"/>
                <a:cs typeface="Arial"/>
              </a:rPr>
              <a:t>of </a:t>
            </a:r>
            <a:r>
              <a:rPr sz="1200" spc="-105" dirty="0">
                <a:latin typeface="Arial"/>
                <a:cs typeface="Arial"/>
              </a:rPr>
              <a:t>the </a:t>
            </a:r>
            <a:r>
              <a:rPr sz="1200" spc="-90" dirty="0">
                <a:latin typeface="Arial"/>
                <a:cs typeface="Arial"/>
              </a:rPr>
              <a:t>graft. </a:t>
            </a:r>
            <a:r>
              <a:rPr sz="1200" spc="-130" dirty="0">
                <a:latin typeface="Arial"/>
                <a:cs typeface="Arial"/>
              </a:rPr>
              <a:t>The </a:t>
            </a:r>
            <a:r>
              <a:rPr sz="1200" spc="-100" dirty="0">
                <a:latin typeface="Arial"/>
                <a:cs typeface="Arial"/>
              </a:rPr>
              <a:t>patient </a:t>
            </a:r>
            <a:r>
              <a:rPr sz="1200" spc="-114" dirty="0">
                <a:latin typeface="Arial"/>
                <a:cs typeface="Arial"/>
              </a:rPr>
              <a:t>subsequently </a:t>
            </a:r>
            <a:r>
              <a:rPr sz="1200" spc="-105" dirty="0">
                <a:latin typeface="Arial"/>
                <a:cs typeface="Arial"/>
              </a:rPr>
              <a:t>required </a:t>
            </a:r>
            <a:r>
              <a:rPr sz="1200" spc="-130" dirty="0">
                <a:latin typeface="Arial"/>
                <a:cs typeface="Arial"/>
              </a:rPr>
              <a:t>an </a:t>
            </a:r>
            <a:r>
              <a:rPr sz="1200" spc="-100" dirty="0">
                <a:latin typeface="Arial"/>
                <a:cs typeface="Arial"/>
              </a:rPr>
              <a:t>incision </a:t>
            </a:r>
            <a:r>
              <a:rPr sz="1200" spc="-130" dirty="0">
                <a:latin typeface="Arial"/>
                <a:cs typeface="Arial"/>
              </a:rPr>
              <a:t>and </a:t>
            </a:r>
            <a:r>
              <a:rPr sz="1200" spc="-114" dirty="0">
                <a:latin typeface="Arial"/>
                <a:cs typeface="Arial"/>
              </a:rPr>
              <a:t>drainage  </a:t>
            </a:r>
            <a:r>
              <a:rPr sz="1200" spc="-100" dirty="0">
                <a:latin typeface="Arial"/>
                <a:cs typeface="Arial"/>
              </a:rPr>
              <a:t>with</a:t>
            </a:r>
            <a:r>
              <a:rPr sz="1200" spc="-65" dirty="0">
                <a:latin typeface="Arial"/>
                <a:cs typeface="Arial"/>
              </a:rPr>
              <a:t> </a:t>
            </a:r>
            <a:r>
              <a:rPr sz="1200" spc="-130" dirty="0">
                <a:latin typeface="Arial"/>
                <a:cs typeface="Arial"/>
              </a:rPr>
              <a:t>deep</a:t>
            </a:r>
            <a:r>
              <a:rPr sz="1200" spc="-65" dirty="0">
                <a:latin typeface="Arial"/>
                <a:cs typeface="Arial"/>
              </a:rPr>
              <a:t> </a:t>
            </a:r>
            <a:r>
              <a:rPr sz="1200" spc="-105" dirty="0">
                <a:latin typeface="Arial"/>
                <a:cs typeface="Arial"/>
              </a:rPr>
              <a:t>cultures</a:t>
            </a:r>
            <a:r>
              <a:rPr sz="1200" spc="-65" dirty="0">
                <a:latin typeface="Arial"/>
                <a:cs typeface="Arial"/>
              </a:rPr>
              <a:t> </a:t>
            </a:r>
            <a:r>
              <a:rPr sz="1200" spc="-114" dirty="0">
                <a:latin typeface="Arial"/>
                <a:cs typeface="Arial"/>
              </a:rPr>
              <a:t>performed</a:t>
            </a:r>
            <a:r>
              <a:rPr sz="1200" spc="-60" dirty="0">
                <a:latin typeface="Arial"/>
                <a:cs typeface="Arial"/>
              </a:rPr>
              <a:t> </a:t>
            </a:r>
            <a:r>
              <a:rPr sz="1200" spc="-120" dirty="0">
                <a:latin typeface="Arial"/>
                <a:cs typeface="Arial"/>
              </a:rPr>
              <a:t>by</a:t>
            </a:r>
            <a:r>
              <a:rPr sz="1200" spc="-65" dirty="0">
                <a:latin typeface="Arial"/>
                <a:cs typeface="Arial"/>
              </a:rPr>
              <a:t> </a:t>
            </a:r>
            <a:r>
              <a:rPr sz="1200" spc="-105" dirty="0">
                <a:latin typeface="Arial"/>
                <a:cs typeface="Arial"/>
              </a:rPr>
              <a:t>the</a:t>
            </a:r>
            <a:r>
              <a:rPr sz="1200" spc="-65" dirty="0">
                <a:latin typeface="Arial"/>
                <a:cs typeface="Arial"/>
              </a:rPr>
              <a:t> </a:t>
            </a:r>
            <a:r>
              <a:rPr sz="1200" spc="-110" dirty="0">
                <a:latin typeface="Arial"/>
                <a:cs typeface="Arial"/>
              </a:rPr>
              <a:t>primary</a:t>
            </a:r>
            <a:r>
              <a:rPr sz="1200" spc="-60" dirty="0">
                <a:latin typeface="Arial"/>
                <a:cs typeface="Arial"/>
              </a:rPr>
              <a:t> </a:t>
            </a:r>
            <a:r>
              <a:rPr sz="1200" spc="-120" dirty="0">
                <a:latin typeface="Arial"/>
                <a:cs typeface="Arial"/>
              </a:rPr>
              <a:t>surgeon</a:t>
            </a:r>
            <a:r>
              <a:rPr sz="1200" spc="-65" dirty="0">
                <a:latin typeface="Arial"/>
                <a:cs typeface="Arial"/>
              </a:rPr>
              <a:t> </a:t>
            </a:r>
            <a:r>
              <a:rPr sz="1200" spc="-110" dirty="0">
                <a:latin typeface="Arial"/>
                <a:cs typeface="Arial"/>
              </a:rPr>
              <a:t>(RT</a:t>
            </a:r>
            <a:r>
              <a:rPr sz="1200" spc="-110" dirty="0" smtClean="0">
                <a:latin typeface="Arial"/>
                <a:cs typeface="Arial"/>
              </a:rPr>
              <a:t>)</a:t>
            </a:r>
            <a:r>
              <a:rPr lang="en-US" sz="1200" spc="-110" dirty="0" smtClean="0">
                <a:latin typeface="Arial"/>
                <a:cs typeface="Arial"/>
              </a:rPr>
              <a:t> and antibiotics were continued for 6 weeks. </a:t>
            </a:r>
            <a:r>
              <a:rPr sz="1200" spc="-110" dirty="0" smtClean="0">
                <a:latin typeface="Arial"/>
                <a:cs typeface="Arial"/>
              </a:rPr>
              <a:t> </a:t>
            </a:r>
            <a:endParaRPr lang="en-US" sz="1200" spc="-110" dirty="0" smtClean="0">
              <a:latin typeface="Arial"/>
              <a:cs typeface="Arial"/>
            </a:endParaRPr>
          </a:p>
          <a:p>
            <a:pPr marL="12700" marR="126364">
              <a:lnSpc>
                <a:spcPts val="1430"/>
              </a:lnSpc>
              <a:spcBef>
                <a:spcPts val="434"/>
              </a:spcBef>
            </a:pPr>
            <a:endParaRPr lang="en-US" sz="1200" spc="-110" dirty="0">
              <a:latin typeface="Arial"/>
              <a:cs typeface="Arial"/>
            </a:endParaRPr>
          </a:p>
          <a:p>
            <a:pPr marL="12700" marR="126364">
              <a:lnSpc>
                <a:spcPts val="1430"/>
              </a:lnSpc>
              <a:spcBef>
                <a:spcPts val="434"/>
              </a:spcBef>
            </a:pPr>
            <a:r>
              <a:rPr lang="en-US" sz="1200" spc="-110" dirty="0" smtClean="0">
                <a:latin typeface="Arial"/>
                <a:cs typeface="Arial"/>
              </a:rPr>
              <a:t>The sinus tracts continued and repeat CT was performed showing greater than 50% fusion at the proximal aspect of the graft and </a:t>
            </a:r>
            <a:r>
              <a:rPr lang="en-US" sz="1200" spc="-110" dirty="0" err="1" smtClean="0">
                <a:latin typeface="Arial"/>
                <a:cs typeface="Arial"/>
              </a:rPr>
              <a:t>pseudoarthrosis</a:t>
            </a:r>
            <a:r>
              <a:rPr lang="en-US" sz="1200" spc="-110" dirty="0" smtClean="0">
                <a:latin typeface="Arial"/>
                <a:cs typeface="Arial"/>
              </a:rPr>
              <a:t> of the distal aspect of the graft. </a:t>
            </a:r>
            <a:r>
              <a:rPr lang="en-US" sz="1200" spc="-114" dirty="0" smtClean="0">
                <a:latin typeface="Arial"/>
                <a:cs typeface="Arial"/>
              </a:rPr>
              <a:t>Return to the </a:t>
            </a:r>
            <a:r>
              <a:rPr sz="1200" spc="-170" dirty="0" smtClean="0">
                <a:latin typeface="Arial"/>
                <a:cs typeface="Arial"/>
              </a:rPr>
              <a:t>OR </a:t>
            </a:r>
            <a:r>
              <a:rPr lang="en-US" sz="1200" spc="-170" dirty="0" smtClean="0">
                <a:latin typeface="Arial"/>
                <a:cs typeface="Arial"/>
              </a:rPr>
              <a:t> </a:t>
            </a:r>
            <a:r>
              <a:rPr sz="1200" spc="-120" dirty="0" smtClean="0">
                <a:latin typeface="Arial"/>
                <a:cs typeface="Arial"/>
              </a:rPr>
              <a:t>by </a:t>
            </a:r>
            <a:r>
              <a:rPr sz="1200" spc="-110" dirty="0">
                <a:latin typeface="Arial"/>
                <a:cs typeface="Arial"/>
              </a:rPr>
              <a:t>the primary </a:t>
            </a:r>
            <a:r>
              <a:rPr sz="1200" spc="-120" dirty="0">
                <a:latin typeface="Arial"/>
                <a:cs typeface="Arial"/>
              </a:rPr>
              <a:t>surgeon </a:t>
            </a:r>
            <a:r>
              <a:rPr sz="1200" spc="-110" dirty="0">
                <a:latin typeface="Arial"/>
                <a:cs typeface="Arial"/>
              </a:rPr>
              <a:t>(RT), </a:t>
            </a:r>
            <a:r>
              <a:rPr sz="1200" spc="-125" dirty="0">
                <a:latin typeface="Arial"/>
                <a:cs typeface="Arial"/>
              </a:rPr>
              <a:t>remove </a:t>
            </a:r>
            <a:r>
              <a:rPr sz="1200" spc="-75" dirty="0">
                <a:latin typeface="Arial"/>
                <a:cs typeface="Arial"/>
              </a:rPr>
              <a:t>all </a:t>
            </a:r>
            <a:r>
              <a:rPr sz="1200" spc="-114" dirty="0">
                <a:latin typeface="Arial"/>
                <a:cs typeface="Arial"/>
              </a:rPr>
              <a:t>hardware, </a:t>
            </a:r>
            <a:r>
              <a:rPr sz="1200" spc="-130" dirty="0">
                <a:latin typeface="Arial"/>
                <a:cs typeface="Arial"/>
              </a:rPr>
              <a:t>and  </a:t>
            </a:r>
            <a:r>
              <a:rPr sz="1200" spc="-105" dirty="0">
                <a:latin typeface="Arial"/>
                <a:cs typeface="Arial"/>
              </a:rPr>
              <a:t>obtain </a:t>
            </a:r>
            <a:r>
              <a:rPr sz="1200" spc="-130" dirty="0">
                <a:latin typeface="Arial"/>
                <a:cs typeface="Arial"/>
              </a:rPr>
              <a:t>deep </a:t>
            </a:r>
            <a:r>
              <a:rPr sz="1200" spc="-105" dirty="0">
                <a:latin typeface="Arial"/>
                <a:cs typeface="Arial"/>
              </a:rPr>
              <a:t>cultures </a:t>
            </a:r>
            <a:r>
              <a:rPr sz="1200" spc="-130" dirty="0">
                <a:latin typeface="Arial"/>
                <a:cs typeface="Arial"/>
              </a:rPr>
              <a:t>and bone </a:t>
            </a:r>
            <a:r>
              <a:rPr sz="1200" spc="-110" dirty="0">
                <a:latin typeface="Arial"/>
                <a:cs typeface="Arial"/>
              </a:rPr>
              <a:t>biopsies </a:t>
            </a:r>
            <a:r>
              <a:rPr sz="1200" spc="-60" dirty="0">
                <a:latin typeface="Arial"/>
                <a:cs typeface="Arial"/>
              </a:rPr>
              <a:t>(figure </a:t>
            </a:r>
            <a:r>
              <a:rPr sz="1200" spc="-65" dirty="0">
                <a:latin typeface="Arial"/>
                <a:cs typeface="Arial"/>
              </a:rPr>
              <a:t>7</a:t>
            </a:r>
            <a:r>
              <a:rPr sz="1200" spc="-65" dirty="0" smtClean="0">
                <a:latin typeface="Arial"/>
                <a:cs typeface="Arial"/>
              </a:rPr>
              <a:t>)</a:t>
            </a:r>
            <a:r>
              <a:rPr lang="en-US" sz="1200" spc="-65" dirty="0">
                <a:latin typeface="Arial"/>
                <a:cs typeface="Arial"/>
              </a:rPr>
              <a:t> </a:t>
            </a:r>
            <a:r>
              <a:rPr lang="en-US" sz="1200" spc="-65" dirty="0" smtClean="0">
                <a:latin typeface="Arial"/>
                <a:cs typeface="Arial"/>
              </a:rPr>
              <a:t>with manipulation</a:t>
            </a:r>
            <a:r>
              <a:rPr sz="1200" spc="-65" dirty="0" smtClean="0">
                <a:latin typeface="Arial"/>
                <a:cs typeface="Arial"/>
              </a:rPr>
              <a:t>. </a:t>
            </a:r>
            <a:r>
              <a:rPr sz="1200" spc="-130" dirty="0">
                <a:latin typeface="Arial"/>
                <a:cs typeface="Arial"/>
              </a:rPr>
              <a:t>The </a:t>
            </a:r>
            <a:r>
              <a:rPr sz="1200" spc="-75" dirty="0">
                <a:latin typeface="Arial"/>
                <a:cs typeface="Arial"/>
              </a:rPr>
              <a:t>first </a:t>
            </a:r>
            <a:r>
              <a:rPr sz="1200" spc="-110" dirty="0">
                <a:latin typeface="Arial"/>
                <a:cs typeface="Arial"/>
              </a:rPr>
              <a:t>metatarso-phalangeal </a:t>
            </a:r>
            <a:r>
              <a:rPr sz="1200" spc="-85" dirty="0">
                <a:latin typeface="Arial"/>
                <a:cs typeface="Arial"/>
              </a:rPr>
              <a:t>joint </a:t>
            </a:r>
            <a:r>
              <a:rPr sz="1200" spc="-135" dirty="0">
                <a:latin typeface="Arial"/>
                <a:cs typeface="Arial"/>
              </a:rPr>
              <a:t>was </a:t>
            </a:r>
            <a:r>
              <a:rPr sz="1200" spc="-110" dirty="0">
                <a:latin typeface="Arial"/>
                <a:cs typeface="Arial"/>
              </a:rPr>
              <a:t>stressed </a:t>
            </a:r>
            <a:r>
              <a:rPr sz="1200" spc="-100" dirty="0">
                <a:latin typeface="Arial"/>
                <a:cs typeface="Arial"/>
              </a:rPr>
              <a:t>intra-operatively </a:t>
            </a:r>
            <a:r>
              <a:rPr sz="1200" spc="-130" dirty="0">
                <a:latin typeface="Arial"/>
                <a:cs typeface="Arial"/>
              </a:rPr>
              <a:t>and </a:t>
            </a:r>
            <a:r>
              <a:rPr sz="1200" spc="-110" dirty="0">
                <a:latin typeface="Arial"/>
                <a:cs typeface="Arial"/>
              </a:rPr>
              <a:t>there </a:t>
            </a:r>
            <a:r>
              <a:rPr sz="1200" spc="-140" dirty="0">
                <a:latin typeface="Arial"/>
                <a:cs typeface="Arial"/>
              </a:rPr>
              <a:t>was </a:t>
            </a:r>
            <a:r>
              <a:rPr sz="1200" spc="-90" dirty="0">
                <a:latin typeface="Arial"/>
                <a:cs typeface="Arial"/>
              </a:rPr>
              <a:t>clinically </a:t>
            </a:r>
            <a:r>
              <a:rPr sz="1200" spc="-130" dirty="0">
                <a:latin typeface="Arial"/>
                <a:cs typeface="Arial"/>
              </a:rPr>
              <a:t>no </a:t>
            </a:r>
            <a:r>
              <a:rPr sz="1200" spc="-105" dirty="0" smtClean="0">
                <a:latin typeface="Arial"/>
                <a:cs typeface="Arial"/>
              </a:rPr>
              <a:t>appreciable</a:t>
            </a:r>
            <a:r>
              <a:rPr lang="en-US" sz="1200" spc="-105" dirty="0" smtClean="0">
                <a:latin typeface="Arial"/>
                <a:cs typeface="Arial"/>
              </a:rPr>
              <a:t> </a:t>
            </a:r>
            <a:r>
              <a:rPr sz="1200" spc="-105" dirty="0" smtClean="0">
                <a:latin typeface="Arial"/>
                <a:cs typeface="Arial"/>
              </a:rPr>
              <a:t>motion</a:t>
            </a:r>
            <a:r>
              <a:rPr sz="1200" spc="-105" dirty="0">
                <a:latin typeface="Arial"/>
                <a:cs typeface="Arial"/>
              </a:rPr>
              <a:t>. </a:t>
            </a:r>
            <a:r>
              <a:rPr sz="1200" spc="-85" dirty="0">
                <a:latin typeface="Arial"/>
                <a:cs typeface="Arial"/>
              </a:rPr>
              <a:t>All </a:t>
            </a:r>
            <a:r>
              <a:rPr sz="1200" spc="-105" dirty="0">
                <a:latin typeface="Arial"/>
                <a:cs typeface="Arial"/>
              </a:rPr>
              <a:t>biopsies </a:t>
            </a:r>
            <a:r>
              <a:rPr sz="1200" spc="-125" dirty="0" smtClean="0">
                <a:latin typeface="Arial"/>
                <a:cs typeface="Arial"/>
              </a:rPr>
              <a:t>were </a:t>
            </a:r>
            <a:r>
              <a:rPr sz="1200" spc="-114" dirty="0">
                <a:latin typeface="Arial"/>
                <a:cs typeface="Arial"/>
              </a:rPr>
              <a:t>found </a:t>
            </a:r>
            <a:r>
              <a:rPr sz="1200" spc="-95" dirty="0">
                <a:latin typeface="Arial"/>
                <a:cs typeface="Arial"/>
              </a:rPr>
              <a:t>to </a:t>
            </a:r>
            <a:r>
              <a:rPr sz="1200" spc="-130" dirty="0">
                <a:latin typeface="Arial"/>
                <a:cs typeface="Arial"/>
              </a:rPr>
              <a:t>be </a:t>
            </a:r>
            <a:r>
              <a:rPr sz="1200" spc="-110" dirty="0">
                <a:latin typeface="Arial"/>
                <a:cs typeface="Arial"/>
              </a:rPr>
              <a:t>negative </a:t>
            </a:r>
            <a:r>
              <a:rPr sz="1200" spc="-90" dirty="0">
                <a:latin typeface="Arial"/>
                <a:cs typeface="Arial"/>
              </a:rPr>
              <a:t>for </a:t>
            </a:r>
            <a:r>
              <a:rPr sz="1200" spc="-100" dirty="0" smtClean="0">
                <a:latin typeface="Arial"/>
                <a:cs typeface="Arial"/>
              </a:rPr>
              <a:t>osteomyelitis</a:t>
            </a:r>
            <a:r>
              <a:rPr lang="en-US" sz="1200" spc="-100" dirty="0" smtClean="0">
                <a:latin typeface="Arial"/>
                <a:cs typeface="Arial"/>
              </a:rPr>
              <a:t>. The patient underwent 30 treatments of hyperbaric oxygen therapy and completely healed the soft tissue (figure 8). Eventual fusion noted on imaging and returned to ambulation in regular shoe gear with custom orthotics with </a:t>
            </a:r>
            <a:r>
              <a:rPr lang="en-US" sz="1200" spc="-100" dirty="0" err="1">
                <a:latin typeface="Arial"/>
                <a:cs typeface="Arial"/>
              </a:rPr>
              <a:t>M</a:t>
            </a:r>
            <a:r>
              <a:rPr lang="en-US" sz="1200" spc="-100" dirty="0" err="1" smtClean="0">
                <a:latin typeface="Arial"/>
                <a:cs typeface="Arial"/>
              </a:rPr>
              <a:t>ortons</a:t>
            </a:r>
            <a:r>
              <a:rPr lang="en-US" sz="1200" spc="-100" dirty="0" smtClean="0">
                <a:latin typeface="Arial"/>
                <a:cs typeface="Arial"/>
              </a:rPr>
              <a:t> extension. Patient is now greater than one year out of surgery and has returned to activities of  daily living without restriction including full time work as a tractor trailer driver. </a:t>
            </a:r>
            <a:endParaRPr sz="1200" dirty="0">
              <a:latin typeface="Arial"/>
              <a:cs typeface="Arial"/>
            </a:endParaRPr>
          </a:p>
        </p:txBody>
      </p:sp>
      <p:sp>
        <p:nvSpPr>
          <p:cNvPr id="5" name="object 5"/>
          <p:cNvSpPr txBox="1"/>
          <p:nvPr/>
        </p:nvSpPr>
        <p:spPr>
          <a:xfrm>
            <a:off x="251026" y="0"/>
            <a:ext cx="15643860" cy="1951816"/>
          </a:xfrm>
          <a:prstGeom prst="rect">
            <a:avLst/>
          </a:prstGeom>
        </p:spPr>
        <p:txBody>
          <a:bodyPr vert="horz" wrap="square" lIns="0" tIns="0" rIns="0" bIns="0" rtlCol="0">
            <a:spAutoFit/>
          </a:bodyPr>
          <a:lstStyle/>
          <a:p>
            <a:pPr marL="12700" marR="927735">
              <a:lnSpc>
                <a:spcPct val="100000"/>
              </a:lnSpc>
            </a:pPr>
            <a:r>
              <a:rPr sz="2400" b="1" spc="-10" dirty="0">
                <a:solidFill>
                  <a:srgbClr val="FFFFFF"/>
                </a:solidFill>
                <a:latin typeface="Calibri"/>
                <a:cs typeface="Calibri"/>
              </a:rPr>
              <a:t>Reconstruction </a:t>
            </a:r>
            <a:r>
              <a:rPr sz="2400" b="1" spc="-5" dirty="0">
                <a:solidFill>
                  <a:srgbClr val="FFFFFF"/>
                </a:solidFill>
                <a:latin typeface="Calibri"/>
                <a:cs typeface="Calibri"/>
              </a:rPr>
              <a:t>of a </a:t>
            </a:r>
            <a:r>
              <a:rPr lang="en-US" sz="2400" b="1" spc="-15" dirty="0">
                <a:solidFill>
                  <a:srgbClr val="FFFFFF"/>
                </a:solidFill>
                <a:latin typeface="Calibri"/>
                <a:cs typeface="Calibri"/>
              </a:rPr>
              <a:t>T</a:t>
            </a:r>
            <a:r>
              <a:rPr sz="2400" b="1" spc="-15" dirty="0" smtClean="0">
                <a:solidFill>
                  <a:srgbClr val="FFFFFF"/>
                </a:solidFill>
                <a:latin typeface="Calibri"/>
                <a:cs typeface="Calibri"/>
              </a:rPr>
              <a:t>raumatic </a:t>
            </a:r>
            <a:r>
              <a:rPr sz="2400" b="1" spc="-10" dirty="0" smtClean="0">
                <a:solidFill>
                  <a:srgbClr val="FFFFFF"/>
                </a:solidFill>
                <a:latin typeface="Calibri"/>
                <a:cs typeface="Calibri"/>
              </a:rPr>
              <a:t>1</a:t>
            </a:r>
            <a:r>
              <a:rPr sz="2400" b="1" spc="-15" baseline="25252" dirty="0" smtClean="0">
                <a:solidFill>
                  <a:srgbClr val="FFFFFF"/>
                </a:solidFill>
                <a:latin typeface="Calibri"/>
                <a:cs typeface="Calibri"/>
              </a:rPr>
              <a:t>st </a:t>
            </a:r>
            <a:r>
              <a:rPr lang="en-US" sz="2400" b="1" spc="-50" dirty="0">
                <a:solidFill>
                  <a:srgbClr val="FFFFFF"/>
                </a:solidFill>
                <a:latin typeface="Calibri"/>
                <a:cs typeface="Calibri"/>
              </a:rPr>
              <a:t>R</a:t>
            </a:r>
            <a:r>
              <a:rPr sz="2400" b="1" spc="-50" dirty="0" smtClean="0">
                <a:solidFill>
                  <a:srgbClr val="FFFFFF"/>
                </a:solidFill>
                <a:latin typeface="Calibri"/>
                <a:cs typeface="Calibri"/>
              </a:rPr>
              <a:t>ay </a:t>
            </a:r>
            <a:r>
              <a:rPr sz="2400" b="1" spc="-5" dirty="0" smtClean="0">
                <a:solidFill>
                  <a:srgbClr val="FFFFFF"/>
                </a:solidFill>
                <a:latin typeface="Calibri"/>
                <a:cs typeface="Calibri"/>
              </a:rPr>
              <a:t>with an </a:t>
            </a:r>
            <a:r>
              <a:rPr lang="en-US" sz="2400" b="1" spc="-5" dirty="0" smtClean="0">
                <a:solidFill>
                  <a:srgbClr val="FFFFFF"/>
                </a:solidFill>
                <a:latin typeface="Calibri"/>
                <a:cs typeface="Calibri"/>
              </a:rPr>
              <a:t>I</a:t>
            </a:r>
            <a:r>
              <a:rPr sz="2400" b="1" spc="-5" dirty="0" smtClean="0">
                <a:solidFill>
                  <a:srgbClr val="FFFFFF"/>
                </a:solidFill>
                <a:latin typeface="Calibri"/>
                <a:cs typeface="Calibri"/>
              </a:rPr>
              <a:t>nduced </a:t>
            </a:r>
            <a:r>
              <a:rPr lang="en-US" sz="2400" b="1" spc="-10" dirty="0" err="1" smtClean="0">
                <a:solidFill>
                  <a:srgbClr val="FFFFFF"/>
                </a:solidFill>
                <a:latin typeface="Calibri"/>
                <a:cs typeface="Calibri"/>
              </a:rPr>
              <a:t>P</a:t>
            </a:r>
            <a:r>
              <a:rPr sz="2400" b="1" spc="-10" dirty="0" err="1" smtClean="0">
                <a:solidFill>
                  <a:srgbClr val="FFFFFF"/>
                </a:solidFill>
                <a:latin typeface="Calibri"/>
                <a:cs typeface="Calibri"/>
              </a:rPr>
              <a:t>seudosynovial</a:t>
            </a:r>
            <a:r>
              <a:rPr sz="2400" b="1" spc="-10" dirty="0" smtClean="0">
                <a:solidFill>
                  <a:srgbClr val="FFFFFF"/>
                </a:solidFill>
                <a:latin typeface="Calibri"/>
                <a:cs typeface="Calibri"/>
              </a:rPr>
              <a:t> </a:t>
            </a:r>
            <a:r>
              <a:rPr lang="en-US" sz="2400" b="1" spc="-15" dirty="0" smtClean="0">
                <a:solidFill>
                  <a:srgbClr val="FFFFFF"/>
                </a:solidFill>
                <a:latin typeface="Calibri"/>
                <a:cs typeface="Calibri"/>
              </a:rPr>
              <a:t>Mem</a:t>
            </a:r>
            <a:r>
              <a:rPr sz="2400" b="1" spc="-15" dirty="0" smtClean="0">
                <a:solidFill>
                  <a:srgbClr val="FFFFFF"/>
                </a:solidFill>
                <a:latin typeface="Calibri"/>
                <a:cs typeface="Calibri"/>
              </a:rPr>
              <a:t>brane </a:t>
            </a:r>
            <a:r>
              <a:rPr sz="2400" b="1" spc="-5" dirty="0">
                <a:solidFill>
                  <a:srgbClr val="FFFFFF"/>
                </a:solidFill>
                <a:latin typeface="Calibri"/>
                <a:cs typeface="Calibri"/>
              </a:rPr>
              <a:t>&amp; </a:t>
            </a:r>
            <a:r>
              <a:rPr lang="en-US" sz="2400" b="1" spc="-10" dirty="0">
                <a:solidFill>
                  <a:srgbClr val="FFFFFF"/>
                </a:solidFill>
                <a:latin typeface="Calibri"/>
                <a:cs typeface="Calibri"/>
              </a:rPr>
              <a:t>A</a:t>
            </a:r>
            <a:r>
              <a:rPr sz="2400" b="1" spc="-10" dirty="0" smtClean="0">
                <a:solidFill>
                  <a:srgbClr val="FFFFFF"/>
                </a:solidFill>
                <a:latin typeface="Calibri"/>
                <a:cs typeface="Calibri"/>
              </a:rPr>
              <a:t>utologous </a:t>
            </a:r>
            <a:r>
              <a:rPr lang="en-US" sz="2400" b="1" spc="-5" dirty="0" err="1">
                <a:solidFill>
                  <a:srgbClr val="FFFFFF"/>
                </a:solidFill>
                <a:latin typeface="Calibri"/>
                <a:cs typeface="Calibri"/>
              </a:rPr>
              <a:t>C</a:t>
            </a:r>
            <a:r>
              <a:rPr sz="2400" b="1" spc="-5" dirty="0" err="1" smtClean="0">
                <a:solidFill>
                  <a:srgbClr val="FFFFFF"/>
                </a:solidFill>
                <a:latin typeface="Calibri"/>
                <a:cs typeface="Calibri"/>
              </a:rPr>
              <a:t>ortico</a:t>
            </a:r>
            <a:r>
              <a:rPr sz="2400" b="1" spc="-5" dirty="0" smtClean="0">
                <a:solidFill>
                  <a:srgbClr val="FFFFFF"/>
                </a:solidFill>
                <a:latin typeface="Calibri"/>
                <a:cs typeface="Calibri"/>
              </a:rPr>
              <a:t>-</a:t>
            </a:r>
            <a:r>
              <a:rPr lang="en-US" sz="2400" b="1" spc="-5" dirty="0" smtClean="0">
                <a:solidFill>
                  <a:srgbClr val="FFFFFF"/>
                </a:solidFill>
                <a:latin typeface="Calibri"/>
                <a:cs typeface="Calibri"/>
              </a:rPr>
              <a:t>C</a:t>
            </a:r>
            <a:r>
              <a:rPr sz="2400" b="1" spc="-5" dirty="0" smtClean="0">
                <a:solidFill>
                  <a:srgbClr val="FFFFFF"/>
                </a:solidFill>
                <a:latin typeface="Calibri"/>
                <a:cs typeface="Calibri"/>
              </a:rPr>
              <a:t>ancellous </a:t>
            </a:r>
            <a:r>
              <a:rPr lang="en-US" sz="2400" b="1" spc="-5" dirty="0">
                <a:solidFill>
                  <a:srgbClr val="FFFFFF"/>
                </a:solidFill>
                <a:latin typeface="Calibri"/>
                <a:cs typeface="Calibri"/>
              </a:rPr>
              <a:t>B</a:t>
            </a:r>
            <a:r>
              <a:rPr sz="2400" b="1" spc="-5" dirty="0" smtClean="0">
                <a:solidFill>
                  <a:srgbClr val="FFFFFF"/>
                </a:solidFill>
                <a:latin typeface="Calibri"/>
                <a:cs typeface="Calibri"/>
              </a:rPr>
              <a:t>one </a:t>
            </a:r>
            <a:r>
              <a:rPr lang="en-US" sz="2400" b="1" spc="-20" dirty="0">
                <a:solidFill>
                  <a:srgbClr val="FFFFFF"/>
                </a:solidFill>
                <a:latin typeface="Calibri"/>
                <a:cs typeface="Calibri"/>
              </a:rPr>
              <a:t>G</a:t>
            </a:r>
            <a:r>
              <a:rPr sz="2400" b="1" spc="-20" dirty="0" smtClean="0">
                <a:solidFill>
                  <a:srgbClr val="FFFFFF"/>
                </a:solidFill>
                <a:latin typeface="Calibri"/>
                <a:cs typeface="Calibri"/>
              </a:rPr>
              <a:t>raft</a:t>
            </a:r>
            <a:r>
              <a:rPr sz="2400" b="1" spc="-20" dirty="0">
                <a:solidFill>
                  <a:srgbClr val="FFFFFF"/>
                </a:solidFill>
                <a:latin typeface="Calibri"/>
                <a:cs typeface="Calibri"/>
              </a:rPr>
              <a:t>: </a:t>
            </a:r>
            <a:r>
              <a:rPr lang="en-US" sz="2400" b="1" spc="-5" dirty="0">
                <a:solidFill>
                  <a:srgbClr val="FFFFFF"/>
                </a:solidFill>
                <a:latin typeface="Calibri"/>
                <a:cs typeface="Calibri"/>
              </a:rPr>
              <a:t>A</a:t>
            </a:r>
            <a:r>
              <a:rPr sz="2400" b="1" spc="-5" dirty="0" smtClean="0">
                <a:solidFill>
                  <a:srgbClr val="FFFFFF"/>
                </a:solidFill>
                <a:latin typeface="Calibri"/>
                <a:cs typeface="Calibri"/>
              </a:rPr>
              <a:t> </a:t>
            </a:r>
            <a:r>
              <a:rPr lang="en-US" sz="2400" b="1" spc="-10" dirty="0">
                <a:solidFill>
                  <a:srgbClr val="FFFFFF"/>
                </a:solidFill>
                <a:latin typeface="Calibri"/>
                <a:cs typeface="Calibri"/>
              </a:rPr>
              <a:t>C</a:t>
            </a:r>
            <a:r>
              <a:rPr sz="2400" b="1" spc="-10" dirty="0" smtClean="0">
                <a:solidFill>
                  <a:srgbClr val="FFFFFF"/>
                </a:solidFill>
                <a:latin typeface="Calibri"/>
                <a:cs typeface="Calibri"/>
              </a:rPr>
              <a:t>ase</a:t>
            </a:r>
            <a:r>
              <a:rPr sz="2400" b="1" spc="40" dirty="0" smtClean="0">
                <a:solidFill>
                  <a:srgbClr val="FFFFFF"/>
                </a:solidFill>
                <a:latin typeface="Calibri"/>
                <a:cs typeface="Calibri"/>
              </a:rPr>
              <a:t> </a:t>
            </a:r>
            <a:r>
              <a:rPr lang="en-US" sz="2400" b="1" spc="40" dirty="0" smtClean="0">
                <a:solidFill>
                  <a:srgbClr val="FFFFFF"/>
                </a:solidFill>
                <a:latin typeface="Calibri"/>
                <a:cs typeface="Calibri"/>
              </a:rPr>
              <a:t>R</a:t>
            </a:r>
            <a:r>
              <a:rPr sz="2400" b="1" spc="-15" dirty="0" smtClean="0">
                <a:solidFill>
                  <a:srgbClr val="FFFFFF"/>
                </a:solidFill>
                <a:latin typeface="Calibri"/>
                <a:cs typeface="Calibri"/>
              </a:rPr>
              <a:t>eport</a:t>
            </a:r>
            <a:endParaRPr sz="2400" dirty="0">
              <a:latin typeface="Calibri"/>
              <a:cs typeface="Calibri"/>
            </a:endParaRPr>
          </a:p>
          <a:p>
            <a:pPr marL="12700">
              <a:lnSpc>
                <a:spcPct val="100000"/>
              </a:lnSpc>
              <a:spcBef>
                <a:spcPts val="110"/>
              </a:spcBef>
            </a:pPr>
            <a:r>
              <a:rPr sz="2000" b="1" spc="5" dirty="0">
                <a:solidFill>
                  <a:srgbClr val="FFFFFF"/>
                </a:solidFill>
                <a:latin typeface="Calibri"/>
                <a:cs typeface="Calibri"/>
              </a:rPr>
              <a:t>Nathaniel LP </a:t>
            </a:r>
            <a:r>
              <a:rPr sz="2000" b="1" spc="-5" dirty="0">
                <a:solidFill>
                  <a:srgbClr val="FFFFFF"/>
                </a:solidFill>
                <a:latin typeface="Calibri"/>
                <a:cs typeface="Calibri"/>
              </a:rPr>
              <a:t>Preston, </a:t>
            </a:r>
            <a:r>
              <a:rPr sz="2000" b="1" spc="5" dirty="0">
                <a:solidFill>
                  <a:srgbClr val="FFFFFF"/>
                </a:solidFill>
                <a:latin typeface="Calibri"/>
                <a:cs typeface="Calibri"/>
              </a:rPr>
              <a:t>DPM </a:t>
            </a:r>
            <a:r>
              <a:rPr sz="2000" b="1" spc="-7" baseline="24691" dirty="0">
                <a:solidFill>
                  <a:srgbClr val="FFFFFF"/>
                </a:solidFill>
                <a:latin typeface="Calibri"/>
                <a:cs typeface="Calibri"/>
              </a:rPr>
              <a:t>a </a:t>
            </a:r>
            <a:r>
              <a:rPr sz="2000" b="1" dirty="0" smtClean="0">
                <a:solidFill>
                  <a:srgbClr val="FFFFFF"/>
                </a:solidFill>
                <a:latin typeface="Calibri"/>
                <a:cs typeface="Calibri"/>
              </a:rPr>
              <a:t>,</a:t>
            </a:r>
            <a:r>
              <a:rPr sz="2000" b="1" spc="-365" dirty="0" smtClean="0">
                <a:solidFill>
                  <a:srgbClr val="FFFFFF"/>
                </a:solidFill>
                <a:latin typeface="Arial"/>
                <a:cs typeface="Arial"/>
              </a:rPr>
              <a:t> </a:t>
            </a:r>
            <a:r>
              <a:rPr lang="en-US" sz="2000" b="1" spc="-365" dirty="0" smtClean="0">
                <a:solidFill>
                  <a:srgbClr val="FFFFFF"/>
                </a:solidFill>
                <a:latin typeface="Arial"/>
                <a:cs typeface="Arial"/>
              </a:rPr>
              <a:t> </a:t>
            </a:r>
            <a:r>
              <a:rPr sz="2000" b="1" spc="-20" dirty="0" smtClean="0">
                <a:solidFill>
                  <a:srgbClr val="FFFFFF"/>
                </a:solidFill>
                <a:latin typeface="Calibri"/>
                <a:cs typeface="Calibri"/>
              </a:rPr>
              <a:t>Trevor </a:t>
            </a:r>
            <a:r>
              <a:rPr sz="2000" b="1" spc="5" dirty="0">
                <a:solidFill>
                  <a:srgbClr val="FFFFFF"/>
                </a:solidFill>
                <a:latin typeface="Calibri"/>
                <a:cs typeface="Calibri"/>
              </a:rPr>
              <a:t>E Black, DPM, </a:t>
            </a:r>
            <a:r>
              <a:rPr sz="2000" b="1" spc="-20" dirty="0">
                <a:solidFill>
                  <a:srgbClr val="FFFFFF"/>
                </a:solidFill>
                <a:latin typeface="Calibri"/>
                <a:cs typeface="Calibri"/>
              </a:rPr>
              <a:t>AACFAS </a:t>
            </a:r>
            <a:r>
              <a:rPr lang="en-US" sz="2000" b="1" spc="-20" baseline="30000" dirty="0" err="1" smtClean="0">
                <a:solidFill>
                  <a:srgbClr val="FFFFFF"/>
                </a:solidFill>
                <a:latin typeface="Calibri"/>
                <a:cs typeface="Calibri"/>
              </a:rPr>
              <a:t>a,</a:t>
            </a:r>
            <a:r>
              <a:rPr sz="2000" b="1" spc="-15" baseline="24691" dirty="0" err="1" smtClean="0">
                <a:solidFill>
                  <a:srgbClr val="FFFFFF"/>
                </a:solidFill>
                <a:latin typeface="Arial"/>
                <a:cs typeface="Arial"/>
              </a:rPr>
              <a:t>d</a:t>
            </a:r>
            <a:r>
              <a:rPr lang="en-US" sz="2000" b="1" spc="-15" baseline="24691" dirty="0" smtClean="0">
                <a:solidFill>
                  <a:srgbClr val="FFFFFF"/>
                </a:solidFill>
                <a:latin typeface="Arial"/>
                <a:cs typeface="Arial"/>
              </a:rPr>
              <a:t> </a:t>
            </a:r>
            <a:r>
              <a:rPr lang="en-US" sz="2000" b="1" spc="-15" dirty="0" smtClean="0">
                <a:solidFill>
                  <a:srgbClr val="FFFFFF"/>
                </a:solidFill>
                <a:latin typeface="Arial"/>
                <a:cs typeface="Arial"/>
              </a:rPr>
              <a:t>, </a:t>
            </a:r>
            <a:r>
              <a:rPr lang="en-US" sz="2000" b="1" spc="5" dirty="0" smtClean="0">
                <a:solidFill>
                  <a:srgbClr val="FFFFFF"/>
                </a:solidFill>
                <a:cs typeface="Arial"/>
              </a:rPr>
              <a:t>Randall </a:t>
            </a:r>
            <a:r>
              <a:rPr lang="en-US" sz="2000" b="1" spc="10" dirty="0" smtClean="0">
                <a:solidFill>
                  <a:srgbClr val="FFFFFF"/>
                </a:solidFill>
                <a:cs typeface="Arial"/>
              </a:rPr>
              <a:t>C </a:t>
            </a:r>
            <a:r>
              <a:rPr lang="en-US" sz="2000" b="1" spc="5" dirty="0" smtClean="0">
                <a:solidFill>
                  <a:srgbClr val="FFFFFF"/>
                </a:solidFill>
                <a:cs typeface="Arial"/>
              </a:rPr>
              <a:t>Thomas, </a:t>
            </a:r>
            <a:r>
              <a:rPr lang="en-US" sz="2000" b="1" spc="10" dirty="0" smtClean="0">
                <a:solidFill>
                  <a:srgbClr val="FFFFFF"/>
                </a:solidFill>
                <a:cs typeface="Arial"/>
              </a:rPr>
              <a:t>DPM, </a:t>
            </a:r>
            <a:r>
              <a:rPr lang="en-US" sz="2000" b="1" spc="-10" dirty="0" smtClean="0">
                <a:solidFill>
                  <a:srgbClr val="FFFFFF"/>
                </a:solidFill>
                <a:cs typeface="Arial"/>
              </a:rPr>
              <a:t>AACFAS </a:t>
            </a:r>
            <a:r>
              <a:rPr lang="en-US" sz="2000" b="1" spc="-10" baseline="30000" dirty="0" err="1" smtClean="0">
                <a:solidFill>
                  <a:srgbClr val="FFFFFF"/>
                </a:solidFill>
                <a:cs typeface="Arial"/>
              </a:rPr>
              <a:t>c,d</a:t>
            </a:r>
            <a:r>
              <a:rPr lang="en-US" sz="2000" b="1" spc="-7" baseline="30000" dirty="0" smtClean="0">
                <a:solidFill>
                  <a:srgbClr val="FFFFFF"/>
                </a:solidFill>
                <a:cs typeface="Arial"/>
              </a:rPr>
              <a:t> </a:t>
            </a:r>
            <a:endParaRPr sz="2000" b="1" baseline="30000" dirty="0">
              <a:cs typeface="Arial"/>
            </a:endParaRPr>
          </a:p>
          <a:p>
            <a:pPr marL="12700">
              <a:lnSpc>
                <a:spcPct val="100000"/>
              </a:lnSpc>
              <a:spcBef>
                <a:spcPts val="330"/>
              </a:spcBef>
            </a:pPr>
            <a:r>
              <a:rPr sz="1200" b="1" spc="22" baseline="26143" dirty="0">
                <a:solidFill>
                  <a:srgbClr val="FFFFFF"/>
                </a:solidFill>
                <a:latin typeface="Calibri"/>
                <a:cs typeface="Calibri"/>
              </a:rPr>
              <a:t>a </a:t>
            </a:r>
            <a:r>
              <a:rPr sz="1200" b="1" spc="5" dirty="0">
                <a:solidFill>
                  <a:srgbClr val="FFFFFF"/>
                </a:solidFill>
                <a:latin typeface="Calibri"/>
                <a:cs typeface="Calibri"/>
              </a:rPr>
              <a:t>Resident, </a:t>
            </a:r>
            <a:r>
              <a:rPr sz="1200" b="1" dirty="0">
                <a:solidFill>
                  <a:srgbClr val="FFFFFF"/>
                </a:solidFill>
                <a:latin typeface="Calibri"/>
                <a:cs typeface="Calibri"/>
              </a:rPr>
              <a:t>Grant </a:t>
            </a:r>
            <a:r>
              <a:rPr sz="1200" b="1" spc="10" dirty="0">
                <a:solidFill>
                  <a:srgbClr val="FFFFFF"/>
                </a:solidFill>
                <a:latin typeface="Calibri"/>
                <a:cs typeface="Calibri"/>
              </a:rPr>
              <a:t>Medical </a:t>
            </a:r>
            <a:r>
              <a:rPr sz="1200" b="1" spc="5" dirty="0">
                <a:solidFill>
                  <a:srgbClr val="FFFFFF"/>
                </a:solidFill>
                <a:latin typeface="Calibri"/>
                <a:cs typeface="Calibri"/>
              </a:rPr>
              <a:t>Center Foot </a:t>
            </a:r>
            <a:r>
              <a:rPr sz="1200" b="1" spc="15" dirty="0">
                <a:solidFill>
                  <a:srgbClr val="FFFFFF"/>
                </a:solidFill>
                <a:latin typeface="Calibri"/>
                <a:cs typeface="Calibri"/>
              </a:rPr>
              <a:t>and </a:t>
            </a:r>
            <a:r>
              <a:rPr sz="1200" b="1" spc="10" dirty="0">
                <a:solidFill>
                  <a:srgbClr val="FFFFFF"/>
                </a:solidFill>
                <a:latin typeface="Calibri"/>
                <a:cs typeface="Calibri"/>
              </a:rPr>
              <a:t>Ankle </a:t>
            </a:r>
            <a:r>
              <a:rPr sz="1200" b="1" spc="5" dirty="0">
                <a:solidFill>
                  <a:srgbClr val="FFFFFF"/>
                </a:solidFill>
                <a:latin typeface="Calibri"/>
                <a:cs typeface="Calibri"/>
              </a:rPr>
              <a:t>Surgery Residency </a:t>
            </a:r>
            <a:r>
              <a:rPr sz="1200" b="1" spc="5" dirty="0" smtClean="0">
                <a:solidFill>
                  <a:srgbClr val="FFFFFF"/>
                </a:solidFill>
                <a:latin typeface="Calibri"/>
                <a:cs typeface="Calibri"/>
              </a:rPr>
              <a:t>Program</a:t>
            </a:r>
            <a:r>
              <a:rPr sz="1200" b="1" spc="15" dirty="0" smtClean="0">
                <a:solidFill>
                  <a:srgbClr val="FFFFFF"/>
                </a:solidFill>
                <a:latin typeface="Calibri"/>
                <a:cs typeface="Calibri"/>
              </a:rPr>
              <a:t>, </a:t>
            </a:r>
            <a:r>
              <a:rPr sz="1200" b="1" spc="10" dirty="0">
                <a:solidFill>
                  <a:srgbClr val="FFFFFF"/>
                </a:solidFill>
                <a:latin typeface="Calibri"/>
                <a:cs typeface="Calibri"/>
              </a:rPr>
              <a:t>Columbus, </a:t>
            </a:r>
            <a:r>
              <a:rPr sz="1200" b="1" spc="5" dirty="0">
                <a:solidFill>
                  <a:srgbClr val="FFFFFF"/>
                </a:solidFill>
                <a:latin typeface="Calibri"/>
                <a:cs typeface="Calibri"/>
              </a:rPr>
              <a:t>Ohio, </a:t>
            </a:r>
            <a:endParaRPr lang="en-US" sz="1200" b="1" spc="5" dirty="0" smtClean="0">
              <a:solidFill>
                <a:srgbClr val="FFFFFF"/>
              </a:solidFill>
              <a:latin typeface="Calibri"/>
              <a:cs typeface="Calibri"/>
            </a:endParaRPr>
          </a:p>
          <a:p>
            <a:pPr marL="12700">
              <a:lnSpc>
                <a:spcPct val="100000"/>
              </a:lnSpc>
              <a:spcBef>
                <a:spcPts val="330"/>
              </a:spcBef>
            </a:pPr>
            <a:r>
              <a:rPr lang="en-US" sz="1200" b="1" spc="22" baseline="26143" dirty="0">
                <a:solidFill>
                  <a:srgbClr val="FFFFFF"/>
                </a:solidFill>
                <a:cs typeface="Calibri"/>
              </a:rPr>
              <a:t>b</a:t>
            </a:r>
            <a:r>
              <a:rPr lang="en-US" sz="1200" b="1" spc="22" baseline="26143" dirty="0" smtClean="0">
                <a:solidFill>
                  <a:srgbClr val="FFFFFF"/>
                </a:solidFill>
                <a:cs typeface="Calibri"/>
              </a:rPr>
              <a:t> </a:t>
            </a:r>
            <a:r>
              <a:rPr lang="en-US" sz="1200" b="1" spc="-10" dirty="0">
                <a:solidFill>
                  <a:srgbClr val="FFFFFF"/>
                </a:solidFill>
                <a:cs typeface="Calibri"/>
              </a:rPr>
              <a:t>Fellow, </a:t>
            </a:r>
            <a:r>
              <a:rPr lang="en-US" sz="1200" b="1" spc="10" dirty="0">
                <a:solidFill>
                  <a:srgbClr val="FFFFFF"/>
                </a:solidFill>
                <a:cs typeface="Calibri"/>
              </a:rPr>
              <a:t>Southeast </a:t>
            </a:r>
            <a:r>
              <a:rPr lang="en-US" sz="1200" b="1" spc="5" dirty="0">
                <a:solidFill>
                  <a:srgbClr val="FFFFFF"/>
                </a:solidFill>
                <a:cs typeface="Calibri"/>
              </a:rPr>
              <a:t>Permanente Foot </a:t>
            </a:r>
            <a:r>
              <a:rPr lang="en-US" sz="1200" b="1" spc="20" dirty="0">
                <a:solidFill>
                  <a:srgbClr val="FFFFFF"/>
                </a:solidFill>
                <a:cs typeface="Calibri"/>
              </a:rPr>
              <a:t>&amp; </a:t>
            </a:r>
            <a:r>
              <a:rPr lang="en-US" sz="1200" b="1" spc="10" dirty="0">
                <a:solidFill>
                  <a:srgbClr val="FFFFFF"/>
                </a:solidFill>
                <a:cs typeface="Calibri"/>
              </a:rPr>
              <a:t>Ankle, </a:t>
            </a:r>
            <a:r>
              <a:rPr lang="en-US" sz="1200" b="1" dirty="0">
                <a:solidFill>
                  <a:srgbClr val="FFFFFF"/>
                </a:solidFill>
                <a:cs typeface="Calibri"/>
              </a:rPr>
              <a:t>Atlanta </a:t>
            </a:r>
            <a:r>
              <a:rPr lang="en-US" sz="1200" b="1" spc="10" dirty="0">
                <a:solidFill>
                  <a:srgbClr val="FFFFFF"/>
                </a:solidFill>
                <a:cs typeface="Calibri"/>
              </a:rPr>
              <a:t>GA </a:t>
            </a:r>
            <a:endParaRPr lang="en-US" sz="1200" b="1" spc="10" dirty="0" smtClean="0">
              <a:solidFill>
                <a:srgbClr val="FFFFFF"/>
              </a:solidFill>
              <a:cs typeface="Calibri"/>
            </a:endParaRPr>
          </a:p>
          <a:p>
            <a:pPr marL="12700">
              <a:spcBef>
                <a:spcPts val="305"/>
              </a:spcBef>
            </a:pPr>
            <a:r>
              <a:rPr lang="en-US" sz="1200" b="1" spc="22" baseline="26143" dirty="0" smtClean="0">
                <a:solidFill>
                  <a:srgbClr val="FFFFFF"/>
                </a:solidFill>
                <a:cs typeface="Calibri"/>
              </a:rPr>
              <a:t>c </a:t>
            </a:r>
            <a:r>
              <a:rPr lang="en-US" sz="1200" b="1" spc="5" dirty="0">
                <a:solidFill>
                  <a:srgbClr val="FFFFFF"/>
                </a:solidFill>
                <a:cs typeface="Calibri"/>
              </a:rPr>
              <a:t>Assistant </a:t>
            </a:r>
            <a:r>
              <a:rPr lang="en-US" sz="1200" b="1" spc="-10" dirty="0">
                <a:solidFill>
                  <a:srgbClr val="FFFFFF"/>
                </a:solidFill>
                <a:cs typeface="Calibri"/>
              </a:rPr>
              <a:t>Director, </a:t>
            </a:r>
            <a:r>
              <a:rPr lang="en-US" sz="1200" b="1" dirty="0">
                <a:solidFill>
                  <a:srgbClr val="FFFFFF"/>
                </a:solidFill>
                <a:cs typeface="Calibri"/>
              </a:rPr>
              <a:t>Grant </a:t>
            </a:r>
            <a:r>
              <a:rPr lang="en-US" sz="1200" b="1" spc="10" dirty="0">
                <a:solidFill>
                  <a:srgbClr val="FFFFFF"/>
                </a:solidFill>
                <a:cs typeface="Calibri"/>
              </a:rPr>
              <a:t>Medical </a:t>
            </a:r>
            <a:r>
              <a:rPr lang="en-US" sz="1200" b="1" spc="5" dirty="0">
                <a:solidFill>
                  <a:srgbClr val="FFFFFF"/>
                </a:solidFill>
                <a:cs typeface="Calibri"/>
              </a:rPr>
              <a:t>Center Foot </a:t>
            </a:r>
            <a:r>
              <a:rPr lang="en-US" sz="1200" b="1" spc="15" dirty="0">
                <a:solidFill>
                  <a:srgbClr val="FFFFFF"/>
                </a:solidFill>
                <a:cs typeface="Calibri"/>
              </a:rPr>
              <a:t>and </a:t>
            </a:r>
            <a:r>
              <a:rPr lang="en-US" sz="1200" b="1" spc="10" dirty="0">
                <a:solidFill>
                  <a:srgbClr val="FFFFFF"/>
                </a:solidFill>
                <a:cs typeface="Calibri"/>
              </a:rPr>
              <a:t>Ankle </a:t>
            </a:r>
            <a:r>
              <a:rPr lang="en-US" sz="1200" b="1" spc="5" dirty="0">
                <a:solidFill>
                  <a:srgbClr val="FFFFFF"/>
                </a:solidFill>
                <a:cs typeface="Calibri"/>
              </a:rPr>
              <a:t>Surgery Residency </a:t>
            </a:r>
            <a:r>
              <a:rPr lang="en-US" sz="1200" b="1" spc="5" dirty="0" smtClean="0">
                <a:solidFill>
                  <a:srgbClr val="FFFFFF"/>
                </a:solidFill>
                <a:cs typeface="Calibri"/>
              </a:rPr>
              <a:t>Program, </a:t>
            </a:r>
            <a:r>
              <a:rPr lang="en-US" sz="1200" b="1" spc="10" dirty="0" smtClean="0">
                <a:solidFill>
                  <a:srgbClr val="FFFFFF"/>
                </a:solidFill>
                <a:cs typeface="Calibri"/>
              </a:rPr>
              <a:t>Columbus</a:t>
            </a:r>
            <a:r>
              <a:rPr lang="en-US" sz="1200" b="1" spc="10" dirty="0">
                <a:solidFill>
                  <a:srgbClr val="FFFFFF"/>
                </a:solidFill>
                <a:cs typeface="Calibri"/>
              </a:rPr>
              <a:t>,</a:t>
            </a:r>
            <a:r>
              <a:rPr lang="en-US" sz="1200" b="1" spc="15" dirty="0">
                <a:solidFill>
                  <a:srgbClr val="FFFFFF"/>
                </a:solidFill>
                <a:cs typeface="Calibri"/>
              </a:rPr>
              <a:t> </a:t>
            </a:r>
            <a:r>
              <a:rPr lang="en-US" sz="1200" b="1" spc="10" dirty="0">
                <a:solidFill>
                  <a:srgbClr val="FFFFFF"/>
                </a:solidFill>
                <a:cs typeface="Calibri"/>
              </a:rPr>
              <a:t>Ohio</a:t>
            </a:r>
            <a:endParaRPr lang="en-US" sz="1200" dirty="0">
              <a:cs typeface="Calibri"/>
            </a:endParaRPr>
          </a:p>
          <a:p>
            <a:pPr marL="12700">
              <a:lnSpc>
                <a:spcPct val="100000"/>
              </a:lnSpc>
              <a:spcBef>
                <a:spcPts val="305"/>
              </a:spcBef>
            </a:pPr>
            <a:r>
              <a:rPr lang="en-US" sz="1200" b="1" spc="15" baseline="26143" dirty="0" smtClean="0">
                <a:solidFill>
                  <a:srgbClr val="FFFFFF"/>
                </a:solidFill>
                <a:latin typeface="Calibri"/>
                <a:cs typeface="Calibri"/>
              </a:rPr>
              <a:t>d</a:t>
            </a:r>
            <a:r>
              <a:rPr sz="1200" b="1" spc="15" baseline="26143" dirty="0" smtClean="0">
                <a:solidFill>
                  <a:srgbClr val="FFFFFF"/>
                </a:solidFill>
                <a:latin typeface="Calibri"/>
                <a:cs typeface="Calibri"/>
              </a:rPr>
              <a:t> </a:t>
            </a:r>
            <a:r>
              <a:rPr sz="1200" b="1" dirty="0">
                <a:solidFill>
                  <a:srgbClr val="FFFFFF"/>
                </a:solidFill>
                <a:latin typeface="Calibri"/>
                <a:cs typeface="Calibri"/>
              </a:rPr>
              <a:t>Private </a:t>
            </a:r>
            <a:r>
              <a:rPr sz="1200" b="1" spc="5" dirty="0">
                <a:solidFill>
                  <a:srgbClr val="FFFFFF"/>
                </a:solidFill>
                <a:latin typeface="Calibri"/>
                <a:cs typeface="Calibri"/>
              </a:rPr>
              <a:t>Practice, </a:t>
            </a:r>
            <a:r>
              <a:rPr sz="1200" b="1" dirty="0">
                <a:solidFill>
                  <a:srgbClr val="FFFFFF"/>
                </a:solidFill>
                <a:latin typeface="Calibri"/>
                <a:cs typeface="Calibri"/>
              </a:rPr>
              <a:t>Clintonville </a:t>
            </a:r>
            <a:r>
              <a:rPr sz="1200" b="1" spc="5" dirty="0">
                <a:solidFill>
                  <a:srgbClr val="FFFFFF"/>
                </a:solidFill>
                <a:latin typeface="Calibri"/>
                <a:cs typeface="Calibri"/>
              </a:rPr>
              <a:t>Foot </a:t>
            </a:r>
            <a:r>
              <a:rPr sz="1200" b="1" spc="15" dirty="0">
                <a:solidFill>
                  <a:srgbClr val="FFFFFF"/>
                </a:solidFill>
                <a:latin typeface="Calibri"/>
                <a:cs typeface="Calibri"/>
              </a:rPr>
              <a:t>and </a:t>
            </a:r>
            <a:r>
              <a:rPr sz="1200" b="1" spc="10" dirty="0">
                <a:solidFill>
                  <a:srgbClr val="FFFFFF"/>
                </a:solidFill>
                <a:latin typeface="Calibri"/>
                <a:cs typeface="Calibri"/>
              </a:rPr>
              <a:t>Ankle, Columbus </a:t>
            </a:r>
            <a:r>
              <a:rPr sz="1200" b="1" spc="5" dirty="0">
                <a:solidFill>
                  <a:srgbClr val="FFFFFF"/>
                </a:solidFill>
                <a:latin typeface="Calibri"/>
                <a:cs typeface="Calibri"/>
              </a:rPr>
              <a:t>Ohio, </a:t>
            </a:r>
            <a:endParaRPr sz="1200" dirty="0">
              <a:latin typeface="Calibri"/>
              <a:cs typeface="Calibri"/>
            </a:endParaRPr>
          </a:p>
        </p:txBody>
      </p:sp>
      <p:sp>
        <p:nvSpPr>
          <p:cNvPr id="7" name="object 7"/>
          <p:cNvSpPr/>
          <p:nvPr/>
        </p:nvSpPr>
        <p:spPr>
          <a:xfrm>
            <a:off x="451147" y="4051027"/>
            <a:ext cx="1886793" cy="2879998"/>
          </a:xfrm>
          <a:prstGeom prst="rect">
            <a:avLst/>
          </a:prstGeom>
          <a:blipFill>
            <a:blip r:embed="rId3" cstate="print"/>
            <a:stretch>
              <a:fillRect/>
            </a:stretch>
          </a:blipFill>
        </p:spPr>
        <p:txBody>
          <a:bodyPr wrap="square" lIns="0" tIns="0" rIns="0" bIns="0" rtlCol="0"/>
          <a:lstStyle/>
          <a:p>
            <a:endParaRPr/>
          </a:p>
        </p:txBody>
      </p:sp>
      <p:sp>
        <p:nvSpPr>
          <p:cNvPr id="9" name="object 9"/>
          <p:cNvSpPr/>
          <p:nvPr/>
        </p:nvSpPr>
        <p:spPr>
          <a:xfrm>
            <a:off x="2539069" y="4051027"/>
            <a:ext cx="1874181" cy="2879998"/>
          </a:xfrm>
          <a:prstGeom prst="rect">
            <a:avLst/>
          </a:prstGeom>
          <a:blipFill>
            <a:blip r:embed="rId4" cstate="print"/>
            <a:stretch>
              <a:fillRect/>
            </a:stretch>
          </a:blipFill>
        </p:spPr>
        <p:txBody>
          <a:bodyPr wrap="square" lIns="0" tIns="0" rIns="0" bIns="0" rtlCol="0"/>
          <a:lstStyle/>
          <a:p>
            <a:endParaRPr/>
          </a:p>
        </p:txBody>
      </p:sp>
      <p:sp>
        <p:nvSpPr>
          <p:cNvPr id="11" name="object 11"/>
          <p:cNvSpPr/>
          <p:nvPr/>
        </p:nvSpPr>
        <p:spPr>
          <a:xfrm>
            <a:off x="5445735" y="10760704"/>
            <a:ext cx="2241263" cy="3441658"/>
          </a:xfrm>
          <a:prstGeom prst="rect">
            <a:avLst/>
          </a:prstGeom>
          <a:blipFill>
            <a:blip r:embed="rId5" cstate="print"/>
            <a:stretch>
              <a:fillRect/>
            </a:stretch>
          </a:blipFill>
        </p:spPr>
        <p:txBody>
          <a:bodyPr wrap="square" lIns="0" tIns="0" rIns="0" bIns="0" rtlCol="0"/>
          <a:lstStyle/>
          <a:p>
            <a:endParaRPr/>
          </a:p>
        </p:txBody>
      </p:sp>
      <p:sp>
        <p:nvSpPr>
          <p:cNvPr id="13" name="object 13"/>
          <p:cNvSpPr/>
          <p:nvPr/>
        </p:nvSpPr>
        <p:spPr>
          <a:xfrm>
            <a:off x="7774439" y="10786558"/>
            <a:ext cx="2123099" cy="3415804"/>
          </a:xfrm>
          <a:prstGeom prst="rect">
            <a:avLst/>
          </a:prstGeom>
          <a:blipFill>
            <a:blip r:embed="rId6" cstate="print"/>
            <a:stretch>
              <a:fillRect/>
            </a:stretch>
          </a:blipFill>
        </p:spPr>
        <p:txBody>
          <a:bodyPr wrap="square" lIns="0" tIns="0" rIns="0" bIns="0" rtlCol="0"/>
          <a:lstStyle/>
          <a:p>
            <a:endParaRPr/>
          </a:p>
        </p:txBody>
      </p:sp>
      <p:sp>
        <p:nvSpPr>
          <p:cNvPr id="15" name="object 15"/>
          <p:cNvSpPr/>
          <p:nvPr/>
        </p:nvSpPr>
        <p:spPr>
          <a:xfrm>
            <a:off x="12290608" y="10728494"/>
            <a:ext cx="2219665" cy="3441657"/>
          </a:xfrm>
          <a:prstGeom prst="rect">
            <a:avLst/>
          </a:prstGeom>
          <a:blipFill>
            <a:blip r:embed="rId7" cstate="print"/>
            <a:stretch>
              <a:fillRect/>
            </a:stretch>
          </a:blipFill>
        </p:spPr>
        <p:txBody>
          <a:bodyPr wrap="square" lIns="0" tIns="0" rIns="0" bIns="0" rtlCol="0"/>
          <a:lstStyle/>
          <a:p>
            <a:endParaRPr/>
          </a:p>
        </p:txBody>
      </p:sp>
      <p:sp>
        <p:nvSpPr>
          <p:cNvPr id="17" name="object 17"/>
          <p:cNvSpPr/>
          <p:nvPr/>
        </p:nvSpPr>
        <p:spPr>
          <a:xfrm>
            <a:off x="10014314" y="10734390"/>
            <a:ext cx="2210315" cy="3455719"/>
          </a:xfrm>
          <a:prstGeom prst="rect">
            <a:avLst/>
          </a:prstGeom>
          <a:blipFill>
            <a:blip r:embed="rId8" cstate="print"/>
            <a:stretch>
              <a:fillRect/>
            </a:stretch>
          </a:blipFill>
        </p:spPr>
        <p:txBody>
          <a:bodyPr wrap="square" lIns="0" tIns="0" rIns="0" bIns="0" rtlCol="0"/>
          <a:lstStyle/>
          <a:p>
            <a:endParaRPr/>
          </a:p>
        </p:txBody>
      </p:sp>
      <p:sp>
        <p:nvSpPr>
          <p:cNvPr id="18" name="object 18"/>
          <p:cNvSpPr txBox="1"/>
          <p:nvPr/>
        </p:nvSpPr>
        <p:spPr>
          <a:xfrm>
            <a:off x="6190767" y="14241956"/>
            <a:ext cx="462280" cy="186055"/>
          </a:xfrm>
          <a:prstGeom prst="rect">
            <a:avLst/>
          </a:prstGeom>
        </p:spPr>
        <p:txBody>
          <a:bodyPr vert="horz" wrap="square" lIns="0" tIns="0" rIns="0" bIns="0" rtlCol="0">
            <a:spAutoFit/>
          </a:bodyPr>
          <a:lstStyle/>
          <a:p>
            <a:pPr marL="12700">
              <a:lnSpc>
                <a:spcPct val="100000"/>
              </a:lnSpc>
            </a:pPr>
            <a:r>
              <a:rPr sz="1150" spc="-105" dirty="0">
                <a:latin typeface="Arial"/>
                <a:cs typeface="Arial"/>
              </a:rPr>
              <a:t>Figure</a:t>
            </a:r>
            <a:r>
              <a:rPr sz="1150" spc="-135" dirty="0">
                <a:latin typeface="Arial"/>
                <a:cs typeface="Arial"/>
              </a:rPr>
              <a:t> </a:t>
            </a:r>
            <a:r>
              <a:rPr sz="1150" spc="-120" dirty="0">
                <a:latin typeface="Arial"/>
                <a:cs typeface="Arial"/>
              </a:rPr>
              <a:t>3</a:t>
            </a:r>
            <a:endParaRPr sz="1150" dirty="0">
              <a:latin typeface="Arial"/>
              <a:cs typeface="Arial"/>
            </a:endParaRPr>
          </a:p>
        </p:txBody>
      </p:sp>
      <p:sp>
        <p:nvSpPr>
          <p:cNvPr id="19" name="object 19"/>
          <p:cNvSpPr txBox="1"/>
          <p:nvPr/>
        </p:nvSpPr>
        <p:spPr>
          <a:xfrm>
            <a:off x="8529394" y="14260426"/>
            <a:ext cx="462280" cy="186055"/>
          </a:xfrm>
          <a:prstGeom prst="rect">
            <a:avLst/>
          </a:prstGeom>
        </p:spPr>
        <p:txBody>
          <a:bodyPr vert="horz" wrap="square" lIns="0" tIns="0" rIns="0" bIns="0" rtlCol="0">
            <a:spAutoFit/>
          </a:bodyPr>
          <a:lstStyle/>
          <a:p>
            <a:pPr marL="12700">
              <a:lnSpc>
                <a:spcPct val="100000"/>
              </a:lnSpc>
            </a:pPr>
            <a:r>
              <a:rPr sz="1150" spc="-105" dirty="0">
                <a:latin typeface="Arial"/>
                <a:cs typeface="Arial"/>
              </a:rPr>
              <a:t>Figure</a:t>
            </a:r>
            <a:r>
              <a:rPr sz="1150" spc="-135" dirty="0">
                <a:latin typeface="Arial"/>
                <a:cs typeface="Arial"/>
              </a:rPr>
              <a:t> </a:t>
            </a:r>
            <a:r>
              <a:rPr sz="1150" spc="-120" dirty="0">
                <a:latin typeface="Arial"/>
                <a:cs typeface="Arial"/>
              </a:rPr>
              <a:t>4</a:t>
            </a:r>
            <a:endParaRPr sz="1150" dirty="0">
              <a:latin typeface="Arial"/>
              <a:cs typeface="Arial"/>
            </a:endParaRPr>
          </a:p>
        </p:txBody>
      </p:sp>
      <p:sp>
        <p:nvSpPr>
          <p:cNvPr id="20" name="object 20"/>
          <p:cNvSpPr txBox="1"/>
          <p:nvPr/>
        </p:nvSpPr>
        <p:spPr>
          <a:xfrm>
            <a:off x="10888331" y="14269655"/>
            <a:ext cx="462280" cy="186055"/>
          </a:xfrm>
          <a:prstGeom prst="rect">
            <a:avLst/>
          </a:prstGeom>
        </p:spPr>
        <p:txBody>
          <a:bodyPr vert="horz" wrap="square" lIns="0" tIns="0" rIns="0" bIns="0" rtlCol="0">
            <a:spAutoFit/>
          </a:bodyPr>
          <a:lstStyle/>
          <a:p>
            <a:pPr marL="12700">
              <a:lnSpc>
                <a:spcPct val="100000"/>
              </a:lnSpc>
            </a:pPr>
            <a:r>
              <a:rPr sz="1150" spc="-105" dirty="0">
                <a:latin typeface="Arial"/>
                <a:cs typeface="Arial"/>
              </a:rPr>
              <a:t>Figure</a:t>
            </a:r>
            <a:r>
              <a:rPr sz="1150" spc="-135" dirty="0">
                <a:latin typeface="Arial"/>
                <a:cs typeface="Arial"/>
              </a:rPr>
              <a:t> </a:t>
            </a:r>
            <a:r>
              <a:rPr sz="1150" spc="-120" dirty="0">
                <a:latin typeface="Arial"/>
                <a:cs typeface="Arial"/>
              </a:rPr>
              <a:t>5</a:t>
            </a:r>
            <a:endParaRPr sz="1150" dirty="0">
              <a:latin typeface="Arial"/>
              <a:cs typeface="Arial"/>
            </a:endParaRPr>
          </a:p>
        </p:txBody>
      </p:sp>
      <p:sp>
        <p:nvSpPr>
          <p:cNvPr id="21" name="object 21"/>
          <p:cNvSpPr txBox="1"/>
          <p:nvPr/>
        </p:nvSpPr>
        <p:spPr>
          <a:xfrm>
            <a:off x="13282354" y="14263179"/>
            <a:ext cx="462280" cy="186055"/>
          </a:xfrm>
          <a:prstGeom prst="rect">
            <a:avLst/>
          </a:prstGeom>
        </p:spPr>
        <p:txBody>
          <a:bodyPr vert="horz" wrap="square" lIns="0" tIns="0" rIns="0" bIns="0" rtlCol="0">
            <a:spAutoFit/>
          </a:bodyPr>
          <a:lstStyle/>
          <a:p>
            <a:pPr marL="12700">
              <a:lnSpc>
                <a:spcPct val="100000"/>
              </a:lnSpc>
            </a:pPr>
            <a:r>
              <a:rPr sz="1150" spc="-105" dirty="0">
                <a:latin typeface="Arial"/>
                <a:cs typeface="Arial"/>
              </a:rPr>
              <a:t>Figure</a:t>
            </a:r>
            <a:r>
              <a:rPr sz="1150" spc="-135" dirty="0">
                <a:latin typeface="Arial"/>
                <a:cs typeface="Arial"/>
              </a:rPr>
              <a:t> </a:t>
            </a:r>
            <a:r>
              <a:rPr sz="1150" spc="-120" dirty="0">
                <a:latin typeface="Arial"/>
                <a:cs typeface="Arial"/>
              </a:rPr>
              <a:t>6</a:t>
            </a:r>
            <a:endParaRPr sz="1150" dirty="0">
              <a:latin typeface="Arial"/>
              <a:cs typeface="Arial"/>
            </a:endParaRPr>
          </a:p>
        </p:txBody>
      </p:sp>
      <p:sp>
        <p:nvSpPr>
          <p:cNvPr id="23" name="object 23"/>
          <p:cNvSpPr txBox="1"/>
          <p:nvPr/>
        </p:nvSpPr>
        <p:spPr>
          <a:xfrm>
            <a:off x="333397" y="6560610"/>
            <a:ext cx="4462145" cy="7904728"/>
          </a:xfrm>
          <a:prstGeom prst="rect">
            <a:avLst/>
          </a:prstGeom>
        </p:spPr>
        <p:txBody>
          <a:bodyPr vert="horz" wrap="square" lIns="0" tIns="0" rIns="0" bIns="0" rtlCol="0">
            <a:spAutoFit/>
          </a:bodyPr>
          <a:lstStyle/>
          <a:p>
            <a:pPr marL="29845" algn="ctr">
              <a:lnSpc>
                <a:spcPts val="1290"/>
              </a:lnSpc>
              <a:tabLst>
                <a:tab pos="2068195" algn="l"/>
              </a:tabLst>
            </a:pPr>
            <a:endParaRPr lang="en-US" sz="1725" spc="-157" baseline="2415" dirty="0">
              <a:latin typeface="Arial"/>
              <a:cs typeface="Arial"/>
            </a:endParaRPr>
          </a:p>
          <a:p>
            <a:pPr marL="29845" algn="ctr">
              <a:lnSpc>
                <a:spcPts val="1290"/>
              </a:lnSpc>
              <a:tabLst>
                <a:tab pos="2068195" algn="l"/>
              </a:tabLst>
            </a:pPr>
            <a:endParaRPr lang="en-US" sz="1725" spc="-157" baseline="2415" dirty="0" smtClean="0">
              <a:latin typeface="Arial"/>
              <a:cs typeface="Arial"/>
            </a:endParaRPr>
          </a:p>
          <a:p>
            <a:pPr marL="29845" algn="ctr">
              <a:lnSpc>
                <a:spcPts val="1290"/>
              </a:lnSpc>
              <a:tabLst>
                <a:tab pos="2068195" algn="l"/>
              </a:tabLst>
            </a:pPr>
            <a:endParaRPr lang="en-US" sz="1725" spc="-157" baseline="2415" dirty="0">
              <a:latin typeface="Arial"/>
              <a:cs typeface="Arial"/>
            </a:endParaRPr>
          </a:p>
          <a:p>
            <a:pPr marL="29845" algn="ctr">
              <a:lnSpc>
                <a:spcPts val="1290"/>
              </a:lnSpc>
              <a:tabLst>
                <a:tab pos="2068195" algn="l"/>
              </a:tabLst>
            </a:pPr>
            <a:r>
              <a:rPr sz="1725" spc="-157" baseline="2415" dirty="0" smtClean="0">
                <a:latin typeface="Arial"/>
                <a:cs typeface="Arial"/>
              </a:rPr>
              <a:t>Figure</a:t>
            </a:r>
            <a:r>
              <a:rPr sz="1725" spc="-82" baseline="2415" dirty="0" smtClean="0">
                <a:latin typeface="Arial"/>
                <a:cs typeface="Arial"/>
              </a:rPr>
              <a:t> </a:t>
            </a:r>
            <a:r>
              <a:rPr sz="1725" spc="-179" baseline="2415" dirty="0" smtClean="0">
                <a:latin typeface="Arial"/>
                <a:cs typeface="Arial"/>
              </a:rPr>
              <a:t>1</a:t>
            </a:r>
            <a:r>
              <a:rPr lang="en-US" sz="1725" spc="-179" baseline="2415" dirty="0" smtClean="0">
                <a:latin typeface="Arial"/>
                <a:cs typeface="Arial"/>
              </a:rPr>
              <a:t>    </a:t>
            </a:r>
            <a:r>
              <a:rPr sz="1725" spc="-179" baseline="2415" dirty="0">
                <a:latin typeface="Arial"/>
                <a:cs typeface="Arial"/>
              </a:rPr>
              <a:t>	</a:t>
            </a:r>
            <a:r>
              <a:rPr sz="1150" spc="-105" dirty="0" smtClean="0">
                <a:latin typeface="Arial"/>
                <a:cs typeface="Arial"/>
              </a:rPr>
              <a:t>Figure</a:t>
            </a:r>
            <a:r>
              <a:rPr sz="1150" spc="-135" dirty="0" smtClean="0">
                <a:latin typeface="Arial"/>
                <a:cs typeface="Arial"/>
              </a:rPr>
              <a:t> </a:t>
            </a:r>
            <a:r>
              <a:rPr sz="1150" spc="-120" dirty="0">
                <a:latin typeface="Arial"/>
                <a:cs typeface="Arial"/>
              </a:rPr>
              <a:t>2</a:t>
            </a:r>
            <a:endParaRPr sz="1150" dirty="0">
              <a:latin typeface="Arial"/>
              <a:cs typeface="Arial"/>
            </a:endParaRPr>
          </a:p>
          <a:p>
            <a:pPr marL="34290" algn="ctr">
              <a:lnSpc>
                <a:spcPts val="1950"/>
              </a:lnSpc>
            </a:pPr>
            <a:r>
              <a:rPr lang="en-US" sz="1700" b="1" u="sng" spc="-15" dirty="0">
                <a:solidFill>
                  <a:srgbClr val="2C3E70"/>
                </a:solidFill>
                <a:latin typeface="Calibri"/>
                <a:cs typeface="Calibri"/>
              </a:rPr>
              <a:t>L</a:t>
            </a:r>
            <a:r>
              <a:rPr sz="1700" b="1" u="sng" spc="-15" dirty="0" smtClean="0">
                <a:solidFill>
                  <a:srgbClr val="2C3E70"/>
                </a:solidFill>
                <a:latin typeface="Calibri"/>
                <a:cs typeface="Calibri"/>
              </a:rPr>
              <a:t>iterature</a:t>
            </a:r>
            <a:r>
              <a:rPr sz="1700" b="1" u="sng" spc="-80" dirty="0" smtClean="0">
                <a:solidFill>
                  <a:srgbClr val="2C3E70"/>
                </a:solidFill>
                <a:latin typeface="Calibri"/>
                <a:cs typeface="Calibri"/>
              </a:rPr>
              <a:t> </a:t>
            </a:r>
            <a:r>
              <a:rPr sz="1700" b="1" u="sng" spc="-15" dirty="0">
                <a:solidFill>
                  <a:srgbClr val="2C3E70"/>
                </a:solidFill>
                <a:latin typeface="Calibri"/>
                <a:cs typeface="Calibri"/>
              </a:rPr>
              <a:t>Review</a:t>
            </a:r>
            <a:endParaRPr sz="1700" dirty="0">
              <a:latin typeface="Calibri"/>
              <a:cs typeface="Calibri"/>
            </a:endParaRPr>
          </a:p>
          <a:p>
            <a:pPr marL="12700" marR="40005">
              <a:lnSpc>
                <a:spcPct val="100000"/>
              </a:lnSpc>
              <a:spcBef>
                <a:spcPts val="245"/>
              </a:spcBef>
            </a:pPr>
            <a:r>
              <a:rPr sz="1200" spc="-105" dirty="0">
                <a:latin typeface="Arial"/>
                <a:cs typeface="Arial"/>
              </a:rPr>
              <a:t>Current </a:t>
            </a:r>
            <a:r>
              <a:rPr sz="1200" spc="-100" dirty="0">
                <a:latin typeface="Arial"/>
                <a:cs typeface="Arial"/>
              </a:rPr>
              <a:t>surgical treatment </a:t>
            </a:r>
            <a:r>
              <a:rPr sz="1200" spc="-105" dirty="0">
                <a:latin typeface="Arial"/>
                <a:cs typeface="Arial"/>
              </a:rPr>
              <a:t>options include </a:t>
            </a:r>
            <a:r>
              <a:rPr sz="1200" spc="-95" dirty="0">
                <a:latin typeface="Arial"/>
                <a:cs typeface="Arial"/>
              </a:rPr>
              <a:t>intercalary </a:t>
            </a:r>
            <a:r>
              <a:rPr sz="1200" spc="-125" dirty="0">
                <a:latin typeface="Arial"/>
                <a:cs typeface="Arial"/>
              </a:rPr>
              <a:t>bone </a:t>
            </a:r>
            <a:r>
              <a:rPr sz="1200" spc="-95" dirty="0">
                <a:latin typeface="Arial"/>
                <a:cs typeface="Arial"/>
              </a:rPr>
              <a:t>transport </a:t>
            </a:r>
            <a:r>
              <a:rPr sz="1200" spc="-125" dirty="0">
                <a:latin typeface="Arial"/>
                <a:cs typeface="Arial"/>
              </a:rPr>
              <a:t>and </a:t>
            </a:r>
            <a:r>
              <a:rPr sz="1200" spc="-90" dirty="0">
                <a:latin typeface="Arial"/>
                <a:cs typeface="Arial"/>
              </a:rPr>
              <a:t>distraction  </a:t>
            </a:r>
            <a:r>
              <a:rPr sz="1200" spc="-110" dirty="0">
                <a:latin typeface="Arial"/>
                <a:cs typeface="Arial"/>
              </a:rPr>
              <a:t>osteogenesis, </a:t>
            </a:r>
            <a:r>
              <a:rPr sz="1200" spc="-105" dirty="0">
                <a:latin typeface="Arial"/>
                <a:cs typeface="Arial"/>
              </a:rPr>
              <a:t>vascularized </a:t>
            </a:r>
            <a:r>
              <a:rPr sz="1200" spc="-125" dirty="0">
                <a:latin typeface="Arial"/>
                <a:cs typeface="Arial"/>
              </a:rPr>
              <a:t>bone </a:t>
            </a:r>
            <a:r>
              <a:rPr sz="1200" spc="-95" dirty="0">
                <a:latin typeface="Arial"/>
                <a:cs typeface="Arial"/>
              </a:rPr>
              <a:t>transfer, </a:t>
            </a:r>
            <a:r>
              <a:rPr sz="1200" spc="-120" dirty="0">
                <a:latin typeface="Arial"/>
                <a:cs typeface="Arial"/>
              </a:rPr>
              <a:t>massive </a:t>
            </a:r>
            <a:r>
              <a:rPr sz="1200" spc="-105" dirty="0">
                <a:latin typeface="Arial"/>
                <a:cs typeface="Arial"/>
              </a:rPr>
              <a:t>cancellous </a:t>
            </a:r>
            <a:r>
              <a:rPr sz="1200" spc="-100" dirty="0">
                <a:latin typeface="Arial"/>
                <a:cs typeface="Arial"/>
              </a:rPr>
              <a:t>autograft </a:t>
            </a:r>
            <a:r>
              <a:rPr sz="1200" spc="-95" dirty="0">
                <a:latin typeface="Arial"/>
                <a:cs typeface="Arial"/>
              </a:rPr>
              <a:t>transfer,  </a:t>
            </a:r>
            <a:r>
              <a:rPr sz="1200" spc="-125" dirty="0">
                <a:latin typeface="Arial"/>
                <a:cs typeface="Arial"/>
              </a:rPr>
              <a:t>and </a:t>
            </a:r>
            <a:r>
              <a:rPr sz="1200" spc="-100" dirty="0">
                <a:latin typeface="Arial"/>
                <a:cs typeface="Arial"/>
              </a:rPr>
              <a:t>synthetic </a:t>
            </a:r>
            <a:r>
              <a:rPr sz="1200" spc="-110" dirty="0">
                <a:latin typeface="Arial"/>
                <a:cs typeface="Arial"/>
              </a:rPr>
              <a:t>calcium-based </a:t>
            </a:r>
            <a:r>
              <a:rPr sz="1200" spc="-70" dirty="0">
                <a:latin typeface="Arial"/>
                <a:cs typeface="Arial"/>
              </a:rPr>
              <a:t>fillers. </a:t>
            </a:r>
            <a:r>
              <a:rPr sz="1200" spc="-120" dirty="0">
                <a:latin typeface="Arial"/>
                <a:cs typeface="Arial"/>
              </a:rPr>
              <a:t>These </a:t>
            </a:r>
            <a:r>
              <a:rPr sz="1200" spc="-105" dirty="0">
                <a:latin typeface="Arial"/>
                <a:cs typeface="Arial"/>
              </a:rPr>
              <a:t>options </a:t>
            </a:r>
            <a:r>
              <a:rPr sz="1200" spc="-140" dirty="0">
                <a:latin typeface="Arial"/>
                <a:cs typeface="Arial"/>
              </a:rPr>
              <a:t>may </a:t>
            </a:r>
            <a:r>
              <a:rPr sz="1200" spc="-105" dirty="0">
                <a:latin typeface="Arial"/>
                <a:cs typeface="Arial"/>
              </a:rPr>
              <a:t>also </a:t>
            </a:r>
            <a:r>
              <a:rPr sz="1200" spc="-125" dirty="0">
                <a:latin typeface="Arial"/>
                <a:cs typeface="Arial"/>
              </a:rPr>
              <a:t>be augmented </a:t>
            </a:r>
            <a:r>
              <a:rPr sz="1200" spc="-95" dirty="0">
                <a:latin typeface="Arial"/>
                <a:cs typeface="Arial"/>
              </a:rPr>
              <a:t>with </a:t>
            </a:r>
            <a:r>
              <a:rPr sz="1200" spc="-100" dirty="0">
                <a:latin typeface="Arial"/>
                <a:cs typeface="Arial"/>
              </a:rPr>
              <a:t>the  addition </a:t>
            </a:r>
            <a:r>
              <a:rPr sz="1200" spc="-95" dirty="0">
                <a:latin typeface="Arial"/>
                <a:cs typeface="Arial"/>
              </a:rPr>
              <a:t>of </a:t>
            </a:r>
            <a:r>
              <a:rPr sz="1200" spc="-105" dirty="0">
                <a:latin typeface="Arial"/>
                <a:cs typeface="Arial"/>
              </a:rPr>
              <a:t>demineralized </a:t>
            </a:r>
            <a:r>
              <a:rPr sz="1200" spc="-120" dirty="0">
                <a:latin typeface="Arial"/>
                <a:cs typeface="Arial"/>
              </a:rPr>
              <a:t>bone </a:t>
            </a:r>
            <a:r>
              <a:rPr sz="1200" spc="-95" dirty="0">
                <a:latin typeface="Arial"/>
                <a:cs typeface="Arial"/>
              </a:rPr>
              <a:t>matrix, </a:t>
            </a:r>
            <a:r>
              <a:rPr sz="1200" spc="-85" dirty="0">
                <a:latin typeface="Arial"/>
                <a:cs typeface="Arial"/>
              </a:rPr>
              <a:t>allograft, </a:t>
            </a:r>
            <a:r>
              <a:rPr sz="1200" spc="-100" dirty="0">
                <a:latin typeface="Arial"/>
                <a:cs typeface="Arial"/>
              </a:rPr>
              <a:t>or </a:t>
            </a:r>
            <a:r>
              <a:rPr sz="1200" spc="-125" dirty="0">
                <a:latin typeface="Arial"/>
                <a:cs typeface="Arial"/>
              </a:rPr>
              <a:t>bone </a:t>
            </a:r>
            <a:r>
              <a:rPr sz="1200" spc="-114" dirty="0">
                <a:latin typeface="Arial"/>
                <a:cs typeface="Arial"/>
              </a:rPr>
              <a:t>morphogenetic </a:t>
            </a:r>
            <a:r>
              <a:rPr sz="1200" spc="-100" dirty="0">
                <a:latin typeface="Arial"/>
                <a:cs typeface="Arial"/>
              </a:rPr>
              <a:t>protein  </a:t>
            </a:r>
            <a:r>
              <a:rPr sz="1200" spc="-114" dirty="0">
                <a:latin typeface="Arial"/>
                <a:cs typeface="Arial"/>
              </a:rPr>
              <a:t>(BMP). </a:t>
            </a:r>
            <a:r>
              <a:rPr sz="1200" spc="-90" dirty="0">
                <a:latin typeface="Arial"/>
                <a:cs typeface="Arial"/>
              </a:rPr>
              <a:t>[1,5,6,7,8] </a:t>
            </a:r>
            <a:r>
              <a:rPr sz="1200" spc="-105" dirty="0">
                <a:latin typeface="Arial"/>
                <a:cs typeface="Arial"/>
              </a:rPr>
              <a:t>Non-vascularized </a:t>
            </a:r>
            <a:r>
              <a:rPr sz="1200" spc="-95" dirty="0">
                <a:latin typeface="Arial"/>
                <a:cs typeface="Arial"/>
              </a:rPr>
              <a:t>autografts </a:t>
            </a:r>
            <a:r>
              <a:rPr sz="1200" spc="-100" dirty="0">
                <a:latin typeface="Arial"/>
                <a:cs typeface="Arial"/>
              </a:rPr>
              <a:t>require </a:t>
            </a:r>
            <a:r>
              <a:rPr sz="1200" spc="-120" dirty="0">
                <a:latin typeface="Arial"/>
                <a:cs typeface="Arial"/>
              </a:rPr>
              <a:t>a </a:t>
            </a:r>
            <a:r>
              <a:rPr sz="1200" spc="-100" dirty="0">
                <a:latin typeface="Arial"/>
                <a:cs typeface="Arial"/>
              </a:rPr>
              <a:t>well-perfused </a:t>
            </a:r>
            <a:r>
              <a:rPr sz="1200" spc="-90" dirty="0">
                <a:latin typeface="Arial"/>
                <a:cs typeface="Arial"/>
              </a:rPr>
              <a:t>recipient site  </a:t>
            </a:r>
            <a:r>
              <a:rPr sz="1200" spc="-85" dirty="0">
                <a:latin typeface="Arial"/>
                <a:cs typeface="Arial"/>
              </a:rPr>
              <a:t>for </a:t>
            </a:r>
            <a:r>
              <a:rPr sz="1200" spc="-105" dirty="0">
                <a:latin typeface="Arial"/>
                <a:cs typeface="Arial"/>
              </a:rPr>
              <a:t>successful </a:t>
            </a:r>
            <a:r>
              <a:rPr sz="1200" spc="-100" dirty="0">
                <a:latin typeface="Arial"/>
                <a:cs typeface="Arial"/>
              </a:rPr>
              <a:t>implantation, </a:t>
            </a:r>
            <a:r>
              <a:rPr sz="1200" spc="-120" dirty="0">
                <a:latin typeface="Arial"/>
                <a:cs typeface="Arial"/>
              </a:rPr>
              <a:t>and </a:t>
            </a:r>
            <a:r>
              <a:rPr sz="1200" spc="-100" dirty="0">
                <a:latin typeface="Arial"/>
                <a:cs typeface="Arial"/>
              </a:rPr>
              <a:t>there </a:t>
            </a:r>
            <a:r>
              <a:rPr sz="1200" spc="-80" dirty="0">
                <a:latin typeface="Arial"/>
                <a:cs typeface="Arial"/>
              </a:rPr>
              <a:t>is </a:t>
            </a:r>
            <a:r>
              <a:rPr sz="1200" spc="-120" dirty="0">
                <a:latin typeface="Arial"/>
                <a:cs typeface="Arial"/>
              </a:rPr>
              <a:t>an </a:t>
            </a:r>
            <a:r>
              <a:rPr sz="1200" spc="-100" dirty="0">
                <a:latin typeface="Arial"/>
                <a:cs typeface="Arial"/>
              </a:rPr>
              <a:t>inherent </a:t>
            </a:r>
            <a:r>
              <a:rPr sz="1200" spc="-95" dirty="0">
                <a:latin typeface="Arial"/>
                <a:cs typeface="Arial"/>
              </a:rPr>
              <a:t>potential </a:t>
            </a:r>
            <a:r>
              <a:rPr sz="1200" spc="-85" dirty="0">
                <a:latin typeface="Arial"/>
                <a:cs typeface="Arial"/>
              </a:rPr>
              <a:t>for </a:t>
            </a:r>
            <a:r>
              <a:rPr sz="1200" spc="-95" dirty="0">
                <a:latin typeface="Arial"/>
                <a:cs typeface="Arial"/>
              </a:rPr>
              <a:t>resorption with  grafts larger </a:t>
            </a:r>
            <a:r>
              <a:rPr sz="1200" spc="-105" dirty="0">
                <a:latin typeface="Arial"/>
                <a:cs typeface="Arial"/>
              </a:rPr>
              <a:t>than </a:t>
            </a:r>
            <a:r>
              <a:rPr sz="1200" spc="-120" dirty="0">
                <a:latin typeface="Arial"/>
                <a:cs typeface="Arial"/>
              </a:rPr>
              <a:t>a </a:t>
            </a:r>
            <a:r>
              <a:rPr sz="1200" spc="-114" dirty="0">
                <a:latin typeface="Arial"/>
                <a:cs typeface="Arial"/>
              </a:rPr>
              <a:t>few </a:t>
            </a:r>
            <a:r>
              <a:rPr sz="1200" spc="-105" dirty="0">
                <a:latin typeface="Arial"/>
                <a:cs typeface="Arial"/>
              </a:rPr>
              <a:t>centimeters. </a:t>
            </a:r>
            <a:r>
              <a:rPr sz="1200" spc="-114" dirty="0">
                <a:latin typeface="Arial"/>
                <a:cs typeface="Arial"/>
              </a:rPr>
              <a:t>Vascularized </a:t>
            </a:r>
            <a:r>
              <a:rPr sz="1200" spc="-125" dirty="0">
                <a:latin typeface="Arial"/>
                <a:cs typeface="Arial"/>
              </a:rPr>
              <a:t>bone </a:t>
            </a:r>
            <a:r>
              <a:rPr sz="1200" spc="-90" dirty="0">
                <a:latin typeface="Arial"/>
                <a:cs typeface="Arial"/>
              </a:rPr>
              <a:t>grafts </a:t>
            </a:r>
            <a:r>
              <a:rPr sz="1200" spc="-120" dirty="0">
                <a:latin typeface="Arial"/>
                <a:cs typeface="Arial"/>
              </a:rPr>
              <a:t>have </a:t>
            </a:r>
            <a:r>
              <a:rPr sz="1200" spc="-125" dirty="0">
                <a:latin typeface="Arial"/>
                <a:cs typeface="Arial"/>
              </a:rPr>
              <a:t>an </a:t>
            </a:r>
            <a:r>
              <a:rPr sz="1200" spc="-114" dirty="0">
                <a:latin typeface="Arial"/>
                <a:cs typeface="Arial"/>
              </a:rPr>
              <a:t>improved  </a:t>
            </a:r>
            <a:r>
              <a:rPr sz="1200" spc="-95" dirty="0">
                <a:latin typeface="Arial"/>
                <a:cs typeface="Arial"/>
              </a:rPr>
              <a:t>rate of survival </a:t>
            </a:r>
            <a:r>
              <a:rPr sz="1200" spc="-90" dirty="0">
                <a:latin typeface="Arial"/>
                <a:cs typeface="Arial"/>
              </a:rPr>
              <a:t>in </a:t>
            </a:r>
            <a:r>
              <a:rPr sz="1200" spc="-120" dirty="0">
                <a:latin typeface="Arial"/>
                <a:cs typeface="Arial"/>
              </a:rPr>
              <a:t>a </a:t>
            </a:r>
            <a:r>
              <a:rPr sz="1200" spc="-105" dirty="0">
                <a:latin typeface="Arial"/>
                <a:cs typeface="Arial"/>
              </a:rPr>
              <a:t>poorly vascularized </a:t>
            </a:r>
            <a:r>
              <a:rPr sz="1200" spc="-110" dirty="0">
                <a:latin typeface="Arial"/>
                <a:cs typeface="Arial"/>
              </a:rPr>
              <a:t>bed; </a:t>
            </a:r>
            <a:r>
              <a:rPr sz="1200" spc="-105" dirty="0">
                <a:latin typeface="Arial"/>
                <a:cs typeface="Arial"/>
              </a:rPr>
              <a:t>nevertheless, </a:t>
            </a:r>
            <a:r>
              <a:rPr sz="1200" spc="-90" dirty="0">
                <a:latin typeface="Arial"/>
                <a:cs typeface="Arial"/>
              </a:rPr>
              <a:t>graft site </a:t>
            </a:r>
            <a:r>
              <a:rPr sz="1200" spc="-100" dirty="0">
                <a:latin typeface="Arial"/>
                <a:cs typeface="Arial"/>
              </a:rPr>
              <a:t>morbidity </a:t>
            </a:r>
            <a:r>
              <a:rPr sz="1200" spc="-80" dirty="0">
                <a:latin typeface="Arial"/>
                <a:cs typeface="Arial"/>
              </a:rPr>
              <a:t>is </a:t>
            </a:r>
            <a:r>
              <a:rPr sz="1200" spc="-120" dirty="0">
                <a:latin typeface="Arial"/>
                <a:cs typeface="Arial"/>
              </a:rPr>
              <a:t>a  </a:t>
            </a:r>
            <a:r>
              <a:rPr sz="1200" spc="-95" dirty="0">
                <a:latin typeface="Arial"/>
                <a:cs typeface="Arial"/>
              </a:rPr>
              <a:t>potential </a:t>
            </a:r>
            <a:r>
              <a:rPr sz="1200" spc="-105" dirty="0">
                <a:latin typeface="Arial"/>
                <a:cs typeface="Arial"/>
              </a:rPr>
              <a:t>complication </a:t>
            </a:r>
            <a:r>
              <a:rPr sz="1200" spc="-125" dirty="0">
                <a:latin typeface="Arial"/>
                <a:cs typeface="Arial"/>
              </a:rPr>
              <a:t>and </a:t>
            </a:r>
            <a:r>
              <a:rPr sz="1200" spc="-100" dirty="0">
                <a:latin typeface="Arial"/>
                <a:cs typeface="Arial"/>
              </a:rPr>
              <a:t>the operation requires </a:t>
            </a:r>
            <a:r>
              <a:rPr sz="1200" spc="-105" dirty="0">
                <a:latin typeface="Arial"/>
                <a:cs typeface="Arial"/>
              </a:rPr>
              <a:t>microvascular </a:t>
            </a:r>
            <a:r>
              <a:rPr sz="1200" spc="-80" dirty="0">
                <a:latin typeface="Arial"/>
                <a:cs typeface="Arial"/>
              </a:rPr>
              <a:t>skills. </a:t>
            </a:r>
            <a:r>
              <a:rPr sz="1200" spc="70" dirty="0">
                <a:latin typeface="Arial"/>
                <a:cs typeface="Arial"/>
              </a:rPr>
              <a:t> </a:t>
            </a:r>
            <a:r>
              <a:rPr sz="1200" spc="-80" dirty="0">
                <a:latin typeface="Arial"/>
                <a:cs typeface="Arial"/>
              </a:rPr>
              <a:t>[9]</a:t>
            </a:r>
            <a:endParaRPr sz="1200" dirty="0">
              <a:latin typeface="Arial"/>
              <a:cs typeface="Arial"/>
            </a:endParaRPr>
          </a:p>
          <a:p>
            <a:pPr marL="12700" marR="180975">
              <a:lnSpc>
                <a:spcPct val="100000"/>
              </a:lnSpc>
              <a:spcBef>
                <a:spcPts val="430"/>
              </a:spcBef>
            </a:pPr>
            <a:endParaRPr lang="en-US" sz="1200" spc="-110" dirty="0" smtClean="0">
              <a:latin typeface="Arial"/>
              <a:cs typeface="Arial"/>
            </a:endParaRPr>
          </a:p>
          <a:p>
            <a:pPr marL="12700" marR="180975">
              <a:lnSpc>
                <a:spcPct val="100000"/>
              </a:lnSpc>
              <a:spcBef>
                <a:spcPts val="430"/>
              </a:spcBef>
            </a:pPr>
            <a:r>
              <a:rPr lang="en-US" sz="1200" spc="-110" dirty="0" smtClean="0">
                <a:latin typeface="Arial"/>
                <a:cs typeface="Arial"/>
              </a:rPr>
              <a:t>More </a:t>
            </a:r>
            <a:r>
              <a:rPr sz="1200" spc="-100" dirty="0" smtClean="0">
                <a:latin typeface="Arial"/>
                <a:cs typeface="Arial"/>
              </a:rPr>
              <a:t>recent </a:t>
            </a:r>
            <a:r>
              <a:rPr sz="1200" spc="-100" dirty="0">
                <a:latin typeface="Arial"/>
                <a:cs typeface="Arial"/>
              </a:rPr>
              <a:t>surgical treatment </a:t>
            </a:r>
            <a:r>
              <a:rPr sz="1200" spc="-105" dirty="0">
                <a:latin typeface="Arial"/>
                <a:cs typeface="Arial"/>
              </a:rPr>
              <a:t>option </a:t>
            </a:r>
            <a:r>
              <a:rPr lang="en-US" sz="1200" spc="-80" dirty="0" smtClean="0">
                <a:latin typeface="Arial"/>
                <a:cs typeface="Arial"/>
              </a:rPr>
              <a:t>includes</a:t>
            </a:r>
            <a:r>
              <a:rPr sz="1200" spc="-80" dirty="0" smtClean="0">
                <a:latin typeface="Arial"/>
                <a:cs typeface="Arial"/>
              </a:rPr>
              <a:t> </a:t>
            </a:r>
            <a:r>
              <a:rPr sz="1200" spc="-105" dirty="0">
                <a:latin typeface="Arial"/>
                <a:cs typeface="Arial"/>
              </a:rPr>
              <a:t>autologous </a:t>
            </a:r>
            <a:r>
              <a:rPr sz="1200" spc="-125" dirty="0">
                <a:latin typeface="Arial"/>
                <a:cs typeface="Arial"/>
              </a:rPr>
              <a:t>bone </a:t>
            </a:r>
            <a:r>
              <a:rPr sz="1200" spc="-95" dirty="0">
                <a:latin typeface="Arial"/>
                <a:cs typeface="Arial"/>
              </a:rPr>
              <a:t>grafting within  </a:t>
            </a:r>
            <a:r>
              <a:rPr sz="1200" spc="-114" dirty="0">
                <a:latin typeface="Arial"/>
                <a:cs typeface="Arial"/>
              </a:rPr>
              <a:t>induced </a:t>
            </a:r>
            <a:r>
              <a:rPr sz="1200" spc="-100" dirty="0">
                <a:latin typeface="Arial"/>
                <a:cs typeface="Arial"/>
              </a:rPr>
              <a:t>granulation </a:t>
            </a:r>
            <a:r>
              <a:rPr sz="1200" spc="-95" dirty="0">
                <a:latin typeface="Arial"/>
                <a:cs typeface="Arial"/>
              </a:rPr>
              <a:t>tissue </a:t>
            </a:r>
            <a:r>
              <a:rPr sz="1200" spc="-130" dirty="0">
                <a:latin typeface="Arial"/>
                <a:cs typeface="Arial"/>
              </a:rPr>
              <a:t>membranes </a:t>
            </a:r>
            <a:r>
              <a:rPr sz="1200" spc="-85" dirty="0">
                <a:latin typeface="Arial"/>
                <a:cs typeface="Arial"/>
              </a:rPr>
              <a:t>for </a:t>
            </a:r>
            <a:r>
              <a:rPr sz="1200" spc="-130" dirty="0">
                <a:latin typeface="Arial"/>
                <a:cs typeface="Arial"/>
              </a:rPr>
              <a:t>management </a:t>
            </a:r>
            <a:r>
              <a:rPr sz="1200" spc="-95" dirty="0">
                <a:latin typeface="Arial"/>
                <a:cs typeface="Arial"/>
              </a:rPr>
              <a:t>of </a:t>
            </a:r>
            <a:r>
              <a:rPr sz="1200" spc="-125" dirty="0" smtClean="0">
                <a:latin typeface="Arial"/>
                <a:cs typeface="Arial"/>
              </a:rPr>
              <a:t>bone </a:t>
            </a:r>
            <a:r>
              <a:rPr sz="1200" spc="-95" dirty="0">
                <a:latin typeface="Arial"/>
                <a:cs typeface="Arial"/>
              </a:rPr>
              <a:t>loss.  </a:t>
            </a:r>
            <a:r>
              <a:rPr sz="1200" spc="-114" dirty="0" err="1">
                <a:latin typeface="Arial"/>
                <a:cs typeface="Arial"/>
              </a:rPr>
              <a:t>Masquelet</a:t>
            </a:r>
            <a:r>
              <a:rPr sz="1200" spc="-114" dirty="0">
                <a:latin typeface="Arial"/>
                <a:cs typeface="Arial"/>
              </a:rPr>
              <a:t> </a:t>
            </a:r>
            <a:r>
              <a:rPr lang="en-US" sz="1200" spc="-125" dirty="0" smtClean="0">
                <a:latin typeface="Arial"/>
                <a:cs typeface="Arial"/>
              </a:rPr>
              <a:t> et al </a:t>
            </a:r>
            <a:r>
              <a:rPr sz="1200" spc="-110" dirty="0" smtClean="0">
                <a:latin typeface="Arial"/>
                <a:cs typeface="Arial"/>
              </a:rPr>
              <a:t>developed </a:t>
            </a:r>
            <a:r>
              <a:rPr sz="1200" spc="-100" dirty="0">
                <a:latin typeface="Arial"/>
                <a:cs typeface="Arial"/>
              </a:rPr>
              <a:t>the </a:t>
            </a:r>
            <a:r>
              <a:rPr sz="1200" spc="-120" dirty="0">
                <a:latin typeface="Arial"/>
                <a:cs typeface="Arial"/>
              </a:rPr>
              <a:t>use </a:t>
            </a:r>
            <a:r>
              <a:rPr sz="1200" spc="-95" dirty="0">
                <a:latin typeface="Arial"/>
                <a:cs typeface="Arial"/>
              </a:rPr>
              <a:t>of </a:t>
            </a:r>
            <a:r>
              <a:rPr sz="1200" spc="-114" dirty="0">
                <a:latin typeface="Arial"/>
                <a:cs typeface="Arial"/>
              </a:rPr>
              <a:t>induced </a:t>
            </a:r>
            <a:r>
              <a:rPr sz="1200" spc="-135" dirty="0">
                <a:latin typeface="Arial"/>
                <a:cs typeface="Arial"/>
              </a:rPr>
              <a:t>membrane </a:t>
            </a:r>
            <a:r>
              <a:rPr sz="1200" spc="-100" dirty="0">
                <a:latin typeface="Arial"/>
                <a:cs typeface="Arial"/>
              </a:rPr>
              <a:t>assisted  </a:t>
            </a:r>
            <a:r>
              <a:rPr sz="1200" spc="-120" dirty="0">
                <a:latin typeface="Arial"/>
                <a:cs typeface="Arial"/>
              </a:rPr>
              <a:t>massive </a:t>
            </a:r>
            <a:r>
              <a:rPr sz="1200" spc="-100" dirty="0">
                <a:latin typeface="Arial"/>
                <a:cs typeface="Arial"/>
              </a:rPr>
              <a:t>autograft </a:t>
            </a:r>
            <a:r>
              <a:rPr sz="1200" spc="-85" dirty="0">
                <a:latin typeface="Arial"/>
                <a:cs typeface="Arial"/>
              </a:rPr>
              <a:t>for </a:t>
            </a:r>
            <a:r>
              <a:rPr sz="1200" spc="-114" dirty="0">
                <a:latin typeface="Arial"/>
                <a:cs typeface="Arial"/>
              </a:rPr>
              <a:t>segmental </a:t>
            </a:r>
            <a:r>
              <a:rPr sz="1200" spc="-120" dirty="0">
                <a:latin typeface="Arial"/>
                <a:cs typeface="Arial"/>
              </a:rPr>
              <a:t>bony </a:t>
            </a:r>
            <a:r>
              <a:rPr sz="1200" spc="-100" dirty="0">
                <a:latin typeface="Arial"/>
                <a:cs typeface="Arial"/>
              </a:rPr>
              <a:t>defects </a:t>
            </a:r>
            <a:r>
              <a:rPr sz="1200" spc="-125" dirty="0">
                <a:latin typeface="Arial"/>
                <a:cs typeface="Arial"/>
              </a:rPr>
              <a:t>and </a:t>
            </a:r>
            <a:r>
              <a:rPr sz="1200" spc="-100" dirty="0">
                <a:latin typeface="Arial"/>
                <a:cs typeface="Arial"/>
              </a:rPr>
              <a:t>successfully </a:t>
            </a:r>
            <a:r>
              <a:rPr sz="1200" spc="-135" dirty="0">
                <a:latin typeface="Arial"/>
                <a:cs typeface="Arial"/>
              </a:rPr>
              <a:t>managed  </a:t>
            </a:r>
            <a:r>
              <a:rPr sz="1200" spc="-100" dirty="0" smtClean="0">
                <a:latin typeface="Arial"/>
                <a:cs typeface="Arial"/>
              </a:rPr>
              <a:t>defects</a:t>
            </a:r>
            <a:r>
              <a:rPr lang="en-US" sz="1200" spc="-100" dirty="0" smtClean="0">
                <a:latin typeface="Arial"/>
                <a:cs typeface="Arial"/>
              </a:rPr>
              <a:t> </a:t>
            </a:r>
            <a:r>
              <a:rPr sz="1200" spc="-80" dirty="0" smtClean="0">
                <a:latin typeface="Arial"/>
                <a:cs typeface="Arial"/>
              </a:rPr>
              <a:t>≤</a:t>
            </a:r>
            <a:r>
              <a:rPr sz="1200" spc="-80" dirty="0">
                <a:latin typeface="Arial"/>
                <a:cs typeface="Arial"/>
              </a:rPr>
              <a:t>25 </a:t>
            </a:r>
            <a:r>
              <a:rPr sz="1200" spc="-145" dirty="0">
                <a:latin typeface="Arial"/>
                <a:cs typeface="Arial"/>
              </a:rPr>
              <a:t>cm </a:t>
            </a:r>
            <a:r>
              <a:rPr sz="1200" spc="-95" dirty="0">
                <a:latin typeface="Arial"/>
                <a:cs typeface="Arial"/>
              </a:rPr>
              <a:t>with </a:t>
            </a:r>
            <a:r>
              <a:rPr sz="1200" spc="-105" dirty="0">
                <a:latin typeface="Arial"/>
                <a:cs typeface="Arial"/>
              </a:rPr>
              <a:t>associated </a:t>
            </a:r>
            <a:r>
              <a:rPr sz="1200" spc="-110" dirty="0">
                <a:latin typeface="Arial"/>
                <a:cs typeface="Arial"/>
              </a:rPr>
              <a:t>severe </a:t>
            </a:r>
            <a:r>
              <a:rPr sz="1200" spc="-90" dirty="0">
                <a:latin typeface="Arial"/>
                <a:cs typeface="Arial"/>
              </a:rPr>
              <a:t>soft-tissue </a:t>
            </a:r>
            <a:r>
              <a:rPr sz="1200" spc="-95" dirty="0">
                <a:latin typeface="Arial"/>
                <a:cs typeface="Arial"/>
              </a:rPr>
              <a:t>injury. </a:t>
            </a:r>
            <a:r>
              <a:rPr sz="1200" spc="-105" dirty="0">
                <a:latin typeface="Arial"/>
                <a:cs typeface="Arial"/>
              </a:rPr>
              <a:t>[10,11] This 2-stage </a:t>
            </a:r>
            <a:r>
              <a:rPr sz="1200" spc="-100" dirty="0">
                <a:latin typeface="Arial"/>
                <a:cs typeface="Arial"/>
              </a:rPr>
              <a:t>technique,  </a:t>
            </a:r>
            <a:r>
              <a:rPr sz="1200" spc="-120" dirty="0">
                <a:latin typeface="Arial"/>
                <a:cs typeface="Arial"/>
              </a:rPr>
              <a:t>based </a:t>
            </a:r>
            <a:r>
              <a:rPr sz="1200" spc="-125" dirty="0">
                <a:latin typeface="Arial"/>
                <a:cs typeface="Arial"/>
              </a:rPr>
              <a:t>on </a:t>
            </a:r>
            <a:r>
              <a:rPr sz="1200" spc="-120" dirty="0">
                <a:latin typeface="Arial"/>
                <a:cs typeface="Arial"/>
              </a:rPr>
              <a:t>a </a:t>
            </a:r>
            <a:r>
              <a:rPr sz="1200" spc="-95" dirty="0">
                <a:latin typeface="Arial"/>
                <a:cs typeface="Arial"/>
              </a:rPr>
              <a:t>foreign </a:t>
            </a:r>
            <a:r>
              <a:rPr sz="1200" spc="-120" dirty="0">
                <a:latin typeface="Arial"/>
                <a:cs typeface="Arial"/>
              </a:rPr>
              <a:t>body </a:t>
            </a:r>
            <a:r>
              <a:rPr sz="1200" spc="-95" dirty="0">
                <a:latin typeface="Arial"/>
                <a:cs typeface="Arial"/>
              </a:rPr>
              <a:t>reaction triggered </a:t>
            </a:r>
            <a:r>
              <a:rPr sz="1200" spc="-114" dirty="0">
                <a:latin typeface="Arial"/>
                <a:cs typeface="Arial"/>
              </a:rPr>
              <a:t>by </a:t>
            </a:r>
            <a:r>
              <a:rPr sz="1200" spc="-100" dirty="0">
                <a:latin typeface="Arial"/>
                <a:cs typeface="Arial"/>
              </a:rPr>
              <a:t>the </a:t>
            </a:r>
            <a:r>
              <a:rPr sz="1200" spc="-114" dirty="0">
                <a:latin typeface="Arial"/>
                <a:cs typeface="Arial"/>
              </a:rPr>
              <a:t>presence </a:t>
            </a:r>
            <a:r>
              <a:rPr sz="1200" spc="-95" dirty="0">
                <a:latin typeface="Arial"/>
                <a:cs typeface="Arial"/>
              </a:rPr>
              <a:t>of </a:t>
            </a:r>
            <a:r>
              <a:rPr sz="1200" spc="-120" dirty="0">
                <a:latin typeface="Arial"/>
                <a:cs typeface="Arial"/>
              </a:rPr>
              <a:t>a </a:t>
            </a:r>
            <a:r>
              <a:rPr sz="1200" spc="-160" dirty="0">
                <a:latin typeface="Arial"/>
                <a:cs typeface="Arial"/>
              </a:rPr>
              <a:t>PMMA </a:t>
            </a:r>
            <a:r>
              <a:rPr lang="en-US" sz="1200" spc="-160" dirty="0" smtClean="0">
                <a:latin typeface="Arial"/>
                <a:cs typeface="Arial"/>
              </a:rPr>
              <a:t> </a:t>
            </a:r>
            <a:r>
              <a:rPr sz="1200" spc="-114" dirty="0" smtClean="0">
                <a:latin typeface="Arial"/>
                <a:cs typeface="Arial"/>
              </a:rPr>
              <a:t>spacer</a:t>
            </a:r>
            <a:r>
              <a:rPr sz="1200" spc="-114" dirty="0">
                <a:latin typeface="Arial"/>
                <a:cs typeface="Arial"/>
              </a:rPr>
              <a:t>, </a:t>
            </a:r>
            <a:r>
              <a:rPr sz="1200" spc="-80" dirty="0">
                <a:latin typeface="Arial"/>
                <a:cs typeface="Arial"/>
              </a:rPr>
              <a:t>is </a:t>
            </a:r>
            <a:r>
              <a:rPr sz="1200" spc="-120" dirty="0">
                <a:latin typeface="Arial"/>
                <a:cs typeface="Arial"/>
              </a:rPr>
              <a:t>a  </a:t>
            </a:r>
            <a:r>
              <a:rPr sz="1200" spc="-100" dirty="0">
                <a:latin typeface="Arial"/>
                <a:cs typeface="Arial"/>
              </a:rPr>
              <a:t>viable </a:t>
            </a:r>
            <a:r>
              <a:rPr sz="1200" spc="-105" dirty="0">
                <a:latin typeface="Arial"/>
                <a:cs typeface="Arial"/>
              </a:rPr>
              <a:t>option </a:t>
            </a:r>
            <a:r>
              <a:rPr sz="1200" spc="-90" dirty="0">
                <a:latin typeface="Arial"/>
                <a:cs typeface="Arial"/>
              </a:rPr>
              <a:t>in </a:t>
            </a:r>
            <a:r>
              <a:rPr sz="1200" spc="-110" dirty="0">
                <a:latin typeface="Arial"/>
                <a:cs typeface="Arial"/>
              </a:rPr>
              <a:t>both </a:t>
            </a:r>
            <a:r>
              <a:rPr sz="1200" spc="-105" dirty="0">
                <a:latin typeface="Arial"/>
                <a:cs typeface="Arial"/>
              </a:rPr>
              <a:t>aseptic </a:t>
            </a:r>
            <a:r>
              <a:rPr sz="1200" spc="-120" dirty="0">
                <a:latin typeface="Arial"/>
                <a:cs typeface="Arial"/>
              </a:rPr>
              <a:t>and </a:t>
            </a:r>
            <a:r>
              <a:rPr sz="1200" spc="-100" dirty="0">
                <a:latin typeface="Arial"/>
                <a:cs typeface="Arial"/>
              </a:rPr>
              <a:t>septic </a:t>
            </a:r>
            <a:r>
              <a:rPr sz="1200" spc="-105" dirty="0">
                <a:latin typeface="Arial"/>
                <a:cs typeface="Arial"/>
              </a:rPr>
              <a:t>conditions leading </a:t>
            </a:r>
            <a:r>
              <a:rPr sz="1200" spc="-90" dirty="0">
                <a:latin typeface="Arial"/>
                <a:cs typeface="Arial"/>
              </a:rPr>
              <a:t>to </a:t>
            </a:r>
            <a:r>
              <a:rPr sz="1200" spc="-100" dirty="0">
                <a:latin typeface="Arial"/>
                <a:cs typeface="Arial"/>
              </a:rPr>
              <a:t>substantial </a:t>
            </a:r>
            <a:r>
              <a:rPr sz="1200" spc="-125" dirty="0">
                <a:latin typeface="Arial"/>
                <a:cs typeface="Arial"/>
              </a:rPr>
              <a:t>bone </a:t>
            </a:r>
            <a:r>
              <a:rPr sz="1200" spc="-100" dirty="0">
                <a:latin typeface="Arial"/>
                <a:cs typeface="Arial"/>
              </a:rPr>
              <a:t>loss  </a:t>
            </a:r>
            <a:r>
              <a:rPr sz="1200" spc="-125" dirty="0">
                <a:latin typeface="Arial"/>
                <a:cs typeface="Arial"/>
              </a:rPr>
              <a:t>and </a:t>
            </a:r>
            <a:r>
              <a:rPr sz="1200" spc="-100" dirty="0">
                <a:latin typeface="Arial"/>
                <a:cs typeface="Arial"/>
              </a:rPr>
              <a:t>requires </a:t>
            </a:r>
            <a:r>
              <a:rPr sz="1200" spc="-125" dirty="0">
                <a:latin typeface="Arial"/>
                <a:cs typeface="Arial"/>
              </a:rPr>
              <a:t>no </a:t>
            </a:r>
            <a:r>
              <a:rPr sz="1200" spc="-120" dirty="0">
                <a:latin typeface="Arial"/>
                <a:cs typeface="Arial"/>
              </a:rPr>
              <a:t>advanced </a:t>
            </a:r>
            <a:r>
              <a:rPr sz="1200" spc="-85" dirty="0">
                <a:latin typeface="Arial"/>
                <a:cs typeface="Arial"/>
              </a:rPr>
              <a:t>skills </a:t>
            </a:r>
            <a:r>
              <a:rPr sz="1200" spc="-90" dirty="0">
                <a:latin typeface="Arial"/>
                <a:cs typeface="Arial"/>
              </a:rPr>
              <a:t>in </a:t>
            </a:r>
            <a:r>
              <a:rPr sz="1200" spc="-110" dirty="0">
                <a:latin typeface="Arial"/>
                <a:cs typeface="Arial"/>
              </a:rPr>
              <a:t>microvascular </a:t>
            </a:r>
            <a:r>
              <a:rPr sz="1200" spc="80" dirty="0">
                <a:latin typeface="Arial"/>
                <a:cs typeface="Arial"/>
              </a:rPr>
              <a:t> </a:t>
            </a:r>
            <a:r>
              <a:rPr sz="1200" spc="-110" dirty="0">
                <a:latin typeface="Arial"/>
                <a:cs typeface="Arial"/>
              </a:rPr>
              <a:t>surgery.</a:t>
            </a:r>
            <a:endParaRPr sz="1200" dirty="0">
              <a:latin typeface="Arial"/>
              <a:cs typeface="Arial"/>
            </a:endParaRPr>
          </a:p>
          <a:p>
            <a:pPr marL="12700" marR="9525">
              <a:lnSpc>
                <a:spcPct val="100000"/>
              </a:lnSpc>
              <a:spcBef>
                <a:spcPts val="390"/>
              </a:spcBef>
            </a:pPr>
            <a:endParaRPr lang="en-US" sz="1200" spc="-90" dirty="0" smtClean="0">
              <a:latin typeface="Arial"/>
              <a:cs typeface="Arial"/>
            </a:endParaRPr>
          </a:p>
          <a:p>
            <a:pPr marL="12700" marR="9525">
              <a:lnSpc>
                <a:spcPct val="100000"/>
              </a:lnSpc>
              <a:spcBef>
                <a:spcPts val="390"/>
              </a:spcBef>
            </a:pPr>
            <a:r>
              <a:rPr lang="en-US" sz="1200" spc="-90" dirty="0" smtClean="0">
                <a:latin typeface="Arial"/>
                <a:cs typeface="Arial"/>
              </a:rPr>
              <a:t>The </a:t>
            </a:r>
            <a:r>
              <a:rPr sz="1200" spc="-114" dirty="0" smtClean="0">
                <a:latin typeface="Arial"/>
                <a:cs typeface="Arial"/>
              </a:rPr>
              <a:t>segmental </a:t>
            </a:r>
            <a:r>
              <a:rPr sz="1200" spc="-125" dirty="0">
                <a:latin typeface="Arial"/>
                <a:cs typeface="Arial"/>
              </a:rPr>
              <a:t>bone </a:t>
            </a:r>
            <a:r>
              <a:rPr sz="1200" spc="-100" dirty="0">
                <a:latin typeface="Arial"/>
                <a:cs typeface="Arial"/>
              </a:rPr>
              <a:t>defect </a:t>
            </a:r>
            <a:r>
              <a:rPr sz="1200" spc="-80" dirty="0">
                <a:latin typeface="Arial"/>
                <a:cs typeface="Arial"/>
              </a:rPr>
              <a:t>is </a:t>
            </a:r>
            <a:r>
              <a:rPr sz="1200" spc="-105" dirty="0">
                <a:latin typeface="Arial"/>
                <a:cs typeface="Arial"/>
              </a:rPr>
              <a:t>bridged </a:t>
            </a:r>
            <a:r>
              <a:rPr sz="1200" spc="-114" dirty="0">
                <a:latin typeface="Arial"/>
                <a:cs typeface="Arial"/>
              </a:rPr>
              <a:t>by </a:t>
            </a:r>
            <a:r>
              <a:rPr sz="1200" spc="-120" dirty="0">
                <a:latin typeface="Arial"/>
                <a:cs typeface="Arial"/>
              </a:rPr>
              <a:t>a </a:t>
            </a:r>
            <a:r>
              <a:rPr sz="1200" spc="-100" dirty="0">
                <a:latin typeface="Arial"/>
                <a:cs typeface="Arial"/>
              </a:rPr>
              <a:t>tubularized construct </a:t>
            </a:r>
            <a:r>
              <a:rPr sz="1200" spc="-95" dirty="0">
                <a:latin typeface="Arial"/>
                <a:cs typeface="Arial"/>
              </a:rPr>
              <a:t>of  </a:t>
            </a:r>
            <a:r>
              <a:rPr sz="1200" spc="-100" dirty="0">
                <a:latin typeface="Arial"/>
                <a:cs typeface="Arial"/>
              </a:rPr>
              <a:t>polymethylmethacrylate, </a:t>
            </a:r>
            <a:r>
              <a:rPr sz="1200" spc="-125" dirty="0">
                <a:latin typeface="Arial"/>
                <a:cs typeface="Arial"/>
              </a:rPr>
              <a:t>and </a:t>
            </a:r>
            <a:r>
              <a:rPr sz="1200" spc="-100" dirty="0">
                <a:latin typeface="Arial"/>
                <a:cs typeface="Arial"/>
              </a:rPr>
              <a:t>the </a:t>
            </a:r>
            <a:r>
              <a:rPr sz="1200" spc="-125" dirty="0">
                <a:latin typeface="Arial"/>
                <a:cs typeface="Arial"/>
              </a:rPr>
              <a:t>bone </a:t>
            </a:r>
            <a:r>
              <a:rPr sz="1200" spc="-80" dirty="0">
                <a:latin typeface="Arial"/>
                <a:cs typeface="Arial"/>
              </a:rPr>
              <a:t>is </a:t>
            </a:r>
            <a:r>
              <a:rPr sz="1200" spc="-95" dirty="0">
                <a:latin typeface="Arial"/>
                <a:cs typeface="Arial"/>
              </a:rPr>
              <a:t>stabilized </a:t>
            </a:r>
            <a:r>
              <a:rPr sz="1200" spc="-114" dirty="0">
                <a:latin typeface="Arial"/>
                <a:cs typeface="Arial"/>
              </a:rPr>
              <a:t>by </a:t>
            </a:r>
            <a:r>
              <a:rPr sz="1200" spc="-100" dirty="0">
                <a:latin typeface="Arial"/>
                <a:cs typeface="Arial"/>
              </a:rPr>
              <a:t>orthopedic </a:t>
            </a:r>
            <a:r>
              <a:rPr sz="1200" spc="-110" dirty="0">
                <a:latin typeface="Arial"/>
                <a:cs typeface="Arial"/>
              </a:rPr>
              <a:t>hardware; </a:t>
            </a:r>
            <a:r>
              <a:rPr sz="1200" spc="-90" dirty="0">
                <a:latin typeface="Arial"/>
                <a:cs typeface="Arial"/>
              </a:rPr>
              <a:t>typically  </a:t>
            </a:r>
            <a:r>
              <a:rPr sz="1200" spc="-95" dirty="0">
                <a:latin typeface="Arial"/>
                <a:cs typeface="Arial"/>
              </a:rPr>
              <a:t>with </a:t>
            </a:r>
            <a:r>
              <a:rPr sz="1200" spc="-100" dirty="0">
                <a:latin typeface="Arial"/>
                <a:cs typeface="Arial"/>
              </a:rPr>
              <a:t>external </a:t>
            </a:r>
            <a:r>
              <a:rPr sz="1200" spc="-85" dirty="0">
                <a:latin typeface="Arial"/>
                <a:cs typeface="Arial"/>
              </a:rPr>
              <a:t>fixation. </a:t>
            </a:r>
            <a:r>
              <a:rPr sz="1200" spc="-145" dirty="0">
                <a:latin typeface="Arial"/>
                <a:cs typeface="Arial"/>
              </a:rPr>
              <a:t>A </a:t>
            </a:r>
            <a:r>
              <a:rPr lang="en-US" sz="1200" spc="-145" dirty="0" smtClean="0">
                <a:latin typeface="Arial"/>
                <a:cs typeface="Arial"/>
              </a:rPr>
              <a:t> </a:t>
            </a:r>
            <a:r>
              <a:rPr sz="1200" spc="-90" dirty="0" smtClean="0">
                <a:latin typeface="Arial"/>
                <a:cs typeface="Arial"/>
              </a:rPr>
              <a:t>thin </a:t>
            </a:r>
            <a:r>
              <a:rPr sz="1200" spc="-95" dirty="0">
                <a:latin typeface="Arial"/>
                <a:cs typeface="Arial"/>
              </a:rPr>
              <a:t>fibrous </a:t>
            </a:r>
            <a:r>
              <a:rPr sz="1200" spc="-135" dirty="0">
                <a:latin typeface="Arial"/>
                <a:cs typeface="Arial"/>
              </a:rPr>
              <a:t>membrane </a:t>
            </a:r>
            <a:r>
              <a:rPr sz="1200" spc="-110" dirty="0">
                <a:latin typeface="Arial"/>
                <a:cs typeface="Arial"/>
              </a:rPr>
              <a:t>forms </a:t>
            </a:r>
            <a:r>
              <a:rPr sz="1200" spc="-114" dirty="0">
                <a:latin typeface="Arial"/>
                <a:cs typeface="Arial"/>
              </a:rPr>
              <a:t>around </a:t>
            </a:r>
            <a:r>
              <a:rPr sz="1200" spc="-100" dirty="0">
                <a:latin typeface="Arial"/>
                <a:cs typeface="Arial"/>
              </a:rPr>
              <a:t>the </a:t>
            </a:r>
            <a:r>
              <a:rPr sz="1200" spc="-165" dirty="0">
                <a:latin typeface="Arial"/>
                <a:cs typeface="Arial"/>
              </a:rPr>
              <a:t>PMMA </a:t>
            </a:r>
            <a:r>
              <a:rPr sz="1200" spc="-120" dirty="0">
                <a:latin typeface="Arial"/>
                <a:cs typeface="Arial"/>
              </a:rPr>
              <a:t>cement  </a:t>
            </a:r>
            <a:r>
              <a:rPr sz="1200" spc="-114" dirty="0">
                <a:latin typeface="Arial"/>
                <a:cs typeface="Arial"/>
              </a:rPr>
              <a:t>spacer </a:t>
            </a:r>
            <a:r>
              <a:rPr sz="1200" spc="-95" dirty="0">
                <a:latin typeface="Arial"/>
                <a:cs typeface="Arial"/>
              </a:rPr>
              <a:t>within </a:t>
            </a:r>
            <a:r>
              <a:rPr lang="en-US" sz="1200" spc="-105" dirty="0" smtClean="0">
                <a:latin typeface="Arial"/>
                <a:cs typeface="Arial"/>
              </a:rPr>
              <a:t> for up to two months ad at that time</a:t>
            </a:r>
            <a:r>
              <a:rPr sz="1200" spc="-95" dirty="0" smtClean="0">
                <a:latin typeface="Arial"/>
                <a:cs typeface="Arial"/>
              </a:rPr>
              <a:t> </a:t>
            </a:r>
            <a:r>
              <a:rPr sz="1200" spc="-100" dirty="0">
                <a:latin typeface="Arial"/>
                <a:cs typeface="Arial"/>
              </a:rPr>
              <a:t>the </a:t>
            </a:r>
            <a:r>
              <a:rPr sz="1200" spc="-125" dirty="0">
                <a:latin typeface="Arial"/>
                <a:cs typeface="Arial"/>
              </a:rPr>
              <a:t>cement </a:t>
            </a:r>
            <a:r>
              <a:rPr sz="1200" spc="-114" dirty="0">
                <a:latin typeface="Arial"/>
                <a:cs typeface="Arial"/>
              </a:rPr>
              <a:t>spacer </a:t>
            </a:r>
            <a:r>
              <a:rPr sz="1200" spc="-80" dirty="0">
                <a:latin typeface="Arial"/>
                <a:cs typeface="Arial"/>
              </a:rPr>
              <a:t>is </a:t>
            </a:r>
            <a:r>
              <a:rPr sz="1200" spc="-120" dirty="0">
                <a:latin typeface="Arial"/>
                <a:cs typeface="Arial"/>
              </a:rPr>
              <a:t>removed  </a:t>
            </a:r>
            <a:r>
              <a:rPr sz="1200" spc="-100" dirty="0">
                <a:latin typeface="Arial"/>
                <a:cs typeface="Arial"/>
              </a:rPr>
              <a:t>while preserving the </a:t>
            </a:r>
            <a:r>
              <a:rPr sz="1200" spc="-135" dirty="0">
                <a:latin typeface="Arial"/>
                <a:cs typeface="Arial"/>
              </a:rPr>
              <a:t>membrane </a:t>
            </a:r>
            <a:r>
              <a:rPr sz="1200" spc="-125" dirty="0">
                <a:latin typeface="Arial"/>
                <a:cs typeface="Arial"/>
              </a:rPr>
              <a:t>and </a:t>
            </a:r>
            <a:r>
              <a:rPr sz="1200" spc="-100" dirty="0">
                <a:latin typeface="Arial"/>
                <a:cs typeface="Arial"/>
              </a:rPr>
              <a:t>the </a:t>
            </a:r>
            <a:r>
              <a:rPr sz="1200" spc="-110" dirty="0">
                <a:latin typeface="Arial"/>
                <a:cs typeface="Arial"/>
              </a:rPr>
              <a:t>contained </a:t>
            </a:r>
            <a:r>
              <a:rPr sz="1200" spc="-105" dirty="0">
                <a:latin typeface="Arial"/>
                <a:cs typeface="Arial"/>
              </a:rPr>
              <a:t>void </a:t>
            </a:r>
            <a:r>
              <a:rPr sz="1200" spc="-80" dirty="0">
                <a:latin typeface="Arial"/>
                <a:cs typeface="Arial"/>
              </a:rPr>
              <a:t>is </a:t>
            </a:r>
            <a:r>
              <a:rPr sz="1200" spc="-75" dirty="0">
                <a:latin typeface="Arial"/>
                <a:cs typeface="Arial"/>
              </a:rPr>
              <a:t>filled </a:t>
            </a:r>
            <a:r>
              <a:rPr sz="1200" spc="-95" dirty="0">
                <a:latin typeface="Arial"/>
                <a:cs typeface="Arial"/>
              </a:rPr>
              <a:t>with </a:t>
            </a:r>
            <a:r>
              <a:rPr sz="1200" spc="-105" dirty="0">
                <a:latin typeface="Arial"/>
                <a:cs typeface="Arial"/>
              </a:rPr>
              <a:t>cancellous </a:t>
            </a:r>
            <a:r>
              <a:rPr sz="1200" spc="-100" dirty="0">
                <a:latin typeface="Arial"/>
                <a:cs typeface="Arial"/>
              </a:rPr>
              <a:t>or  cortico-cancellous autograft </a:t>
            </a:r>
            <a:r>
              <a:rPr sz="1200" spc="-114" dirty="0">
                <a:latin typeface="Arial"/>
                <a:cs typeface="Arial"/>
              </a:rPr>
              <a:t>bone. </a:t>
            </a:r>
            <a:r>
              <a:rPr sz="1200" spc="-140" dirty="0">
                <a:latin typeface="Arial"/>
                <a:cs typeface="Arial"/>
              </a:rPr>
              <a:t>One </a:t>
            </a:r>
            <a:r>
              <a:rPr sz="1200" spc="-95" dirty="0">
                <a:latin typeface="Arial"/>
                <a:cs typeface="Arial"/>
              </a:rPr>
              <a:t>of </a:t>
            </a:r>
            <a:r>
              <a:rPr sz="1200" spc="-100" dirty="0">
                <a:latin typeface="Arial"/>
                <a:cs typeface="Arial"/>
              </a:rPr>
              <a:t>the </a:t>
            </a:r>
            <a:r>
              <a:rPr sz="1200" spc="-105" dirty="0">
                <a:latin typeface="Arial"/>
                <a:cs typeface="Arial"/>
              </a:rPr>
              <a:t>strengths </a:t>
            </a:r>
            <a:r>
              <a:rPr sz="1200" spc="-95" dirty="0">
                <a:latin typeface="Arial"/>
                <a:cs typeface="Arial"/>
              </a:rPr>
              <a:t>of </a:t>
            </a:r>
            <a:r>
              <a:rPr sz="1200" spc="-85" dirty="0">
                <a:latin typeface="Arial"/>
                <a:cs typeface="Arial"/>
              </a:rPr>
              <a:t>this </a:t>
            </a:r>
            <a:r>
              <a:rPr sz="1200" spc="-105" dirty="0">
                <a:latin typeface="Arial"/>
                <a:cs typeface="Arial"/>
              </a:rPr>
              <a:t>technique </a:t>
            </a:r>
            <a:r>
              <a:rPr sz="1200" spc="-80" dirty="0">
                <a:latin typeface="Arial"/>
                <a:cs typeface="Arial"/>
              </a:rPr>
              <a:t>is its  </a:t>
            </a:r>
            <a:r>
              <a:rPr sz="1200" spc="-95" dirty="0">
                <a:latin typeface="Arial"/>
                <a:cs typeface="Arial"/>
              </a:rPr>
              <a:t>simplicity, </a:t>
            </a:r>
            <a:r>
              <a:rPr sz="1200" spc="-120" dirty="0">
                <a:latin typeface="Arial"/>
                <a:cs typeface="Arial"/>
              </a:rPr>
              <a:t>owing </a:t>
            </a:r>
            <a:r>
              <a:rPr sz="1200" spc="-90" dirty="0">
                <a:latin typeface="Arial"/>
                <a:cs typeface="Arial"/>
              </a:rPr>
              <a:t>to </a:t>
            </a:r>
            <a:r>
              <a:rPr sz="1200" spc="-100" dirty="0">
                <a:latin typeface="Arial"/>
                <a:cs typeface="Arial"/>
              </a:rPr>
              <a:t>the </a:t>
            </a:r>
            <a:r>
              <a:rPr sz="1200" spc="-90" dirty="0">
                <a:latin typeface="Arial"/>
                <a:cs typeface="Arial"/>
              </a:rPr>
              <a:t>fact that </a:t>
            </a:r>
            <a:r>
              <a:rPr sz="1200" spc="-60" dirty="0">
                <a:latin typeface="Arial"/>
                <a:cs typeface="Arial"/>
              </a:rPr>
              <a:t>it </a:t>
            </a:r>
            <a:r>
              <a:rPr sz="1200" spc="-120" dirty="0">
                <a:latin typeface="Arial"/>
                <a:cs typeface="Arial"/>
              </a:rPr>
              <a:t>does </a:t>
            </a:r>
            <a:r>
              <a:rPr sz="1200" spc="-105" dirty="0">
                <a:latin typeface="Arial"/>
                <a:cs typeface="Arial"/>
              </a:rPr>
              <a:t>not </a:t>
            </a:r>
            <a:r>
              <a:rPr sz="1200" spc="-100" dirty="0">
                <a:latin typeface="Arial"/>
                <a:cs typeface="Arial"/>
              </a:rPr>
              <a:t>require special </a:t>
            </a:r>
            <a:r>
              <a:rPr sz="1200" spc="-105" dirty="0">
                <a:latin typeface="Arial"/>
                <a:cs typeface="Arial"/>
              </a:rPr>
              <a:t>implant </a:t>
            </a:r>
            <a:r>
              <a:rPr sz="1200" spc="-95" dirty="0" smtClean="0">
                <a:latin typeface="Arial"/>
                <a:cs typeface="Arial"/>
              </a:rPr>
              <a:t>resources</a:t>
            </a:r>
            <a:r>
              <a:rPr sz="1200" spc="-95" dirty="0">
                <a:latin typeface="Arial"/>
                <a:cs typeface="Arial"/>
              </a:rPr>
              <a:t>.[1,9,12]</a:t>
            </a:r>
            <a:endParaRPr sz="1200" dirty="0">
              <a:latin typeface="Arial"/>
              <a:cs typeface="Arial"/>
            </a:endParaRPr>
          </a:p>
          <a:p>
            <a:pPr marL="12700" marR="93345">
              <a:lnSpc>
                <a:spcPct val="100000"/>
              </a:lnSpc>
              <a:spcBef>
                <a:spcPts val="430"/>
              </a:spcBef>
            </a:pPr>
            <a:endParaRPr lang="en-US" sz="1200" spc="-90" dirty="0" smtClean="0">
              <a:latin typeface="Arial"/>
              <a:cs typeface="Arial"/>
            </a:endParaRPr>
          </a:p>
          <a:p>
            <a:pPr marL="12700" marR="93345">
              <a:lnSpc>
                <a:spcPct val="100000"/>
              </a:lnSpc>
              <a:spcBef>
                <a:spcPts val="430"/>
              </a:spcBef>
            </a:pPr>
            <a:r>
              <a:rPr sz="1200" spc="-90" dirty="0" smtClean="0">
                <a:latin typeface="Arial"/>
                <a:cs typeface="Arial"/>
              </a:rPr>
              <a:t>In </a:t>
            </a:r>
            <a:r>
              <a:rPr sz="1200" spc="-100" dirty="0">
                <a:latin typeface="Arial"/>
                <a:cs typeface="Arial"/>
              </a:rPr>
              <a:t>recent </a:t>
            </a:r>
            <a:r>
              <a:rPr sz="1200" spc="-105" dirty="0">
                <a:latin typeface="Arial"/>
                <a:cs typeface="Arial"/>
              </a:rPr>
              <a:t>studies </a:t>
            </a:r>
            <a:r>
              <a:rPr sz="1200" spc="-125" dirty="0">
                <a:latin typeface="Arial"/>
                <a:cs typeface="Arial"/>
              </a:rPr>
              <a:t>bone </a:t>
            </a:r>
            <a:r>
              <a:rPr sz="1200" spc="-105" dirty="0">
                <a:latin typeface="Arial"/>
                <a:cs typeface="Arial"/>
              </a:rPr>
              <a:t>union </a:t>
            </a:r>
            <a:r>
              <a:rPr sz="1200" spc="-130" dirty="0">
                <a:latin typeface="Arial"/>
                <a:cs typeface="Arial"/>
              </a:rPr>
              <a:t>was </a:t>
            </a:r>
            <a:r>
              <a:rPr sz="1200" spc="-114" dirty="0">
                <a:latin typeface="Arial"/>
                <a:cs typeface="Arial"/>
              </a:rPr>
              <a:t>achieved </a:t>
            </a:r>
            <a:r>
              <a:rPr sz="1200" spc="-90" dirty="0">
                <a:latin typeface="Arial"/>
                <a:cs typeface="Arial"/>
              </a:rPr>
              <a:t>in </a:t>
            </a:r>
            <a:r>
              <a:rPr sz="1200" spc="-125" dirty="0">
                <a:latin typeface="Arial"/>
                <a:cs typeface="Arial"/>
              </a:rPr>
              <a:t>90-91% </a:t>
            </a:r>
            <a:r>
              <a:rPr sz="1200" spc="-95" dirty="0">
                <a:latin typeface="Arial"/>
                <a:cs typeface="Arial"/>
              </a:rPr>
              <a:t>of </a:t>
            </a:r>
            <a:r>
              <a:rPr sz="1200" spc="-110" dirty="0">
                <a:latin typeface="Arial"/>
                <a:cs typeface="Arial"/>
              </a:rPr>
              <a:t>reviewed </a:t>
            </a:r>
            <a:r>
              <a:rPr sz="1200" spc="-114" dirty="0">
                <a:latin typeface="Arial"/>
                <a:cs typeface="Arial"/>
              </a:rPr>
              <a:t>cases </a:t>
            </a:r>
            <a:r>
              <a:rPr sz="1200" spc="-95" dirty="0">
                <a:latin typeface="Arial"/>
                <a:cs typeface="Arial"/>
              </a:rPr>
              <a:t>treated  with </a:t>
            </a:r>
            <a:r>
              <a:rPr sz="1200" spc="-100" dirty="0">
                <a:latin typeface="Arial"/>
                <a:cs typeface="Arial"/>
              </a:rPr>
              <a:t>the </a:t>
            </a:r>
            <a:r>
              <a:rPr sz="1200" spc="-114" dirty="0">
                <a:latin typeface="Arial"/>
                <a:cs typeface="Arial"/>
              </a:rPr>
              <a:t>Masquelet </a:t>
            </a:r>
            <a:r>
              <a:rPr sz="1200" spc="-105" dirty="0">
                <a:latin typeface="Arial"/>
                <a:cs typeface="Arial"/>
              </a:rPr>
              <a:t>technique </a:t>
            </a:r>
            <a:r>
              <a:rPr sz="1200" spc="-95" dirty="0">
                <a:latin typeface="Arial"/>
                <a:cs typeface="Arial"/>
              </a:rPr>
              <a:t>with </a:t>
            </a:r>
            <a:r>
              <a:rPr sz="1200" spc="-125" dirty="0">
                <a:latin typeface="Arial"/>
                <a:cs typeface="Arial"/>
              </a:rPr>
              <a:t>an </a:t>
            </a:r>
            <a:r>
              <a:rPr sz="1200" spc="-110" dirty="0">
                <a:latin typeface="Arial"/>
                <a:cs typeface="Arial"/>
              </a:rPr>
              <a:t>average </a:t>
            </a:r>
            <a:r>
              <a:rPr sz="1200" spc="-105" dirty="0">
                <a:latin typeface="Arial"/>
                <a:cs typeface="Arial"/>
              </a:rPr>
              <a:t>time </a:t>
            </a:r>
            <a:r>
              <a:rPr sz="1200" spc="-90" dirty="0">
                <a:latin typeface="Arial"/>
                <a:cs typeface="Arial"/>
              </a:rPr>
              <a:t>to </a:t>
            </a:r>
            <a:r>
              <a:rPr sz="1200" spc="-105" dirty="0">
                <a:latin typeface="Arial"/>
                <a:cs typeface="Arial"/>
              </a:rPr>
              <a:t>union </a:t>
            </a:r>
            <a:r>
              <a:rPr sz="1200" spc="-90" dirty="0">
                <a:latin typeface="Arial"/>
                <a:cs typeface="Arial"/>
              </a:rPr>
              <a:t>of </a:t>
            </a:r>
            <a:r>
              <a:rPr sz="1200" spc="-100" dirty="0">
                <a:latin typeface="Arial"/>
                <a:cs typeface="Arial"/>
              </a:rPr>
              <a:t>8.5-14.9 </a:t>
            </a:r>
            <a:r>
              <a:rPr sz="1200" spc="-114" dirty="0">
                <a:latin typeface="Arial"/>
                <a:cs typeface="Arial"/>
              </a:rPr>
              <a:t>months.  </a:t>
            </a:r>
            <a:r>
              <a:rPr sz="1200" spc="-95" dirty="0">
                <a:latin typeface="Arial"/>
                <a:cs typeface="Arial"/>
              </a:rPr>
              <a:t>[12,13] </a:t>
            </a:r>
            <a:r>
              <a:rPr sz="1200" spc="-110" dirty="0">
                <a:latin typeface="Arial"/>
                <a:cs typeface="Arial"/>
              </a:rPr>
              <a:t>Kargera </a:t>
            </a:r>
            <a:r>
              <a:rPr sz="1200" spc="-95" dirty="0">
                <a:latin typeface="Arial"/>
                <a:cs typeface="Arial"/>
              </a:rPr>
              <a:t>et </a:t>
            </a:r>
            <a:r>
              <a:rPr sz="1200" spc="-80" dirty="0">
                <a:latin typeface="Arial"/>
                <a:cs typeface="Arial"/>
              </a:rPr>
              <a:t>al. </a:t>
            </a:r>
            <a:r>
              <a:rPr sz="1200" spc="-100" dirty="0">
                <a:latin typeface="Arial"/>
                <a:cs typeface="Arial"/>
              </a:rPr>
              <a:t>reported </a:t>
            </a:r>
            <a:r>
              <a:rPr sz="1200" spc="-90" dirty="0">
                <a:latin typeface="Arial"/>
                <a:cs typeface="Arial"/>
              </a:rPr>
              <a:t>that </a:t>
            </a:r>
            <a:r>
              <a:rPr sz="1200" spc="-70" dirty="0">
                <a:latin typeface="Arial"/>
                <a:cs typeface="Arial"/>
              </a:rPr>
              <a:t>full </a:t>
            </a:r>
            <a:r>
              <a:rPr sz="1200" spc="-100" dirty="0">
                <a:latin typeface="Arial"/>
                <a:cs typeface="Arial"/>
              </a:rPr>
              <a:t>weight-bearing </a:t>
            </a:r>
            <a:r>
              <a:rPr sz="1200" spc="-130" dirty="0">
                <a:latin typeface="Arial"/>
                <a:cs typeface="Arial"/>
              </a:rPr>
              <a:t>was </a:t>
            </a:r>
            <a:r>
              <a:rPr sz="1200" spc="-100" dirty="0">
                <a:latin typeface="Arial"/>
                <a:cs typeface="Arial"/>
              </a:rPr>
              <a:t>possible </a:t>
            </a:r>
            <a:r>
              <a:rPr sz="1200" spc="-85" dirty="0">
                <a:latin typeface="Arial"/>
                <a:cs typeface="Arial"/>
              </a:rPr>
              <a:t>in </a:t>
            </a:r>
            <a:r>
              <a:rPr sz="1200" spc="-100" dirty="0">
                <a:latin typeface="Arial"/>
                <a:cs typeface="Arial"/>
              </a:rPr>
              <a:t>legs </a:t>
            </a:r>
            <a:r>
              <a:rPr sz="1200" spc="-120" dirty="0">
                <a:latin typeface="Arial"/>
                <a:cs typeface="Arial"/>
              </a:rPr>
              <a:t>a  </a:t>
            </a:r>
            <a:r>
              <a:rPr sz="1200" spc="5" dirty="0">
                <a:latin typeface="Arial"/>
                <a:cs typeface="Arial"/>
              </a:rPr>
              <a:t> </a:t>
            </a:r>
            <a:r>
              <a:rPr sz="1200" spc="-135" dirty="0" smtClean="0">
                <a:latin typeface="Arial"/>
                <a:cs typeface="Arial"/>
              </a:rPr>
              <a:t>mean</a:t>
            </a:r>
            <a:r>
              <a:rPr lang="en-US" sz="1200" spc="-135" dirty="0" smtClean="0">
                <a:latin typeface="Arial"/>
                <a:cs typeface="Arial"/>
              </a:rPr>
              <a:t> </a:t>
            </a:r>
            <a:r>
              <a:rPr sz="1200" spc="-110" dirty="0" smtClean="0">
                <a:latin typeface="Arial"/>
                <a:cs typeface="Arial"/>
              </a:rPr>
              <a:t>17.4 </a:t>
            </a:r>
            <a:r>
              <a:rPr sz="1200" spc="-120" dirty="0">
                <a:latin typeface="Arial"/>
                <a:cs typeface="Arial"/>
              </a:rPr>
              <a:t>months </a:t>
            </a:r>
            <a:r>
              <a:rPr sz="1200" spc="-90" dirty="0">
                <a:latin typeface="Arial"/>
                <a:cs typeface="Arial"/>
              </a:rPr>
              <a:t>after </a:t>
            </a:r>
            <a:r>
              <a:rPr sz="1200" spc="-100" dirty="0">
                <a:latin typeface="Arial"/>
                <a:cs typeface="Arial"/>
              </a:rPr>
              <a:t>treatment </a:t>
            </a:r>
            <a:r>
              <a:rPr sz="1200" spc="-95" dirty="0">
                <a:latin typeface="Arial"/>
                <a:cs typeface="Arial"/>
              </a:rPr>
              <a:t>of </a:t>
            </a:r>
            <a:r>
              <a:rPr sz="1200" spc="-100" dirty="0">
                <a:latin typeface="Arial"/>
                <a:cs typeface="Arial"/>
              </a:rPr>
              <a:t>the </a:t>
            </a:r>
            <a:r>
              <a:rPr sz="1200" spc="-120" dirty="0">
                <a:latin typeface="Arial"/>
                <a:cs typeface="Arial"/>
              </a:rPr>
              <a:t>bone </a:t>
            </a:r>
            <a:r>
              <a:rPr sz="1200" spc="-95" dirty="0">
                <a:latin typeface="Arial"/>
                <a:cs typeface="Arial"/>
              </a:rPr>
              <a:t>defect, </a:t>
            </a:r>
            <a:r>
              <a:rPr sz="1200" spc="-125" dirty="0">
                <a:latin typeface="Arial"/>
                <a:cs typeface="Arial"/>
              </a:rPr>
              <a:t>and </a:t>
            </a:r>
            <a:r>
              <a:rPr sz="1200" spc="-110" dirty="0">
                <a:latin typeface="Arial"/>
                <a:cs typeface="Arial"/>
              </a:rPr>
              <a:t>23.7 </a:t>
            </a:r>
            <a:r>
              <a:rPr sz="1200" spc="-125" dirty="0">
                <a:latin typeface="Arial"/>
                <a:cs typeface="Arial"/>
              </a:rPr>
              <a:t>months </a:t>
            </a:r>
            <a:r>
              <a:rPr sz="1200" spc="-90" dirty="0">
                <a:latin typeface="Arial"/>
                <a:cs typeface="Arial"/>
              </a:rPr>
              <a:t>after </a:t>
            </a:r>
            <a:r>
              <a:rPr sz="1200" spc="-100" dirty="0">
                <a:latin typeface="Arial"/>
                <a:cs typeface="Arial"/>
              </a:rPr>
              <a:t>the </a:t>
            </a:r>
            <a:r>
              <a:rPr sz="1200" spc="-75" dirty="0">
                <a:latin typeface="Arial"/>
                <a:cs typeface="Arial"/>
              </a:rPr>
              <a:t>initial  </a:t>
            </a:r>
            <a:r>
              <a:rPr sz="1200" spc="-105" dirty="0">
                <a:latin typeface="Arial"/>
                <a:cs typeface="Arial"/>
              </a:rPr>
              <a:t>trauma. </a:t>
            </a:r>
            <a:r>
              <a:rPr sz="1200" spc="-120" dirty="0">
                <a:latin typeface="Arial"/>
                <a:cs typeface="Arial"/>
              </a:rPr>
              <a:t>They </a:t>
            </a:r>
            <a:r>
              <a:rPr sz="1200" spc="-100" dirty="0">
                <a:latin typeface="Arial"/>
                <a:cs typeface="Arial"/>
              </a:rPr>
              <a:t>also reported </a:t>
            </a:r>
            <a:r>
              <a:rPr sz="1200" spc="-90" dirty="0">
                <a:latin typeface="Arial"/>
                <a:cs typeface="Arial"/>
              </a:rPr>
              <a:t>that </a:t>
            </a:r>
            <a:r>
              <a:rPr sz="1200" spc="-100" dirty="0">
                <a:latin typeface="Arial"/>
                <a:cs typeface="Arial"/>
              </a:rPr>
              <a:t>patients </a:t>
            </a:r>
            <a:r>
              <a:rPr sz="1200" spc="-110" dirty="0">
                <a:latin typeface="Arial"/>
                <a:cs typeface="Arial"/>
              </a:rPr>
              <a:t>undergoing </a:t>
            </a:r>
            <a:r>
              <a:rPr sz="1200" spc="-85" dirty="0">
                <a:latin typeface="Arial"/>
                <a:cs typeface="Arial"/>
              </a:rPr>
              <a:t>this </a:t>
            </a:r>
            <a:r>
              <a:rPr sz="1200" spc="-105" dirty="0">
                <a:latin typeface="Arial"/>
                <a:cs typeface="Arial"/>
              </a:rPr>
              <a:t>technique </a:t>
            </a:r>
            <a:r>
              <a:rPr sz="1200" spc="-100" dirty="0">
                <a:latin typeface="Arial"/>
                <a:cs typeface="Arial"/>
              </a:rPr>
              <a:t>returned </a:t>
            </a:r>
            <a:r>
              <a:rPr sz="1200" spc="-90" dirty="0">
                <a:latin typeface="Arial"/>
                <a:cs typeface="Arial"/>
              </a:rPr>
              <a:t>to </a:t>
            </a:r>
            <a:r>
              <a:rPr sz="1200" spc="-114" dirty="0">
                <a:latin typeface="Arial"/>
                <a:cs typeface="Arial"/>
              </a:rPr>
              <a:t>work  </a:t>
            </a:r>
            <a:r>
              <a:rPr sz="1200" spc="-120" dirty="0">
                <a:latin typeface="Arial"/>
                <a:cs typeface="Arial"/>
              </a:rPr>
              <a:t>a </a:t>
            </a:r>
            <a:r>
              <a:rPr sz="1200" spc="-140" dirty="0">
                <a:latin typeface="Arial"/>
                <a:cs typeface="Arial"/>
              </a:rPr>
              <a:t>mean </a:t>
            </a:r>
            <a:r>
              <a:rPr sz="1200" spc="-110" dirty="0">
                <a:latin typeface="Arial"/>
                <a:cs typeface="Arial"/>
              </a:rPr>
              <a:t>32.8 </a:t>
            </a:r>
            <a:r>
              <a:rPr sz="1200" spc="-120" dirty="0">
                <a:latin typeface="Arial"/>
                <a:cs typeface="Arial"/>
              </a:rPr>
              <a:t>months </a:t>
            </a:r>
            <a:r>
              <a:rPr sz="1200" spc="-90" dirty="0">
                <a:latin typeface="Arial"/>
                <a:cs typeface="Arial"/>
              </a:rPr>
              <a:t>after </a:t>
            </a:r>
            <a:r>
              <a:rPr sz="1200" spc="-100" dirty="0">
                <a:latin typeface="Arial"/>
                <a:cs typeface="Arial"/>
              </a:rPr>
              <a:t>the </a:t>
            </a:r>
            <a:r>
              <a:rPr sz="1200" spc="-75" dirty="0">
                <a:latin typeface="Arial"/>
                <a:cs typeface="Arial"/>
              </a:rPr>
              <a:t>initial </a:t>
            </a:r>
            <a:r>
              <a:rPr sz="1200" spc="-114" dirty="0">
                <a:latin typeface="Arial"/>
                <a:cs typeface="Arial"/>
              </a:rPr>
              <a:t>trauma </a:t>
            </a:r>
            <a:r>
              <a:rPr sz="1200" spc="-125" dirty="0">
                <a:latin typeface="Arial"/>
                <a:cs typeface="Arial"/>
              </a:rPr>
              <a:t>and </a:t>
            </a:r>
            <a:r>
              <a:rPr sz="1200" spc="-110" dirty="0">
                <a:latin typeface="Arial"/>
                <a:cs typeface="Arial"/>
              </a:rPr>
              <a:t>25.3 </a:t>
            </a:r>
            <a:r>
              <a:rPr sz="1200" spc="-125" dirty="0">
                <a:latin typeface="Arial"/>
                <a:cs typeface="Arial"/>
              </a:rPr>
              <a:t>months </a:t>
            </a:r>
            <a:r>
              <a:rPr sz="1200" spc="-90" dirty="0">
                <a:latin typeface="Arial"/>
                <a:cs typeface="Arial"/>
              </a:rPr>
              <a:t>after </a:t>
            </a:r>
            <a:r>
              <a:rPr sz="1200" spc="-100" dirty="0">
                <a:latin typeface="Arial"/>
                <a:cs typeface="Arial"/>
              </a:rPr>
              <a:t>treatment </a:t>
            </a:r>
            <a:r>
              <a:rPr sz="1200" spc="-95" dirty="0">
                <a:latin typeface="Arial"/>
                <a:cs typeface="Arial"/>
              </a:rPr>
              <a:t>of </a:t>
            </a:r>
            <a:r>
              <a:rPr sz="1200" spc="-100" dirty="0">
                <a:latin typeface="Arial"/>
                <a:cs typeface="Arial"/>
              </a:rPr>
              <a:t>the  </a:t>
            </a:r>
            <a:r>
              <a:rPr sz="1200" spc="-125" dirty="0">
                <a:latin typeface="Arial"/>
                <a:cs typeface="Arial"/>
              </a:rPr>
              <a:t>bone</a:t>
            </a:r>
            <a:r>
              <a:rPr sz="1200" spc="-100" dirty="0">
                <a:latin typeface="Arial"/>
                <a:cs typeface="Arial"/>
              </a:rPr>
              <a:t> </a:t>
            </a:r>
            <a:r>
              <a:rPr sz="1200" spc="-95" dirty="0">
                <a:latin typeface="Arial"/>
                <a:cs typeface="Arial"/>
              </a:rPr>
              <a:t>defect.[13</a:t>
            </a:r>
            <a:r>
              <a:rPr sz="1200" spc="-95" dirty="0" smtClean="0">
                <a:latin typeface="Arial"/>
                <a:cs typeface="Arial"/>
              </a:rPr>
              <a:t>]</a:t>
            </a:r>
            <a:endParaRPr sz="1200" dirty="0">
              <a:latin typeface="Arial"/>
              <a:cs typeface="Arial"/>
            </a:endParaRPr>
          </a:p>
        </p:txBody>
      </p:sp>
      <p:sp>
        <p:nvSpPr>
          <p:cNvPr id="25" name="object 25"/>
          <p:cNvSpPr/>
          <p:nvPr/>
        </p:nvSpPr>
        <p:spPr>
          <a:xfrm>
            <a:off x="15462250" y="2587625"/>
            <a:ext cx="1447800" cy="1927738"/>
          </a:xfrm>
          <a:prstGeom prst="rect">
            <a:avLst/>
          </a:prstGeom>
          <a:blipFill>
            <a:blip r:embed="rId9" cstate="print"/>
            <a:stretch>
              <a:fillRect/>
            </a:stretch>
          </a:blipFill>
        </p:spPr>
        <p:txBody>
          <a:bodyPr wrap="square" lIns="0" tIns="0" rIns="0" bIns="0" rtlCol="0"/>
          <a:lstStyle/>
          <a:p>
            <a:endParaRPr/>
          </a:p>
        </p:txBody>
      </p:sp>
      <p:pic>
        <p:nvPicPr>
          <p:cNvPr id="26" name="Picture 25"/>
          <p:cNvPicPr>
            <a:picLocks noChangeAspect="1"/>
          </p:cNvPicPr>
          <p:nvPr/>
        </p:nvPicPr>
        <p:blipFill rotWithShape="1">
          <a:blip r:embed="rId10" cstate="print">
            <a:extLst>
              <a:ext uri="{28A0092B-C50C-407E-A947-70E740481C1C}">
                <a14:useLocalDpi xmlns:a14="http://schemas.microsoft.com/office/drawing/2010/main" val="0"/>
              </a:ext>
            </a:extLst>
          </a:blip>
          <a:srcRect t="9226" r="-210" b="3128"/>
          <a:stretch/>
        </p:blipFill>
        <p:spPr>
          <a:xfrm>
            <a:off x="17075955" y="2740025"/>
            <a:ext cx="2474122" cy="1622938"/>
          </a:xfrm>
          <a:prstGeom prst="rect">
            <a:avLst/>
          </a:prstGeom>
        </p:spPr>
      </p:pic>
      <p:sp>
        <p:nvSpPr>
          <p:cNvPr id="27" name="object 22"/>
          <p:cNvSpPr txBox="1"/>
          <p:nvPr/>
        </p:nvSpPr>
        <p:spPr>
          <a:xfrm>
            <a:off x="15955010" y="4555377"/>
            <a:ext cx="462280" cy="186055"/>
          </a:xfrm>
          <a:prstGeom prst="rect">
            <a:avLst/>
          </a:prstGeom>
        </p:spPr>
        <p:txBody>
          <a:bodyPr vert="horz" wrap="square" lIns="0" tIns="0" rIns="0" bIns="0" rtlCol="0">
            <a:spAutoFit/>
          </a:bodyPr>
          <a:lstStyle/>
          <a:p>
            <a:pPr marL="12700">
              <a:lnSpc>
                <a:spcPct val="100000"/>
              </a:lnSpc>
            </a:pPr>
            <a:r>
              <a:rPr sz="1150" spc="-105" dirty="0">
                <a:latin typeface="Arial"/>
                <a:cs typeface="Arial"/>
              </a:rPr>
              <a:t>Figure</a:t>
            </a:r>
            <a:r>
              <a:rPr sz="1150" spc="-135" dirty="0">
                <a:latin typeface="Arial"/>
                <a:cs typeface="Arial"/>
              </a:rPr>
              <a:t> </a:t>
            </a:r>
            <a:r>
              <a:rPr sz="1150" spc="-120" dirty="0">
                <a:latin typeface="Arial"/>
                <a:cs typeface="Arial"/>
              </a:rPr>
              <a:t>7</a:t>
            </a:r>
            <a:endParaRPr sz="1150" dirty="0">
              <a:latin typeface="Arial"/>
              <a:cs typeface="Arial"/>
            </a:endParaRPr>
          </a:p>
        </p:txBody>
      </p:sp>
      <p:sp>
        <p:nvSpPr>
          <p:cNvPr id="28" name="object 22"/>
          <p:cNvSpPr txBox="1"/>
          <p:nvPr/>
        </p:nvSpPr>
        <p:spPr>
          <a:xfrm>
            <a:off x="18081876" y="4555378"/>
            <a:ext cx="462280" cy="176972"/>
          </a:xfrm>
          <a:prstGeom prst="rect">
            <a:avLst/>
          </a:prstGeom>
        </p:spPr>
        <p:txBody>
          <a:bodyPr vert="horz" wrap="square" lIns="0" tIns="0" rIns="0" bIns="0" rtlCol="0">
            <a:spAutoFit/>
          </a:bodyPr>
          <a:lstStyle/>
          <a:p>
            <a:pPr marL="12700">
              <a:lnSpc>
                <a:spcPct val="100000"/>
              </a:lnSpc>
            </a:pPr>
            <a:r>
              <a:rPr sz="1150" spc="-105" dirty="0">
                <a:latin typeface="Arial"/>
                <a:cs typeface="Arial"/>
              </a:rPr>
              <a:t>Figure</a:t>
            </a:r>
            <a:r>
              <a:rPr sz="1150" spc="-135" dirty="0">
                <a:latin typeface="Arial"/>
                <a:cs typeface="Arial"/>
              </a:rPr>
              <a:t> </a:t>
            </a:r>
            <a:r>
              <a:rPr lang="en-US" sz="1150" spc="-135" dirty="0" smtClean="0">
                <a:latin typeface="Arial"/>
                <a:cs typeface="Arial"/>
              </a:rPr>
              <a:t>8</a:t>
            </a:r>
            <a:endParaRPr sz="1150" dirty="0">
              <a:latin typeface="Arial"/>
              <a:cs typeface="Aria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76</TotalTime>
  <Words>2104</Words>
  <Application>Microsoft Office PowerPoint</Application>
  <PresentationFormat>Custom</PresentationFormat>
  <Paragraphs>75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MS PGothic</vt:lpstr>
      <vt:lpstr>Arial</vt:lpstr>
      <vt:lpstr>Calibri</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cp:lastModifiedBy>Randall</cp:lastModifiedBy>
  <cp:revision>12</cp:revision>
  <dcterms:created xsi:type="dcterms:W3CDTF">2016-11-27T21:39:46Z</dcterms:created>
  <dcterms:modified xsi:type="dcterms:W3CDTF">2016-11-27T22:53:19Z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2016-11-25T00:00:00Z</vt:filetime>
  </property>
  <property fmtid="{D5CDD505-2E9C-101B-9397-08002B2CF9AE}" pid="3" name="Creator">
    <vt:lpwstr>Microsoft® PowerPoint® 2013</vt:lpwstr>
  </property>
  <property fmtid="{D5CDD505-2E9C-101B-9397-08002B2CF9AE}" pid="4" name="LastSaved">
    <vt:filetime>2016-11-27T00:00:00Z</vt:filetime>
  </property>
</Properties>
</file>